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4" r:id="rId1"/>
  </p:sldMasterIdLst>
  <p:notesMasterIdLst>
    <p:notesMasterId r:id="rId30"/>
  </p:notesMasterIdLst>
  <p:handoutMasterIdLst>
    <p:handoutMasterId r:id="rId31"/>
  </p:handoutMasterIdLst>
  <p:sldIdLst>
    <p:sldId id="272" r:id="rId2"/>
    <p:sldId id="256" r:id="rId3"/>
    <p:sldId id="258" r:id="rId4"/>
    <p:sldId id="283" r:id="rId5"/>
    <p:sldId id="257" r:id="rId6"/>
    <p:sldId id="273" r:id="rId7"/>
    <p:sldId id="281" r:id="rId8"/>
    <p:sldId id="282" r:id="rId9"/>
    <p:sldId id="284" r:id="rId10"/>
    <p:sldId id="267" r:id="rId11"/>
    <p:sldId id="260" r:id="rId12"/>
    <p:sldId id="280" r:id="rId13"/>
    <p:sldId id="285" r:id="rId14"/>
    <p:sldId id="278" r:id="rId15"/>
    <p:sldId id="279" r:id="rId16"/>
    <p:sldId id="264" r:id="rId17"/>
    <p:sldId id="261" r:id="rId18"/>
    <p:sldId id="269" r:id="rId19"/>
    <p:sldId id="268" r:id="rId20"/>
    <p:sldId id="286" r:id="rId21"/>
    <p:sldId id="274" r:id="rId22"/>
    <p:sldId id="275" r:id="rId23"/>
    <p:sldId id="262" r:id="rId24"/>
    <p:sldId id="263" r:id="rId25"/>
    <p:sldId id="287" r:id="rId26"/>
    <p:sldId id="259" r:id="rId27"/>
    <p:sldId id="266" r:id="rId28"/>
    <p:sldId id="27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33" y="8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85E0F-DB27-A646-91A2-630B947EE603}" type="doc">
      <dgm:prSet loTypeId="urn:microsoft.com/office/officeart/2009/layout/ReverseList" loCatId="" qsTypeId="urn:microsoft.com/office/officeart/2005/8/quickstyle/3D3" qsCatId="3D" csTypeId="urn:microsoft.com/office/officeart/2005/8/colors/accent1_5" csCatId="accent1" phldr="1"/>
      <dgm:spPr/>
      <dgm:t>
        <a:bodyPr/>
        <a:lstStyle/>
        <a:p>
          <a:endParaRPr lang="en-US"/>
        </a:p>
      </dgm:t>
    </dgm:pt>
    <dgm:pt modelId="{12FF6DFC-EF95-324E-8462-E76ECED8CC8D}">
      <dgm:prSet phldrT="[Text]" custT="1"/>
      <dgm:spPr>
        <a:ln>
          <a:solidFill>
            <a:schemeClr val="bg1"/>
          </a:solidFill>
        </a:ln>
        <a:effectLst>
          <a:glow rad="228600">
            <a:schemeClr val="accent1">
              <a:satMod val="175000"/>
              <a:alpha val="40000"/>
            </a:schemeClr>
          </a:glow>
        </a:effectLst>
      </dgm:spPr>
      <dgm:t>
        <a:bodyPr/>
        <a:lstStyle/>
        <a:p>
          <a:r>
            <a:rPr lang="en-US" sz="2200" b="1" dirty="0" smtClean="0"/>
            <a:t>CEFS Mission:</a:t>
          </a:r>
          <a:r>
            <a:rPr lang="en-US" sz="2200" dirty="0" smtClean="0"/>
            <a:t> </a:t>
          </a:r>
        </a:p>
        <a:p>
          <a:r>
            <a:rPr lang="en-US" sz="2000" dirty="0" smtClean="0"/>
            <a:t>CEFS develops and promotes </a:t>
          </a:r>
          <a:r>
            <a:rPr lang="en-US" sz="2000" b="1" dirty="0" smtClean="0"/>
            <a:t>just and equitable </a:t>
          </a:r>
          <a:r>
            <a:rPr lang="en-US" sz="2000" dirty="0" smtClean="0"/>
            <a:t>food and farming systems that conserve natural resources, </a:t>
          </a:r>
          <a:r>
            <a:rPr lang="en-US" sz="2000" b="1" dirty="0" smtClean="0"/>
            <a:t>strengthen communities</a:t>
          </a:r>
          <a:r>
            <a:rPr lang="en-US" sz="2000" dirty="0" smtClean="0"/>
            <a:t>, </a:t>
          </a:r>
          <a:r>
            <a:rPr lang="en-US" sz="2000" b="1" dirty="0" smtClean="0"/>
            <a:t>improve health outcomes</a:t>
          </a:r>
          <a:r>
            <a:rPr lang="en-US" sz="2000" dirty="0" smtClean="0"/>
            <a:t>, and provide </a:t>
          </a:r>
          <a:r>
            <a:rPr lang="en-US" sz="2000" b="1" dirty="0" smtClean="0"/>
            <a:t>economic opportunities </a:t>
          </a:r>
          <a:r>
            <a:rPr lang="en-US" sz="2000" dirty="0" smtClean="0"/>
            <a:t>in North Carolina and beyond</a:t>
          </a:r>
          <a:r>
            <a:rPr lang="en-US" sz="2200" dirty="0" smtClean="0"/>
            <a:t>.</a:t>
          </a:r>
          <a:endParaRPr lang="en-US" sz="2200" dirty="0"/>
        </a:p>
      </dgm:t>
    </dgm:pt>
    <dgm:pt modelId="{BAD51FD5-1192-B243-8F28-9F3D9A2A19B9}" type="parTrans" cxnId="{144D6DD9-D995-5F4B-BA91-50F3AA092763}">
      <dgm:prSet/>
      <dgm:spPr/>
      <dgm:t>
        <a:bodyPr/>
        <a:lstStyle/>
        <a:p>
          <a:endParaRPr lang="en-US"/>
        </a:p>
      </dgm:t>
    </dgm:pt>
    <dgm:pt modelId="{0D5552FE-32D9-394F-A98A-3B576B8A2A42}" type="sibTrans" cxnId="{144D6DD9-D995-5F4B-BA91-50F3AA092763}">
      <dgm:prSet/>
      <dgm:spPr/>
      <dgm:t>
        <a:bodyPr/>
        <a:lstStyle/>
        <a:p>
          <a:endParaRPr lang="en-US"/>
        </a:p>
      </dgm:t>
    </dgm:pt>
    <dgm:pt modelId="{B30CCEE7-2770-1141-8C47-5C8D54C65042}">
      <dgm:prSet phldrT="[Text]" custT="1"/>
      <dgm:spPr>
        <a:effectLst>
          <a:glow rad="228600">
            <a:schemeClr val="accent5">
              <a:satMod val="175000"/>
              <a:alpha val="40000"/>
            </a:schemeClr>
          </a:glow>
        </a:effectLst>
      </dgm:spPr>
      <dgm:t>
        <a:bodyPr lIns="91440" tIns="0" rIns="0" bIns="0" anchor="t" anchorCtr="1"/>
        <a:lstStyle/>
        <a:p>
          <a:pPr algn="ctr">
            <a:lnSpc>
              <a:spcPct val="100000"/>
            </a:lnSpc>
            <a:spcAft>
              <a:spcPts val="0"/>
            </a:spcAft>
          </a:pPr>
          <a:r>
            <a:rPr lang="en-US" sz="1800" b="1" baseline="0" dirty="0" smtClean="0"/>
            <a:t>Purpose of Our Equity Work:</a:t>
          </a:r>
        </a:p>
        <a:p>
          <a:pPr algn="l">
            <a:lnSpc>
              <a:spcPct val="100000"/>
            </a:lnSpc>
            <a:spcAft>
              <a:spcPts val="0"/>
            </a:spcAft>
          </a:pPr>
          <a:r>
            <a:rPr lang="en-US" sz="1800" baseline="0" dirty="0" smtClean="0"/>
            <a:t>The </a:t>
          </a:r>
          <a:r>
            <a:rPr lang="en-US" sz="1800" b="1" baseline="0" dirty="0" smtClean="0"/>
            <a:t>equity </a:t>
          </a:r>
          <a:r>
            <a:rPr lang="en-US" sz="1800" baseline="0" dirty="0" smtClean="0"/>
            <a:t>work of CEFS is a </a:t>
          </a:r>
          <a:r>
            <a:rPr lang="en-US" sz="1800" b="1" baseline="0" dirty="0" smtClean="0"/>
            <a:t>long-term </a:t>
          </a:r>
          <a:r>
            <a:rPr lang="en-US" sz="1800" baseline="0" dirty="0" smtClean="0"/>
            <a:t>commitment to work </a:t>
          </a:r>
          <a:r>
            <a:rPr lang="en-US" sz="1800" b="1" baseline="0" dirty="0" smtClean="0"/>
            <a:t>internally </a:t>
          </a:r>
          <a:r>
            <a:rPr lang="en-US" sz="1800" baseline="0" dirty="0" smtClean="0"/>
            <a:t>and </a:t>
          </a:r>
          <a:r>
            <a:rPr lang="en-US" sz="1800" b="1" baseline="0" dirty="0" smtClean="0"/>
            <a:t>collaboratively</a:t>
          </a:r>
          <a:r>
            <a:rPr lang="en-US" sz="1800" baseline="0" dirty="0" smtClean="0"/>
            <a:t> with community and grassroots groups to address </a:t>
          </a:r>
          <a:r>
            <a:rPr lang="en-US" sz="1800" b="1" baseline="0" dirty="0" smtClean="0"/>
            <a:t>root causes</a:t>
          </a:r>
          <a:r>
            <a:rPr lang="en-US" sz="1800" baseline="0" dirty="0" smtClean="0"/>
            <a:t> of food systems inequities and build </a:t>
          </a:r>
          <a:r>
            <a:rPr lang="en-US" sz="1800" b="1" baseline="0" dirty="0" smtClean="0"/>
            <a:t>collective solutions</a:t>
          </a:r>
          <a:r>
            <a:rPr lang="en-US" sz="1800" baseline="0" dirty="0" smtClean="0"/>
            <a:t> through the lens of structural racism as an entry point. Our approach begins with developing an understanding, analysis and shared language of  impacts of structural racism in our food system. Our commitment is to be a part of this transformative process. </a:t>
          </a:r>
          <a:endParaRPr lang="en-US" sz="1800" baseline="0" dirty="0"/>
        </a:p>
      </dgm:t>
    </dgm:pt>
    <dgm:pt modelId="{1E478A22-8299-7F45-B111-D34C9A3213EB}" type="parTrans" cxnId="{222CED20-F29F-7249-9881-4E761A4C391B}">
      <dgm:prSet/>
      <dgm:spPr/>
      <dgm:t>
        <a:bodyPr/>
        <a:lstStyle/>
        <a:p>
          <a:endParaRPr lang="en-US"/>
        </a:p>
      </dgm:t>
    </dgm:pt>
    <dgm:pt modelId="{EFE68038-497B-9842-9AEB-17A2A54D90DE}" type="sibTrans" cxnId="{222CED20-F29F-7249-9881-4E761A4C391B}">
      <dgm:prSet/>
      <dgm:spPr/>
      <dgm:t>
        <a:bodyPr/>
        <a:lstStyle/>
        <a:p>
          <a:endParaRPr lang="en-US"/>
        </a:p>
      </dgm:t>
    </dgm:pt>
    <dgm:pt modelId="{67A6872A-0A66-C94A-9BD0-51D94BC8776F}" type="pres">
      <dgm:prSet presAssocID="{CDB85E0F-DB27-A646-91A2-630B947EE603}" presName="Name0" presStyleCnt="0">
        <dgm:presLayoutVars>
          <dgm:chMax val="2"/>
          <dgm:chPref val="2"/>
          <dgm:animLvl val="lvl"/>
        </dgm:presLayoutVars>
      </dgm:prSet>
      <dgm:spPr/>
      <dgm:t>
        <a:bodyPr/>
        <a:lstStyle/>
        <a:p>
          <a:endParaRPr lang="en-US"/>
        </a:p>
      </dgm:t>
    </dgm:pt>
    <dgm:pt modelId="{E099B465-8F1D-3A4F-8AE1-6DEFDA56C7FF}" type="pres">
      <dgm:prSet presAssocID="{CDB85E0F-DB27-A646-91A2-630B947EE603}" presName="LeftText" presStyleLbl="revTx" presStyleIdx="0" presStyleCnt="0">
        <dgm:presLayoutVars>
          <dgm:bulletEnabled val="1"/>
        </dgm:presLayoutVars>
      </dgm:prSet>
      <dgm:spPr/>
      <dgm:t>
        <a:bodyPr/>
        <a:lstStyle/>
        <a:p>
          <a:endParaRPr lang="en-US"/>
        </a:p>
      </dgm:t>
    </dgm:pt>
    <dgm:pt modelId="{7E57D7FB-373C-C44B-A47D-27061FFEBC59}" type="pres">
      <dgm:prSet presAssocID="{CDB85E0F-DB27-A646-91A2-630B947EE603}" presName="LeftNode" presStyleLbl="bgImgPlace1" presStyleIdx="0" presStyleCnt="2" custScaleX="195347" custScaleY="116377" custLinFactNeighborX="-76374">
        <dgm:presLayoutVars>
          <dgm:chMax val="2"/>
          <dgm:chPref val="2"/>
        </dgm:presLayoutVars>
      </dgm:prSet>
      <dgm:spPr/>
      <dgm:t>
        <a:bodyPr/>
        <a:lstStyle/>
        <a:p>
          <a:endParaRPr lang="en-US"/>
        </a:p>
      </dgm:t>
    </dgm:pt>
    <dgm:pt modelId="{B3F22126-EF93-0349-8233-185EBED0F3C6}" type="pres">
      <dgm:prSet presAssocID="{CDB85E0F-DB27-A646-91A2-630B947EE603}" presName="RightText" presStyleLbl="revTx" presStyleIdx="0" presStyleCnt="0">
        <dgm:presLayoutVars>
          <dgm:bulletEnabled val="1"/>
        </dgm:presLayoutVars>
      </dgm:prSet>
      <dgm:spPr/>
      <dgm:t>
        <a:bodyPr/>
        <a:lstStyle/>
        <a:p>
          <a:endParaRPr lang="en-US"/>
        </a:p>
      </dgm:t>
    </dgm:pt>
    <dgm:pt modelId="{94A26EAD-7E93-744C-A07A-4E3DE0D1FAE2}" type="pres">
      <dgm:prSet presAssocID="{CDB85E0F-DB27-A646-91A2-630B947EE603}" presName="RightNode" presStyleLbl="bgImgPlace1" presStyleIdx="1" presStyleCnt="2" custScaleX="229933" custScaleY="141645" custLinFactNeighborX="61932" custLinFactNeighborY="-4">
        <dgm:presLayoutVars>
          <dgm:chMax val="0"/>
          <dgm:chPref val="0"/>
        </dgm:presLayoutVars>
      </dgm:prSet>
      <dgm:spPr/>
      <dgm:t>
        <a:bodyPr/>
        <a:lstStyle/>
        <a:p>
          <a:endParaRPr lang="en-US"/>
        </a:p>
      </dgm:t>
    </dgm:pt>
    <dgm:pt modelId="{5B0E6629-3CCA-CE40-9E85-92A8923413BB}" type="pres">
      <dgm:prSet presAssocID="{CDB85E0F-DB27-A646-91A2-630B947EE603}" presName="TopArrow" presStyleLbl="node1" presStyleIdx="0" presStyleCnt="2" custScaleX="66833" custScaleY="13941" custLinFactNeighborX="-40959" custLinFactNeighborY="-49994"/>
      <dgm:spPr/>
    </dgm:pt>
    <dgm:pt modelId="{4D349BF6-3FB9-D849-8823-4F1FECCF59EA}" type="pres">
      <dgm:prSet presAssocID="{CDB85E0F-DB27-A646-91A2-630B947EE603}" presName="BottomArrow" presStyleLbl="node1" presStyleIdx="1" presStyleCnt="2" custScaleX="87288" custScaleY="30979" custLinFactNeighborX="-26518" custLinFactNeighborY="17366"/>
      <dgm:spPr/>
    </dgm:pt>
  </dgm:ptLst>
  <dgm:cxnLst>
    <dgm:cxn modelId="{A2B91613-4A01-684F-AF7E-CDF61611DE46}" type="presOf" srcId="{12FF6DFC-EF95-324E-8462-E76ECED8CC8D}" destId="{E099B465-8F1D-3A4F-8AE1-6DEFDA56C7FF}" srcOrd="0" destOrd="0" presId="urn:microsoft.com/office/officeart/2009/layout/ReverseList"/>
    <dgm:cxn modelId="{18AD2BE4-2849-BA4E-9D2B-3E50F572B5E4}" type="presOf" srcId="{CDB85E0F-DB27-A646-91A2-630B947EE603}" destId="{67A6872A-0A66-C94A-9BD0-51D94BC8776F}" srcOrd="0" destOrd="0" presId="urn:microsoft.com/office/officeart/2009/layout/ReverseList"/>
    <dgm:cxn modelId="{5080AA23-2DE2-AC4E-BEA2-6B109C03784F}" type="presOf" srcId="{B30CCEE7-2770-1141-8C47-5C8D54C65042}" destId="{B3F22126-EF93-0349-8233-185EBED0F3C6}" srcOrd="0" destOrd="0" presId="urn:microsoft.com/office/officeart/2009/layout/ReverseList"/>
    <dgm:cxn modelId="{668C735D-7475-D746-B142-B42F4ADCB602}" type="presOf" srcId="{12FF6DFC-EF95-324E-8462-E76ECED8CC8D}" destId="{7E57D7FB-373C-C44B-A47D-27061FFEBC59}" srcOrd="1" destOrd="0" presId="urn:microsoft.com/office/officeart/2009/layout/ReverseList"/>
    <dgm:cxn modelId="{360E4438-8290-D54B-B28C-381338CDF7F1}" type="presOf" srcId="{B30CCEE7-2770-1141-8C47-5C8D54C65042}" destId="{94A26EAD-7E93-744C-A07A-4E3DE0D1FAE2}" srcOrd="1" destOrd="0" presId="urn:microsoft.com/office/officeart/2009/layout/ReverseList"/>
    <dgm:cxn modelId="{222CED20-F29F-7249-9881-4E761A4C391B}" srcId="{CDB85E0F-DB27-A646-91A2-630B947EE603}" destId="{B30CCEE7-2770-1141-8C47-5C8D54C65042}" srcOrd="1" destOrd="0" parTransId="{1E478A22-8299-7F45-B111-D34C9A3213EB}" sibTransId="{EFE68038-497B-9842-9AEB-17A2A54D90DE}"/>
    <dgm:cxn modelId="{144D6DD9-D995-5F4B-BA91-50F3AA092763}" srcId="{CDB85E0F-DB27-A646-91A2-630B947EE603}" destId="{12FF6DFC-EF95-324E-8462-E76ECED8CC8D}" srcOrd="0" destOrd="0" parTransId="{BAD51FD5-1192-B243-8F28-9F3D9A2A19B9}" sibTransId="{0D5552FE-32D9-394F-A98A-3B576B8A2A42}"/>
    <dgm:cxn modelId="{73DCA0A5-3E81-C447-B841-6A63592A5439}" type="presParOf" srcId="{67A6872A-0A66-C94A-9BD0-51D94BC8776F}" destId="{E099B465-8F1D-3A4F-8AE1-6DEFDA56C7FF}" srcOrd="0" destOrd="0" presId="urn:microsoft.com/office/officeart/2009/layout/ReverseList"/>
    <dgm:cxn modelId="{9D5EA1E2-B6BF-BA49-ADCB-63B14BD1C4DC}" type="presParOf" srcId="{67A6872A-0A66-C94A-9BD0-51D94BC8776F}" destId="{7E57D7FB-373C-C44B-A47D-27061FFEBC59}" srcOrd="1" destOrd="0" presId="urn:microsoft.com/office/officeart/2009/layout/ReverseList"/>
    <dgm:cxn modelId="{72C1DFA8-FC9B-7A45-BCEF-DC8DCDF9677A}" type="presParOf" srcId="{67A6872A-0A66-C94A-9BD0-51D94BC8776F}" destId="{B3F22126-EF93-0349-8233-185EBED0F3C6}" srcOrd="2" destOrd="0" presId="urn:microsoft.com/office/officeart/2009/layout/ReverseList"/>
    <dgm:cxn modelId="{B615AA5E-5F03-4C46-95D7-51213BB0F2FC}" type="presParOf" srcId="{67A6872A-0A66-C94A-9BD0-51D94BC8776F}" destId="{94A26EAD-7E93-744C-A07A-4E3DE0D1FAE2}" srcOrd="3" destOrd="0" presId="urn:microsoft.com/office/officeart/2009/layout/ReverseList"/>
    <dgm:cxn modelId="{D4BB7D43-127D-BB49-A6C5-301AFB4D7BCD}" type="presParOf" srcId="{67A6872A-0A66-C94A-9BD0-51D94BC8776F}" destId="{5B0E6629-3CCA-CE40-9E85-92A8923413BB}" srcOrd="4" destOrd="0" presId="urn:microsoft.com/office/officeart/2009/layout/ReverseList"/>
    <dgm:cxn modelId="{DA3D6EBC-07FD-7A49-B777-721E53B89F91}" type="presParOf" srcId="{67A6872A-0A66-C94A-9BD0-51D94BC8776F}" destId="{4D349BF6-3FB9-D849-8823-4F1FECCF59EA}"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4BA616-EF77-8843-9804-6DB379BA628E}" type="doc">
      <dgm:prSet loTypeId="urn:microsoft.com/office/officeart/2005/8/layout/gear1" loCatId="" qsTypeId="urn:microsoft.com/office/officeart/2005/8/quickstyle/simple4" qsCatId="simple" csTypeId="urn:microsoft.com/office/officeart/2005/8/colors/colorful1" csCatId="colorful" phldr="1"/>
      <dgm:spPr/>
    </dgm:pt>
    <dgm:pt modelId="{4956B96D-384F-E847-9C43-E6F29C49DC0B}">
      <dgm:prSet phldrT="[Text]" custT="1"/>
      <dgm:spPr/>
      <dgm:t>
        <a:bodyPr/>
        <a:lstStyle/>
        <a:p>
          <a:r>
            <a:rPr lang="en-US" sz="1800" dirty="0" smtClean="0">
              <a:solidFill>
                <a:schemeClr val="tx1"/>
              </a:solidFill>
            </a:rPr>
            <a:t>Convene internal Racial Equity core team</a:t>
          </a:r>
          <a:endParaRPr lang="en-US" sz="1800" dirty="0">
            <a:solidFill>
              <a:schemeClr val="tx1"/>
            </a:solidFill>
          </a:endParaRPr>
        </a:p>
      </dgm:t>
    </dgm:pt>
    <dgm:pt modelId="{103B4880-E6CB-E141-B765-221AFE1E3265}" type="parTrans" cxnId="{1490813E-005F-4D42-9966-A389EA182527}">
      <dgm:prSet/>
      <dgm:spPr/>
      <dgm:t>
        <a:bodyPr/>
        <a:lstStyle/>
        <a:p>
          <a:endParaRPr lang="en-US"/>
        </a:p>
      </dgm:t>
    </dgm:pt>
    <dgm:pt modelId="{F5D7C8BB-2382-E040-BCE0-AB6EF677B1DF}" type="sibTrans" cxnId="{1490813E-005F-4D42-9966-A389EA182527}">
      <dgm:prSet/>
      <dgm:spPr/>
      <dgm:t>
        <a:bodyPr/>
        <a:lstStyle/>
        <a:p>
          <a:endParaRPr lang="en-US"/>
        </a:p>
      </dgm:t>
    </dgm:pt>
    <dgm:pt modelId="{98763707-6496-C54F-93AE-376718216692}">
      <dgm:prSet phldrT="[Text]" custT="1"/>
      <dgm:spPr/>
      <dgm:t>
        <a:bodyPr/>
        <a:lstStyle/>
        <a:p>
          <a:r>
            <a:rPr lang="en-US" sz="1600" dirty="0" smtClean="0"/>
            <a:t>Expertly facilitated </a:t>
          </a:r>
          <a:r>
            <a:rPr lang="en-US" sz="1600" dirty="0" err="1" smtClean="0"/>
            <a:t>dR</a:t>
          </a:r>
          <a:r>
            <a:rPr lang="en-US" sz="1600" dirty="0" smtClean="0"/>
            <a:t> training for core team and others</a:t>
          </a:r>
          <a:endParaRPr lang="en-US" sz="1600" dirty="0"/>
        </a:p>
      </dgm:t>
    </dgm:pt>
    <dgm:pt modelId="{7A52F419-C718-3B41-9243-440AF3B272D6}" type="parTrans" cxnId="{6BD13351-53CC-C54E-8C3B-E7212BA7620D}">
      <dgm:prSet/>
      <dgm:spPr/>
      <dgm:t>
        <a:bodyPr/>
        <a:lstStyle/>
        <a:p>
          <a:endParaRPr lang="en-US"/>
        </a:p>
      </dgm:t>
    </dgm:pt>
    <dgm:pt modelId="{265B8F49-7581-C648-8396-86D5388A03E8}" type="sibTrans" cxnId="{6BD13351-53CC-C54E-8C3B-E7212BA7620D}">
      <dgm:prSet/>
      <dgm:spPr>
        <a:solidFill>
          <a:schemeClr val="accent4"/>
        </a:solidFill>
      </dgm:spPr>
      <dgm:t>
        <a:bodyPr/>
        <a:lstStyle/>
        <a:p>
          <a:endParaRPr lang="en-US"/>
        </a:p>
      </dgm:t>
    </dgm:pt>
    <dgm:pt modelId="{845575BA-63E3-BA4D-BC28-AD84D0158A96}">
      <dgm:prSet phldrT="[Text]" custT="1"/>
      <dgm:spPr>
        <a:effectLst>
          <a:glow rad="101600">
            <a:schemeClr val="accent6">
              <a:alpha val="75000"/>
            </a:schemeClr>
          </a:glow>
        </a:effectLst>
      </dgm:spPr>
      <dgm:t>
        <a:bodyPr/>
        <a:lstStyle/>
        <a:p>
          <a:r>
            <a:rPr lang="en-US" sz="1600" dirty="0" smtClean="0">
              <a:effectLst>
                <a:glow rad="228600">
                  <a:schemeClr val="accent3">
                    <a:satMod val="175000"/>
                    <a:alpha val="40000"/>
                  </a:schemeClr>
                </a:glow>
              </a:effectLst>
            </a:rPr>
            <a:t>In-Between Study groups (regular and continuous)</a:t>
          </a:r>
          <a:endParaRPr lang="en-US" sz="1600" dirty="0">
            <a:effectLst>
              <a:glow rad="228600">
                <a:schemeClr val="accent3">
                  <a:satMod val="175000"/>
                  <a:alpha val="40000"/>
                </a:schemeClr>
              </a:glow>
            </a:effectLst>
          </a:endParaRPr>
        </a:p>
      </dgm:t>
    </dgm:pt>
    <dgm:pt modelId="{9E404FEF-1901-9C4D-A168-B58999D4D689}" type="sibTrans" cxnId="{1E766AE4-A5A1-5648-B852-9E79C9D37CEE}">
      <dgm:prSet/>
      <dgm:spPr>
        <a:solidFill>
          <a:schemeClr val="accent3"/>
        </a:solidFill>
        <a:effectLst>
          <a:glow rad="101600">
            <a:schemeClr val="accent6">
              <a:alpha val="23000"/>
            </a:schemeClr>
          </a:glow>
        </a:effectLst>
      </dgm:spPr>
      <dgm:t>
        <a:bodyPr/>
        <a:lstStyle/>
        <a:p>
          <a:endParaRPr lang="en-US">
            <a:effectLst>
              <a:glow rad="139700">
                <a:schemeClr val="accent3">
                  <a:satMod val="175000"/>
                  <a:alpha val="40000"/>
                </a:schemeClr>
              </a:glow>
            </a:effectLst>
          </a:endParaRPr>
        </a:p>
      </dgm:t>
    </dgm:pt>
    <dgm:pt modelId="{5AD0CECD-69EC-F74A-8D93-9AECB0EEDB86}" type="parTrans" cxnId="{1E766AE4-A5A1-5648-B852-9E79C9D37CEE}">
      <dgm:prSet/>
      <dgm:spPr/>
      <dgm:t>
        <a:bodyPr/>
        <a:lstStyle/>
        <a:p>
          <a:endParaRPr lang="en-US"/>
        </a:p>
      </dgm:t>
    </dgm:pt>
    <dgm:pt modelId="{7A222DBD-3B0A-EE45-8A3F-07342A5EC634}" type="pres">
      <dgm:prSet presAssocID="{AA4BA616-EF77-8843-9804-6DB379BA628E}" presName="composite" presStyleCnt="0">
        <dgm:presLayoutVars>
          <dgm:chMax val="3"/>
          <dgm:animLvl val="lvl"/>
          <dgm:resizeHandles val="exact"/>
        </dgm:presLayoutVars>
      </dgm:prSet>
      <dgm:spPr/>
    </dgm:pt>
    <dgm:pt modelId="{E6D527C4-EE6B-914A-9858-1BCDD69EE797}" type="pres">
      <dgm:prSet presAssocID="{4956B96D-384F-E847-9C43-E6F29C49DC0B}" presName="gear1" presStyleLbl="node1" presStyleIdx="0" presStyleCnt="3">
        <dgm:presLayoutVars>
          <dgm:chMax val="1"/>
          <dgm:bulletEnabled val="1"/>
        </dgm:presLayoutVars>
      </dgm:prSet>
      <dgm:spPr/>
      <dgm:t>
        <a:bodyPr/>
        <a:lstStyle/>
        <a:p>
          <a:endParaRPr lang="en-US"/>
        </a:p>
      </dgm:t>
    </dgm:pt>
    <dgm:pt modelId="{474378AC-D88A-5D42-A0BC-24791682B26E}" type="pres">
      <dgm:prSet presAssocID="{4956B96D-384F-E847-9C43-E6F29C49DC0B}" presName="gear1srcNode" presStyleLbl="node1" presStyleIdx="0" presStyleCnt="3"/>
      <dgm:spPr/>
      <dgm:t>
        <a:bodyPr/>
        <a:lstStyle/>
        <a:p>
          <a:endParaRPr lang="en-US"/>
        </a:p>
      </dgm:t>
    </dgm:pt>
    <dgm:pt modelId="{FC8D805D-8F71-FB4D-9C5C-8F174B4F408C}" type="pres">
      <dgm:prSet presAssocID="{4956B96D-384F-E847-9C43-E6F29C49DC0B}" presName="gear1dstNode" presStyleLbl="node1" presStyleIdx="0" presStyleCnt="3"/>
      <dgm:spPr/>
      <dgm:t>
        <a:bodyPr/>
        <a:lstStyle/>
        <a:p>
          <a:endParaRPr lang="en-US"/>
        </a:p>
      </dgm:t>
    </dgm:pt>
    <dgm:pt modelId="{D263D9AE-98CA-DD45-A87F-B9F556436C58}" type="pres">
      <dgm:prSet presAssocID="{98763707-6496-C54F-93AE-376718216692}" presName="gear2" presStyleLbl="node1" presStyleIdx="1" presStyleCnt="3" custAng="0" custScaleX="141616" custScaleY="140349" custLinFactNeighborX="-17134" custLinFactNeighborY="5884">
        <dgm:presLayoutVars>
          <dgm:chMax val="1"/>
          <dgm:bulletEnabled val="1"/>
        </dgm:presLayoutVars>
      </dgm:prSet>
      <dgm:spPr/>
      <dgm:t>
        <a:bodyPr/>
        <a:lstStyle/>
        <a:p>
          <a:endParaRPr lang="en-US"/>
        </a:p>
      </dgm:t>
    </dgm:pt>
    <dgm:pt modelId="{BA26EBE4-274E-8F4D-A894-A0A1C9CF35AA}" type="pres">
      <dgm:prSet presAssocID="{98763707-6496-C54F-93AE-376718216692}" presName="gear2srcNode" presStyleLbl="node1" presStyleIdx="1" presStyleCnt="3"/>
      <dgm:spPr/>
      <dgm:t>
        <a:bodyPr/>
        <a:lstStyle/>
        <a:p>
          <a:endParaRPr lang="en-US"/>
        </a:p>
      </dgm:t>
    </dgm:pt>
    <dgm:pt modelId="{39F01095-2E9A-BC4D-AC2D-5E35A17CC901}" type="pres">
      <dgm:prSet presAssocID="{98763707-6496-C54F-93AE-376718216692}" presName="gear2dstNode" presStyleLbl="node1" presStyleIdx="1" presStyleCnt="3"/>
      <dgm:spPr/>
      <dgm:t>
        <a:bodyPr/>
        <a:lstStyle/>
        <a:p>
          <a:endParaRPr lang="en-US"/>
        </a:p>
      </dgm:t>
    </dgm:pt>
    <dgm:pt modelId="{13014980-FA3F-A041-B83E-8FE3B77F6264}" type="pres">
      <dgm:prSet presAssocID="{845575BA-63E3-BA4D-BC28-AD84D0158A96}" presName="gear3" presStyleLbl="node1" presStyleIdx="2" presStyleCnt="3" custScaleX="148774" custScaleY="143823" custLinFactNeighborX="12349" custLinFactNeighborY="-11699"/>
      <dgm:spPr/>
      <dgm:t>
        <a:bodyPr/>
        <a:lstStyle/>
        <a:p>
          <a:endParaRPr lang="en-US"/>
        </a:p>
      </dgm:t>
    </dgm:pt>
    <dgm:pt modelId="{CA47B082-D17D-6745-932F-207EAC6C1523}" type="pres">
      <dgm:prSet presAssocID="{845575BA-63E3-BA4D-BC28-AD84D0158A96}" presName="gear3tx" presStyleLbl="node1" presStyleIdx="2" presStyleCnt="3">
        <dgm:presLayoutVars>
          <dgm:chMax val="1"/>
          <dgm:bulletEnabled val="1"/>
        </dgm:presLayoutVars>
      </dgm:prSet>
      <dgm:spPr/>
      <dgm:t>
        <a:bodyPr/>
        <a:lstStyle/>
        <a:p>
          <a:endParaRPr lang="en-US"/>
        </a:p>
      </dgm:t>
    </dgm:pt>
    <dgm:pt modelId="{CB4F97D0-1AEB-9045-97F6-9F7E3BCC0F9C}" type="pres">
      <dgm:prSet presAssocID="{845575BA-63E3-BA4D-BC28-AD84D0158A96}" presName="gear3srcNode" presStyleLbl="node1" presStyleIdx="2" presStyleCnt="3"/>
      <dgm:spPr/>
      <dgm:t>
        <a:bodyPr/>
        <a:lstStyle/>
        <a:p>
          <a:endParaRPr lang="en-US"/>
        </a:p>
      </dgm:t>
    </dgm:pt>
    <dgm:pt modelId="{2F4F50C5-39DA-6F43-85C4-B9FA2C689D38}" type="pres">
      <dgm:prSet presAssocID="{845575BA-63E3-BA4D-BC28-AD84D0158A96}" presName="gear3dstNode" presStyleLbl="node1" presStyleIdx="2" presStyleCnt="3"/>
      <dgm:spPr/>
      <dgm:t>
        <a:bodyPr/>
        <a:lstStyle/>
        <a:p>
          <a:endParaRPr lang="en-US"/>
        </a:p>
      </dgm:t>
    </dgm:pt>
    <dgm:pt modelId="{7A8E00E5-EBED-1142-BC4F-A5ACF840A976}" type="pres">
      <dgm:prSet presAssocID="{F5D7C8BB-2382-E040-BCE0-AB6EF677B1DF}" presName="connector1" presStyleLbl="sibTrans2D1" presStyleIdx="0" presStyleCnt="3"/>
      <dgm:spPr/>
      <dgm:t>
        <a:bodyPr/>
        <a:lstStyle/>
        <a:p>
          <a:endParaRPr lang="en-US"/>
        </a:p>
      </dgm:t>
    </dgm:pt>
    <dgm:pt modelId="{19843293-55FC-9D47-8AD4-A20F768B96F1}" type="pres">
      <dgm:prSet presAssocID="{265B8F49-7581-C648-8396-86D5388A03E8}" presName="connector2" presStyleLbl="sibTrans2D1" presStyleIdx="1" presStyleCnt="3" custAng="19028910" custFlipVert="1" custLinFactNeighborX="-20739" custLinFactNeighborY="9081"/>
      <dgm:spPr/>
      <dgm:t>
        <a:bodyPr/>
        <a:lstStyle/>
        <a:p>
          <a:endParaRPr lang="en-US"/>
        </a:p>
      </dgm:t>
    </dgm:pt>
    <dgm:pt modelId="{034CB2CE-E834-D445-85B9-4BBA5DC5F85E}" type="pres">
      <dgm:prSet presAssocID="{9E404FEF-1901-9C4D-A168-B58999D4D689}" presName="connector3" presStyleLbl="sibTrans2D1" presStyleIdx="2" presStyleCnt="3" custAng="13982797" custScaleX="90853" custScaleY="92760" custLinFactNeighborX="1204" custLinFactNeighborY="-2405"/>
      <dgm:spPr/>
      <dgm:t>
        <a:bodyPr/>
        <a:lstStyle/>
        <a:p>
          <a:endParaRPr lang="en-US"/>
        </a:p>
      </dgm:t>
    </dgm:pt>
  </dgm:ptLst>
  <dgm:cxnLst>
    <dgm:cxn modelId="{C38B9360-737B-5444-B6C2-724C73EFA1A6}" type="presOf" srcId="{4956B96D-384F-E847-9C43-E6F29C49DC0B}" destId="{474378AC-D88A-5D42-A0BC-24791682B26E}" srcOrd="1" destOrd="0" presId="urn:microsoft.com/office/officeart/2005/8/layout/gear1"/>
    <dgm:cxn modelId="{6BD13351-53CC-C54E-8C3B-E7212BA7620D}" srcId="{AA4BA616-EF77-8843-9804-6DB379BA628E}" destId="{98763707-6496-C54F-93AE-376718216692}" srcOrd="1" destOrd="0" parTransId="{7A52F419-C718-3B41-9243-440AF3B272D6}" sibTransId="{265B8F49-7581-C648-8396-86D5388A03E8}"/>
    <dgm:cxn modelId="{1490813E-005F-4D42-9966-A389EA182527}" srcId="{AA4BA616-EF77-8843-9804-6DB379BA628E}" destId="{4956B96D-384F-E847-9C43-E6F29C49DC0B}" srcOrd="0" destOrd="0" parTransId="{103B4880-E6CB-E141-B765-221AFE1E3265}" sibTransId="{F5D7C8BB-2382-E040-BCE0-AB6EF677B1DF}"/>
    <dgm:cxn modelId="{4A67ACE5-2EA8-1248-8B1A-464543DD8979}" type="presOf" srcId="{4956B96D-384F-E847-9C43-E6F29C49DC0B}" destId="{E6D527C4-EE6B-914A-9858-1BCDD69EE797}" srcOrd="0" destOrd="0" presId="urn:microsoft.com/office/officeart/2005/8/layout/gear1"/>
    <dgm:cxn modelId="{991AE550-392D-D942-B8B2-B50356080D2F}" type="presOf" srcId="{98763707-6496-C54F-93AE-376718216692}" destId="{39F01095-2E9A-BC4D-AC2D-5E35A17CC901}" srcOrd="2" destOrd="0" presId="urn:microsoft.com/office/officeart/2005/8/layout/gear1"/>
    <dgm:cxn modelId="{B3D26CAE-25D0-624B-A0CE-FBBE38B5B5B8}" type="presOf" srcId="{845575BA-63E3-BA4D-BC28-AD84D0158A96}" destId="{13014980-FA3F-A041-B83E-8FE3B77F6264}" srcOrd="0" destOrd="0" presId="urn:microsoft.com/office/officeart/2005/8/layout/gear1"/>
    <dgm:cxn modelId="{021F9346-F37C-4644-A1B6-E81B171A08A6}" type="presOf" srcId="{4956B96D-384F-E847-9C43-E6F29C49DC0B}" destId="{FC8D805D-8F71-FB4D-9C5C-8F174B4F408C}" srcOrd="2" destOrd="0" presId="urn:microsoft.com/office/officeart/2005/8/layout/gear1"/>
    <dgm:cxn modelId="{E0974A13-14BC-0D48-A751-3F95E0BC41B9}" type="presOf" srcId="{845575BA-63E3-BA4D-BC28-AD84D0158A96}" destId="{2F4F50C5-39DA-6F43-85C4-B9FA2C689D38}" srcOrd="3" destOrd="0" presId="urn:microsoft.com/office/officeart/2005/8/layout/gear1"/>
    <dgm:cxn modelId="{730A2C7C-2814-9640-B7CE-9A435EF34A1B}" type="presOf" srcId="{845575BA-63E3-BA4D-BC28-AD84D0158A96}" destId="{CA47B082-D17D-6745-932F-207EAC6C1523}" srcOrd="1" destOrd="0" presId="urn:microsoft.com/office/officeart/2005/8/layout/gear1"/>
    <dgm:cxn modelId="{D63D28E9-CCF9-E641-89FB-0A96D3696F7E}" type="presOf" srcId="{845575BA-63E3-BA4D-BC28-AD84D0158A96}" destId="{CB4F97D0-1AEB-9045-97F6-9F7E3BCC0F9C}" srcOrd="2" destOrd="0" presId="urn:microsoft.com/office/officeart/2005/8/layout/gear1"/>
    <dgm:cxn modelId="{E65A6E5A-CD39-9848-9B94-5534142F562C}" type="presOf" srcId="{9E404FEF-1901-9C4D-A168-B58999D4D689}" destId="{034CB2CE-E834-D445-85B9-4BBA5DC5F85E}" srcOrd="0" destOrd="0" presId="urn:microsoft.com/office/officeart/2005/8/layout/gear1"/>
    <dgm:cxn modelId="{A266D910-F0D8-844A-BA95-001FDAA28312}" type="presOf" srcId="{F5D7C8BB-2382-E040-BCE0-AB6EF677B1DF}" destId="{7A8E00E5-EBED-1142-BC4F-A5ACF840A976}" srcOrd="0" destOrd="0" presId="urn:microsoft.com/office/officeart/2005/8/layout/gear1"/>
    <dgm:cxn modelId="{804C91DD-3A28-BF48-92E8-C2A207B74521}" type="presOf" srcId="{265B8F49-7581-C648-8396-86D5388A03E8}" destId="{19843293-55FC-9D47-8AD4-A20F768B96F1}" srcOrd="0" destOrd="0" presId="urn:microsoft.com/office/officeart/2005/8/layout/gear1"/>
    <dgm:cxn modelId="{C031A5C3-6395-9A4C-8A55-B8E726920CCA}" type="presOf" srcId="{AA4BA616-EF77-8843-9804-6DB379BA628E}" destId="{7A222DBD-3B0A-EE45-8A3F-07342A5EC634}" srcOrd="0" destOrd="0" presId="urn:microsoft.com/office/officeart/2005/8/layout/gear1"/>
    <dgm:cxn modelId="{A18DA6B9-D2D9-7746-9079-3712E1F6018D}" type="presOf" srcId="{98763707-6496-C54F-93AE-376718216692}" destId="{D263D9AE-98CA-DD45-A87F-B9F556436C58}" srcOrd="0" destOrd="0" presId="urn:microsoft.com/office/officeart/2005/8/layout/gear1"/>
    <dgm:cxn modelId="{1E766AE4-A5A1-5648-B852-9E79C9D37CEE}" srcId="{AA4BA616-EF77-8843-9804-6DB379BA628E}" destId="{845575BA-63E3-BA4D-BC28-AD84D0158A96}" srcOrd="2" destOrd="0" parTransId="{5AD0CECD-69EC-F74A-8D93-9AECB0EEDB86}" sibTransId="{9E404FEF-1901-9C4D-A168-B58999D4D689}"/>
    <dgm:cxn modelId="{5B5A77D1-B56C-E640-9031-1F3DD4E3B580}" type="presOf" srcId="{98763707-6496-C54F-93AE-376718216692}" destId="{BA26EBE4-274E-8F4D-A894-A0A1C9CF35AA}" srcOrd="1" destOrd="0" presId="urn:microsoft.com/office/officeart/2005/8/layout/gear1"/>
    <dgm:cxn modelId="{5F77C111-E3CB-594E-9210-C5BFB74A65FD}" type="presParOf" srcId="{7A222DBD-3B0A-EE45-8A3F-07342A5EC634}" destId="{E6D527C4-EE6B-914A-9858-1BCDD69EE797}" srcOrd="0" destOrd="0" presId="urn:microsoft.com/office/officeart/2005/8/layout/gear1"/>
    <dgm:cxn modelId="{D41CE63E-0E36-E546-B1E6-9E2D13C8E97B}" type="presParOf" srcId="{7A222DBD-3B0A-EE45-8A3F-07342A5EC634}" destId="{474378AC-D88A-5D42-A0BC-24791682B26E}" srcOrd="1" destOrd="0" presId="urn:microsoft.com/office/officeart/2005/8/layout/gear1"/>
    <dgm:cxn modelId="{856F7415-0638-1F42-B14D-B57F0CF63056}" type="presParOf" srcId="{7A222DBD-3B0A-EE45-8A3F-07342A5EC634}" destId="{FC8D805D-8F71-FB4D-9C5C-8F174B4F408C}" srcOrd="2" destOrd="0" presId="urn:microsoft.com/office/officeart/2005/8/layout/gear1"/>
    <dgm:cxn modelId="{6DB78AD1-2B20-A24B-81E9-310B1F0BF241}" type="presParOf" srcId="{7A222DBD-3B0A-EE45-8A3F-07342A5EC634}" destId="{D263D9AE-98CA-DD45-A87F-B9F556436C58}" srcOrd="3" destOrd="0" presId="urn:microsoft.com/office/officeart/2005/8/layout/gear1"/>
    <dgm:cxn modelId="{549213C5-13EB-FF4F-B287-E0FAB0D3274B}" type="presParOf" srcId="{7A222DBD-3B0A-EE45-8A3F-07342A5EC634}" destId="{BA26EBE4-274E-8F4D-A894-A0A1C9CF35AA}" srcOrd="4" destOrd="0" presId="urn:microsoft.com/office/officeart/2005/8/layout/gear1"/>
    <dgm:cxn modelId="{20DD1E44-E47F-6A48-8041-4A55B1B0337D}" type="presParOf" srcId="{7A222DBD-3B0A-EE45-8A3F-07342A5EC634}" destId="{39F01095-2E9A-BC4D-AC2D-5E35A17CC901}" srcOrd="5" destOrd="0" presId="urn:microsoft.com/office/officeart/2005/8/layout/gear1"/>
    <dgm:cxn modelId="{CB1336C6-1A01-2F41-ADE9-58C9F6DE3624}" type="presParOf" srcId="{7A222DBD-3B0A-EE45-8A3F-07342A5EC634}" destId="{13014980-FA3F-A041-B83E-8FE3B77F6264}" srcOrd="6" destOrd="0" presId="urn:microsoft.com/office/officeart/2005/8/layout/gear1"/>
    <dgm:cxn modelId="{DD21849F-79E0-D14C-A92E-4D482CD7462C}" type="presParOf" srcId="{7A222DBD-3B0A-EE45-8A3F-07342A5EC634}" destId="{CA47B082-D17D-6745-932F-207EAC6C1523}" srcOrd="7" destOrd="0" presId="urn:microsoft.com/office/officeart/2005/8/layout/gear1"/>
    <dgm:cxn modelId="{501DF183-C50E-E24A-9EBD-DA8A260DC28A}" type="presParOf" srcId="{7A222DBD-3B0A-EE45-8A3F-07342A5EC634}" destId="{CB4F97D0-1AEB-9045-97F6-9F7E3BCC0F9C}" srcOrd="8" destOrd="0" presId="urn:microsoft.com/office/officeart/2005/8/layout/gear1"/>
    <dgm:cxn modelId="{B6EFB579-1887-7C4E-A6B1-6239FFFCBB99}" type="presParOf" srcId="{7A222DBD-3B0A-EE45-8A3F-07342A5EC634}" destId="{2F4F50C5-39DA-6F43-85C4-B9FA2C689D38}" srcOrd="9" destOrd="0" presId="urn:microsoft.com/office/officeart/2005/8/layout/gear1"/>
    <dgm:cxn modelId="{4C93A3A8-27B5-9849-A7BD-88A8FD8EBFBA}" type="presParOf" srcId="{7A222DBD-3B0A-EE45-8A3F-07342A5EC634}" destId="{7A8E00E5-EBED-1142-BC4F-A5ACF840A976}" srcOrd="10" destOrd="0" presId="urn:microsoft.com/office/officeart/2005/8/layout/gear1"/>
    <dgm:cxn modelId="{209B9B85-4DA9-984F-8016-F60CEB460BEA}" type="presParOf" srcId="{7A222DBD-3B0A-EE45-8A3F-07342A5EC634}" destId="{19843293-55FC-9D47-8AD4-A20F768B96F1}" srcOrd="11" destOrd="0" presId="urn:microsoft.com/office/officeart/2005/8/layout/gear1"/>
    <dgm:cxn modelId="{1711BE98-DEC2-5B43-8797-4102F4E8E3F7}" type="presParOf" srcId="{7A222DBD-3B0A-EE45-8A3F-07342A5EC634}" destId="{034CB2CE-E834-D445-85B9-4BBA5DC5F85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7DD262-66E8-E543-B2DF-3E02089E1B4A}" type="doc">
      <dgm:prSet loTypeId="urn:microsoft.com/office/officeart/2005/8/layout/gear1" loCatId="" qsTypeId="urn:microsoft.com/office/officeart/2005/8/quickstyle/simple4" qsCatId="simple" csTypeId="urn:microsoft.com/office/officeart/2005/8/colors/colorful4" csCatId="colorful" phldr="1"/>
      <dgm:spPr/>
    </dgm:pt>
    <dgm:pt modelId="{AAF8DBCD-FF14-7244-8301-08B1FE2BABAD}">
      <dgm:prSet phldrT="[Text]"/>
      <dgm:spPr>
        <a:effectLst>
          <a:glow rad="228600">
            <a:schemeClr val="accent3">
              <a:satMod val="175000"/>
              <a:alpha val="40000"/>
            </a:schemeClr>
          </a:glow>
        </a:effectLst>
      </dgm:spPr>
      <dgm:t>
        <a:bodyPr/>
        <a:lstStyle/>
        <a:p>
          <a:r>
            <a:rPr lang="en-US" dirty="0" smtClean="0">
              <a:effectLst/>
            </a:rPr>
            <a:t>Independent assessment of how structural racism affects our team and work</a:t>
          </a:r>
          <a:endParaRPr lang="en-US" dirty="0">
            <a:effectLst/>
          </a:endParaRPr>
        </a:p>
      </dgm:t>
    </dgm:pt>
    <dgm:pt modelId="{98991EC3-96A1-124F-AD86-80A82A19D521}" type="parTrans" cxnId="{989CCC1B-1B3F-A843-AD45-28783C6A93C5}">
      <dgm:prSet/>
      <dgm:spPr/>
      <dgm:t>
        <a:bodyPr/>
        <a:lstStyle/>
        <a:p>
          <a:endParaRPr lang="en-US">
            <a:effectLst/>
          </a:endParaRPr>
        </a:p>
      </dgm:t>
    </dgm:pt>
    <dgm:pt modelId="{5A8E8FD8-BDA0-A94D-A65E-AA8890FBFFE0}" type="sibTrans" cxnId="{989CCC1B-1B3F-A843-AD45-28783C6A93C5}">
      <dgm:prSet/>
      <dgm:spPr>
        <a:effectLst>
          <a:glow rad="228600">
            <a:schemeClr val="accent3">
              <a:satMod val="175000"/>
              <a:alpha val="40000"/>
            </a:schemeClr>
          </a:glow>
        </a:effectLst>
      </dgm:spPr>
      <dgm:t>
        <a:bodyPr/>
        <a:lstStyle/>
        <a:p>
          <a:endParaRPr lang="en-US">
            <a:effectLst/>
          </a:endParaRPr>
        </a:p>
      </dgm:t>
    </dgm:pt>
    <dgm:pt modelId="{CF74A3DB-52CD-6144-8183-B106CF39BB68}">
      <dgm:prSet phldrT="[Text]" custT="1"/>
      <dgm:spPr/>
      <dgm:t>
        <a:bodyPr/>
        <a:lstStyle/>
        <a:p>
          <a:r>
            <a:rPr lang="en-US" sz="1600" dirty="0" smtClean="0">
              <a:effectLst/>
            </a:rPr>
            <a:t>Growing circle of stakeholders to make meaning and build capacity for Racial Equity work</a:t>
          </a:r>
          <a:endParaRPr lang="en-US" sz="1600" dirty="0">
            <a:effectLst/>
          </a:endParaRPr>
        </a:p>
      </dgm:t>
    </dgm:pt>
    <dgm:pt modelId="{196B44F6-788B-844D-892F-23B013746DE8}" type="parTrans" cxnId="{D41A3435-EA99-3B45-9C3E-F3E863A1AC86}">
      <dgm:prSet/>
      <dgm:spPr/>
      <dgm:t>
        <a:bodyPr/>
        <a:lstStyle/>
        <a:p>
          <a:endParaRPr lang="en-US">
            <a:effectLst/>
          </a:endParaRPr>
        </a:p>
      </dgm:t>
    </dgm:pt>
    <dgm:pt modelId="{53CDC50B-3E9C-7845-8106-284046E4445C}" type="sibTrans" cxnId="{D41A3435-EA99-3B45-9C3E-F3E863A1AC86}">
      <dgm:prSet/>
      <dgm:spPr/>
      <dgm:t>
        <a:bodyPr/>
        <a:lstStyle/>
        <a:p>
          <a:endParaRPr lang="en-US">
            <a:effectLst/>
          </a:endParaRPr>
        </a:p>
      </dgm:t>
    </dgm:pt>
    <dgm:pt modelId="{C440C828-B8A0-934E-B780-939A31CBD7E9}" type="pres">
      <dgm:prSet presAssocID="{567DD262-66E8-E543-B2DF-3E02089E1B4A}" presName="composite" presStyleCnt="0">
        <dgm:presLayoutVars>
          <dgm:chMax val="3"/>
          <dgm:animLvl val="lvl"/>
          <dgm:resizeHandles val="exact"/>
        </dgm:presLayoutVars>
      </dgm:prSet>
      <dgm:spPr/>
    </dgm:pt>
    <dgm:pt modelId="{25AB67D6-F48E-6243-B381-9793D30CC753}" type="pres">
      <dgm:prSet presAssocID="{AAF8DBCD-FF14-7244-8301-08B1FE2BABAD}" presName="gear1" presStyleLbl="node1" presStyleIdx="0" presStyleCnt="2" custScaleX="109999" custScaleY="106305" custLinFactNeighborX="-81420" custLinFactNeighborY="6578">
        <dgm:presLayoutVars>
          <dgm:chMax val="1"/>
          <dgm:bulletEnabled val="1"/>
        </dgm:presLayoutVars>
      </dgm:prSet>
      <dgm:spPr/>
      <dgm:t>
        <a:bodyPr/>
        <a:lstStyle/>
        <a:p>
          <a:endParaRPr lang="en-US"/>
        </a:p>
      </dgm:t>
    </dgm:pt>
    <dgm:pt modelId="{E4664E30-6DC6-8940-8F67-58ECD5CBA8E2}" type="pres">
      <dgm:prSet presAssocID="{AAF8DBCD-FF14-7244-8301-08B1FE2BABAD}" presName="gear1srcNode" presStyleLbl="node1" presStyleIdx="0" presStyleCnt="2"/>
      <dgm:spPr/>
      <dgm:t>
        <a:bodyPr/>
        <a:lstStyle/>
        <a:p>
          <a:endParaRPr lang="en-US"/>
        </a:p>
      </dgm:t>
    </dgm:pt>
    <dgm:pt modelId="{2C47F4C2-88A1-4041-9BD2-8E5F0F314379}" type="pres">
      <dgm:prSet presAssocID="{AAF8DBCD-FF14-7244-8301-08B1FE2BABAD}" presName="gear1dstNode" presStyleLbl="node1" presStyleIdx="0" presStyleCnt="2"/>
      <dgm:spPr/>
      <dgm:t>
        <a:bodyPr/>
        <a:lstStyle/>
        <a:p>
          <a:endParaRPr lang="en-US"/>
        </a:p>
      </dgm:t>
    </dgm:pt>
    <dgm:pt modelId="{21DE89D8-73B5-1D41-9C20-5F86B880CFBB}" type="pres">
      <dgm:prSet presAssocID="{CF74A3DB-52CD-6144-8183-B106CF39BB68}" presName="gear2" presStyleLbl="node1" presStyleIdx="1" presStyleCnt="2" custScaleX="166542" custScaleY="163083" custLinFactNeighborX="52333" custLinFactNeighborY="-25789">
        <dgm:presLayoutVars>
          <dgm:chMax val="1"/>
          <dgm:bulletEnabled val="1"/>
        </dgm:presLayoutVars>
      </dgm:prSet>
      <dgm:spPr/>
      <dgm:t>
        <a:bodyPr/>
        <a:lstStyle/>
        <a:p>
          <a:endParaRPr lang="en-US"/>
        </a:p>
      </dgm:t>
    </dgm:pt>
    <dgm:pt modelId="{E88A5BD1-40C4-3642-92C9-7D3FD7EAC5F8}" type="pres">
      <dgm:prSet presAssocID="{CF74A3DB-52CD-6144-8183-B106CF39BB68}" presName="gear2srcNode" presStyleLbl="node1" presStyleIdx="1" presStyleCnt="2"/>
      <dgm:spPr/>
      <dgm:t>
        <a:bodyPr/>
        <a:lstStyle/>
        <a:p>
          <a:endParaRPr lang="en-US"/>
        </a:p>
      </dgm:t>
    </dgm:pt>
    <dgm:pt modelId="{8444BAFD-5CA2-164F-8D30-8EC288A2CE06}" type="pres">
      <dgm:prSet presAssocID="{CF74A3DB-52CD-6144-8183-B106CF39BB68}" presName="gear2dstNode" presStyleLbl="node1" presStyleIdx="1" presStyleCnt="2"/>
      <dgm:spPr/>
      <dgm:t>
        <a:bodyPr/>
        <a:lstStyle/>
        <a:p>
          <a:endParaRPr lang="en-US"/>
        </a:p>
      </dgm:t>
    </dgm:pt>
    <dgm:pt modelId="{33FEDDD6-01D0-BE49-B9A7-051B9E9751DA}" type="pres">
      <dgm:prSet presAssocID="{5A8E8FD8-BDA0-A94D-A65E-AA8890FBFFE0}" presName="connector1" presStyleLbl="sibTrans2D1" presStyleIdx="0" presStyleCnt="2" custAng="3489312" custScaleX="72903" custScaleY="74133" custLinFactNeighborX="-70857" custLinFactNeighborY="45315"/>
      <dgm:spPr/>
      <dgm:t>
        <a:bodyPr/>
        <a:lstStyle/>
        <a:p>
          <a:endParaRPr lang="en-US"/>
        </a:p>
      </dgm:t>
    </dgm:pt>
    <dgm:pt modelId="{54659B63-C803-9A48-B2C9-2808B89CD7D9}" type="pres">
      <dgm:prSet presAssocID="{53CDC50B-3E9C-7845-8106-284046E4445C}" presName="connector2" presStyleLbl="sibTrans2D1" presStyleIdx="1" presStyleCnt="2" custAng="16200000" custFlipVert="1" custLinFactNeighborX="-41379" custLinFactNeighborY="-19317"/>
      <dgm:spPr/>
      <dgm:t>
        <a:bodyPr/>
        <a:lstStyle/>
        <a:p>
          <a:endParaRPr lang="en-US"/>
        </a:p>
      </dgm:t>
    </dgm:pt>
  </dgm:ptLst>
  <dgm:cxnLst>
    <dgm:cxn modelId="{AFAF0B24-501F-BA47-92D9-A5033BCFC2FA}" type="presOf" srcId="{AAF8DBCD-FF14-7244-8301-08B1FE2BABAD}" destId="{25AB67D6-F48E-6243-B381-9793D30CC753}" srcOrd="0" destOrd="0" presId="urn:microsoft.com/office/officeart/2005/8/layout/gear1"/>
    <dgm:cxn modelId="{9DAA5D53-3052-3642-A9FE-66F459EC5F28}" type="presOf" srcId="{AAF8DBCD-FF14-7244-8301-08B1FE2BABAD}" destId="{2C47F4C2-88A1-4041-9BD2-8E5F0F314379}" srcOrd="2" destOrd="0" presId="urn:microsoft.com/office/officeart/2005/8/layout/gear1"/>
    <dgm:cxn modelId="{EB8CAED9-3266-1145-89CE-664081ECEB5C}" type="presOf" srcId="{CF74A3DB-52CD-6144-8183-B106CF39BB68}" destId="{21DE89D8-73B5-1D41-9C20-5F86B880CFBB}" srcOrd="0" destOrd="0" presId="urn:microsoft.com/office/officeart/2005/8/layout/gear1"/>
    <dgm:cxn modelId="{EC0C0C46-095B-8F46-BDE0-0E1838608275}" type="presOf" srcId="{AAF8DBCD-FF14-7244-8301-08B1FE2BABAD}" destId="{E4664E30-6DC6-8940-8F67-58ECD5CBA8E2}" srcOrd="1" destOrd="0" presId="urn:microsoft.com/office/officeart/2005/8/layout/gear1"/>
    <dgm:cxn modelId="{6F746800-7CC4-FD49-9EC5-E20403EDB59C}" type="presOf" srcId="{CF74A3DB-52CD-6144-8183-B106CF39BB68}" destId="{8444BAFD-5CA2-164F-8D30-8EC288A2CE06}" srcOrd="2" destOrd="0" presId="urn:microsoft.com/office/officeart/2005/8/layout/gear1"/>
    <dgm:cxn modelId="{989CCC1B-1B3F-A843-AD45-28783C6A93C5}" srcId="{567DD262-66E8-E543-B2DF-3E02089E1B4A}" destId="{AAF8DBCD-FF14-7244-8301-08B1FE2BABAD}" srcOrd="0" destOrd="0" parTransId="{98991EC3-96A1-124F-AD86-80A82A19D521}" sibTransId="{5A8E8FD8-BDA0-A94D-A65E-AA8890FBFFE0}"/>
    <dgm:cxn modelId="{CAE9C16C-B215-454F-91BA-2531C91E84F9}" type="presOf" srcId="{567DD262-66E8-E543-B2DF-3E02089E1B4A}" destId="{C440C828-B8A0-934E-B780-939A31CBD7E9}" srcOrd="0" destOrd="0" presId="urn:microsoft.com/office/officeart/2005/8/layout/gear1"/>
    <dgm:cxn modelId="{B668E0B9-6FF8-334F-866E-80E225861A70}" type="presOf" srcId="{CF74A3DB-52CD-6144-8183-B106CF39BB68}" destId="{E88A5BD1-40C4-3642-92C9-7D3FD7EAC5F8}" srcOrd="1" destOrd="0" presId="urn:microsoft.com/office/officeart/2005/8/layout/gear1"/>
    <dgm:cxn modelId="{D41A3435-EA99-3B45-9C3E-F3E863A1AC86}" srcId="{567DD262-66E8-E543-B2DF-3E02089E1B4A}" destId="{CF74A3DB-52CD-6144-8183-B106CF39BB68}" srcOrd="1" destOrd="0" parTransId="{196B44F6-788B-844D-892F-23B013746DE8}" sibTransId="{53CDC50B-3E9C-7845-8106-284046E4445C}"/>
    <dgm:cxn modelId="{6E567B04-2ABD-1545-AEF3-EA2783ABB694}" type="presOf" srcId="{53CDC50B-3E9C-7845-8106-284046E4445C}" destId="{54659B63-C803-9A48-B2C9-2808B89CD7D9}" srcOrd="0" destOrd="0" presId="urn:microsoft.com/office/officeart/2005/8/layout/gear1"/>
    <dgm:cxn modelId="{D98F2D06-24E4-9B4F-B656-92CBBAC9CA4E}" type="presOf" srcId="{5A8E8FD8-BDA0-A94D-A65E-AA8890FBFFE0}" destId="{33FEDDD6-01D0-BE49-B9A7-051B9E9751DA}" srcOrd="0" destOrd="0" presId="urn:microsoft.com/office/officeart/2005/8/layout/gear1"/>
    <dgm:cxn modelId="{39205AD2-4A23-324C-8ECC-9C91A7704D52}" type="presParOf" srcId="{C440C828-B8A0-934E-B780-939A31CBD7E9}" destId="{25AB67D6-F48E-6243-B381-9793D30CC753}" srcOrd="0" destOrd="0" presId="urn:microsoft.com/office/officeart/2005/8/layout/gear1"/>
    <dgm:cxn modelId="{ECE29F1D-F3C6-3B41-8B84-B1B7055FB5F7}" type="presParOf" srcId="{C440C828-B8A0-934E-B780-939A31CBD7E9}" destId="{E4664E30-6DC6-8940-8F67-58ECD5CBA8E2}" srcOrd="1" destOrd="0" presId="urn:microsoft.com/office/officeart/2005/8/layout/gear1"/>
    <dgm:cxn modelId="{11BDEC17-A913-BE41-A8A6-A68854FD9FD9}" type="presParOf" srcId="{C440C828-B8A0-934E-B780-939A31CBD7E9}" destId="{2C47F4C2-88A1-4041-9BD2-8E5F0F314379}" srcOrd="2" destOrd="0" presId="urn:microsoft.com/office/officeart/2005/8/layout/gear1"/>
    <dgm:cxn modelId="{15311C86-C65D-A648-BC31-C3C638322AC7}" type="presParOf" srcId="{C440C828-B8A0-934E-B780-939A31CBD7E9}" destId="{21DE89D8-73B5-1D41-9C20-5F86B880CFBB}" srcOrd="3" destOrd="0" presId="urn:microsoft.com/office/officeart/2005/8/layout/gear1"/>
    <dgm:cxn modelId="{ED300487-DBBD-5E4E-A3B6-206EAFCE5084}" type="presParOf" srcId="{C440C828-B8A0-934E-B780-939A31CBD7E9}" destId="{E88A5BD1-40C4-3642-92C9-7D3FD7EAC5F8}" srcOrd="4" destOrd="0" presId="urn:microsoft.com/office/officeart/2005/8/layout/gear1"/>
    <dgm:cxn modelId="{5DADE858-68E6-E74C-BC95-8BA73A698CDF}" type="presParOf" srcId="{C440C828-B8A0-934E-B780-939A31CBD7E9}" destId="{8444BAFD-5CA2-164F-8D30-8EC288A2CE06}" srcOrd="5" destOrd="0" presId="urn:microsoft.com/office/officeart/2005/8/layout/gear1"/>
    <dgm:cxn modelId="{7EBE348A-206A-F04A-BAB6-1DE28BD68BC3}" type="presParOf" srcId="{C440C828-B8A0-934E-B780-939A31CBD7E9}" destId="{33FEDDD6-01D0-BE49-B9A7-051B9E9751DA}" srcOrd="6" destOrd="0" presId="urn:microsoft.com/office/officeart/2005/8/layout/gear1"/>
    <dgm:cxn modelId="{8D85A3B4-54EE-EC4A-B7D1-23DFD4553C17}" type="presParOf" srcId="{C440C828-B8A0-934E-B780-939A31CBD7E9}" destId="{54659B63-C803-9A48-B2C9-2808B89CD7D9}" srcOrd="7"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72AA87-8D52-D74A-905C-449E70A558E4}" type="datetime1">
              <a:rPr lang="en-US" smtClean="0"/>
              <a:t>6/23/2017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0C60B6-7244-914E-92D4-AE8545518795}" type="slidenum">
              <a:rPr lang="en-US" smtClean="0"/>
              <a:t>‹#›</a:t>
            </a:fld>
            <a:endParaRPr lang="en-US"/>
          </a:p>
        </p:txBody>
      </p:sp>
    </p:spTree>
    <p:extLst>
      <p:ext uri="{BB962C8B-B14F-4D97-AF65-F5344CB8AC3E}">
        <p14:creationId xmlns:p14="http://schemas.microsoft.com/office/powerpoint/2010/main" val="24908617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76766-9B3F-6848-A5F8-86743042FF0A}" type="datetime1">
              <a:rPr lang="en-US" smtClean="0"/>
              <a:t>6/23/2017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3EB31-DB8D-7544-B33F-D35560D436C9}" type="slidenum">
              <a:rPr lang="en-US" smtClean="0"/>
              <a:t>‹#›</a:t>
            </a:fld>
            <a:endParaRPr lang="en-US"/>
          </a:p>
        </p:txBody>
      </p:sp>
    </p:spTree>
    <p:extLst>
      <p:ext uri="{BB962C8B-B14F-4D97-AF65-F5344CB8AC3E}">
        <p14:creationId xmlns:p14="http://schemas.microsoft.com/office/powerpoint/2010/main" val="30828851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Conceptualize</a:t>
            </a:r>
            <a:r>
              <a:rPr lang="en-US" baseline="0" dirty="0" smtClean="0"/>
              <a:t> – seek to understand the “who” thru stories behind the data and make clear who is impacted by food systems disparity by eliminating coded language such as “at risk”, “vulnerable”. Who are these communities and stating that clearly as a means to lead to shared understanding</a:t>
            </a:r>
          </a:p>
          <a:p>
            <a:pPr marL="228600" indent="-228600">
              <a:buAutoNum type="arabicParenR"/>
            </a:pPr>
            <a:r>
              <a:rPr lang="en-US" baseline="0" dirty="0" smtClean="0"/>
              <a:t>Practice – a snapshot of how these systems are currently operating (thru policy and culture) and then sharing a couple of examples of processes that we are using to interrupt them</a:t>
            </a:r>
          </a:p>
          <a:p>
            <a:pPr marL="228600" indent="-228600">
              <a:buAutoNum type="arabicParenR"/>
            </a:pPr>
            <a:r>
              <a:rPr lang="en-US" baseline="0" dirty="0" smtClean="0"/>
              <a:t>Shared understanding – really a recognition of these issues and they do indeed represent someone’s reality and that whole communities are impacted disproportionately (favoring/benefiting some and disparaging others), centering knowledge, experience, realities and expertise of people most directly affected and understanding the impact of </a:t>
            </a:r>
            <a:r>
              <a:rPr lang="en-US" baseline="0" dirty="0" err="1" smtClean="0"/>
              <a:t>racialized</a:t>
            </a:r>
            <a:r>
              <a:rPr lang="en-US" baseline="0" dirty="0" smtClean="0"/>
              <a:t> oppression on our food system; understanding it’s not exclusively race, but it’s always race</a:t>
            </a:r>
          </a:p>
          <a:p>
            <a:pPr marL="228600" indent="-228600">
              <a:buAutoNum type="arabicParenR"/>
            </a:pPr>
            <a:r>
              <a:rPr lang="en-US" baseline="0" dirty="0" smtClean="0"/>
              <a:t>Shift the narrative to bring in these stories and realities of people who are impacted by food systems disparity and injustice</a:t>
            </a:r>
          </a:p>
          <a:p>
            <a:pPr marL="228600" indent="-228600">
              <a:buAutoNum type="arabicParenR"/>
            </a:pPr>
            <a:r>
              <a:rPr lang="en-US" baseline="0" dirty="0" smtClean="0"/>
              <a:t>Internalize – shift policies, practices, procedures</a:t>
            </a:r>
            <a:endParaRPr lang="en-US" dirty="0"/>
          </a:p>
        </p:txBody>
      </p:sp>
      <p:sp>
        <p:nvSpPr>
          <p:cNvPr id="4" name="Slide Number Placeholder 3"/>
          <p:cNvSpPr>
            <a:spLocks noGrp="1"/>
          </p:cNvSpPr>
          <p:nvPr>
            <p:ph type="sldNum" sz="quarter" idx="10"/>
          </p:nvPr>
        </p:nvSpPr>
        <p:spPr/>
        <p:txBody>
          <a:bodyPr/>
          <a:lstStyle/>
          <a:p>
            <a:fld id="{C873EB31-DB8D-7544-B33F-D35560D436C9}" type="slidenum">
              <a:rPr lang="en-US" smtClean="0"/>
              <a:t>2</a:t>
            </a:fld>
            <a:endParaRPr lang="en-US"/>
          </a:p>
        </p:txBody>
      </p:sp>
    </p:spTree>
    <p:extLst>
      <p:ext uri="{BB962C8B-B14F-4D97-AF65-F5344CB8AC3E}">
        <p14:creationId xmlns:p14="http://schemas.microsoft.com/office/powerpoint/2010/main" val="65358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Inequity is not about difference. It is not even about hatred. It is about the distribution of power. </a:t>
            </a:r>
          </a:p>
          <a:p>
            <a:endParaRPr lang="en-US" dirty="0">
              <a:ea typeface="MS PGothic" charset="0"/>
            </a:endParaRPr>
          </a:p>
          <a:p>
            <a:r>
              <a:rPr lang="en-US" dirty="0">
                <a:ea typeface="MS PGothic" charset="0"/>
              </a:rPr>
              <a:t>We must distinguish between personal bias and the reality of living in a biased </a:t>
            </a:r>
            <a:r>
              <a:rPr lang="en-US" i="1" dirty="0">
                <a:ea typeface="MS PGothic" charset="0"/>
              </a:rPr>
              <a:t>system</a:t>
            </a:r>
            <a:r>
              <a:rPr lang="en-US" dirty="0">
                <a:ea typeface="MS PGothic" charset="0"/>
              </a:rPr>
              <a:t> – which we all do – and how that impacts us, both dominant identities and marginalized identities. </a:t>
            </a:r>
          </a:p>
        </p:txBody>
      </p:sp>
      <p:sp>
        <p:nvSpPr>
          <p:cNvPr id="440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27868" indent="-279949">
              <a:defRPr sz="2400" b="1">
                <a:solidFill>
                  <a:schemeClr val="tx1"/>
                </a:solidFill>
                <a:latin typeface="Arial" charset="0"/>
                <a:ea typeface="MS PGothic" charset="0"/>
                <a:cs typeface="MS PGothic" charset="0"/>
              </a:defRPr>
            </a:lvl2pPr>
            <a:lvl3pPr marL="1119797" indent="-223959">
              <a:defRPr sz="2400" b="1">
                <a:solidFill>
                  <a:schemeClr val="tx1"/>
                </a:solidFill>
                <a:latin typeface="Arial" charset="0"/>
                <a:ea typeface="MS PGothic" charset="0"/>
                <a:cs typeface="MS PGothic" charset="0"/>
              </a:defRPr>
            </a:lvl3pPr>
            <a:lvl4pPr marL="1567716" indent="-223959">
              <a:defRPr sz="2400" b="1">
                <a:solidFill>
                  <a:schemeClr val="tx1"/>
                </a:solidFill>
                <a:latin typeface="Arial" charset="0"/>
                <a:ea typeface="MS PGothic" charset="0"/>
                <a:cs typeface="MS PGothic" charset="0"/>
              </a:defRPr>
            </a:lvl4pPr>
            <a:lvl5pPr marL="2015635" indent="-223959">
              <a:defRPr sz="2400" b="1">
                <a:solidFill>
                  <a:schemeClr val="tx1"/>
                </a:solidFill>
                <a:latin typeface="Arial" charset="0"/>
                <a:ea typeface="MS PGothic" charset="0"/>
                <a:cs typeface="MS PGothic" charset="0"/>
              </a:defRPr>
            </a:lvl5pPr>
            <a:lvl6pPr marL="2463554" indent="-223959" eaLnBrk="0" fontAlgn="base" hangingPunct="0">
              <a:spcBef>
                <a:spcPct val="0"/>
              </a:spcBef>
              <a:spcAft>
                <a:spcPct val="0"/>
              </a:spcAft>
              <a:defRPr sz="2400" b="1">
                <a:solidFill>
                  <a:schemeClr val="tx1"/>
                </a:solidFill>
                <a:latin typeface="Arial" charset="0"/>
                <a:ea typeface="MS PGothic" charset="0"/>
                <a:cs typeface="MS PGothic" charset="0"/>
              </a:defRPr>
            </a:lvl6pPr>
            <a:lvl7pPr marL="2911472" indent="-223959" eaLnBrk="0" fontAlgn="base" hangingPunct="0">
              <a:spcBef>
                <a:spcPct val="0"/>
              </a:spcBef>
              <a:spcAft>
                <a:spcPct val="0"/>
              </a:spcAft>
              <a:defRPr sz="2400" b="1">
                <a:solidFill>
                  <a:schemeClr val="tx1"/>
                </a:solidFill>
                <a:latin typeface="Arial" charset="0"/>
                <a:ea typeface="MS PGothic" charset="0"/>
                <a:cs typeface="MS PGothic" charset="0"/>
              </a:defRPr>
            </a:lvl7pPr>
            <a:lvl8pPr marL="3359391" indent="-223959" eaLnBrk="0" fontAlgn="base" hangingPunct="0">
              <a:spcBef>
                <a:spcPct val="0"/>
              </a:spcBef>
              <a:spcAft>
                <a:spcPct val="0"/>
              </a:spcAft>
              <a:defRPr sz="2400" b="1">
                <a:solidFill>
                  <a:schemeClr val="tx1"/>
                </a:solidFill>
                <a:latin typeface="Arial" charset="0"/>
                <a:ea typeface="MS PGothic" charset="0"/>
                <a:cs typeface="MS PGothic" charset="0"/>
              </a:defRPr>
            </a:lvl8pPr>
            <a:lvl9pPr marL="3807310" indent="-223959"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70BC2A85-9642-384E-8C88-5511523FC4D1}" type="slidenum">
              <a:rPr lang="en-US" sz="1200" b="0"/>
              <a:pPr/>
              <a:t>16</a:t>
            </a:fld>
            <a:endParaRPr lang="en-US"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ea typeface="MS PGothic" charset="0"/>
              </a:rPr>
              <a:t>So, now I want to show</a:t>
            </a:r>
            <a:r>
              <a:rPr lang="en-US" baseline="0" dirty="0" smtClean="0">
                <a:ea typeface="MS PGothic" charset="0"/>
              </a:rPr>
              <a:t> you how this intersects with the work and identity of CEFS. </a:t>
            </a:r>
            <a:r>
              <a:rPr lang="en-US" dirty="0" smtClean="0">
                <a:ea typeface="MS PGothic" charset="0"/>
              </a:rPr>
              <a:t>This is really about understanding our role</a:t>
            </a:r>
            <a:r>
              <a:rPr lang="en-US" baseline="0" dirty="0" smtClean="0">
                <a:ea typeface="MS PGothic" charset="0"/>
              </a:rPr>
              <a:t> in addressing racial equity in the food system as an institution and aligning it with our overall mission. </a:t>
            </a:r>
          </a:p>
          <a:p>
            <a:pPr marL="228600" indent="-228600">
              <a:buAutoNum type="arabicParenR"/>
            </a:pPr>
            <a:r>
              <a:rPr lang="en-US" baseline="0" dirty="0" smtClean="0">
                <a:ea typeface="MS PGothic" charset="0"/>
              </a:rPr>
              <a:t>Understanding our role in the historical construction of the racial hierarchy (thru higher </a:t>
            </a:r>
            <a:r>
              <a:rPr lang="en-US" baseline="0" dirty="0" err="1" smtClean="0">
                <a:ea typeface="MS PGothic" charset="0"/>
              </a:rPr>
              <a:t>ed</a:t>
            </a:r>
            <a:r>
              <a:rPr lang="en-US" baseline="0" dirty="0" smtClean="0">
                <a:ea typeface="MS PGothic" charset="0"/>
              </a:rPr>
              <a:t>, </a:t>
            </a:r>
            <a:r>
              <a:rPr lang="en-US" baseline="0" dirty="0" err="1" smtClean="0">
                <a:ea typeface="MS PGothic" charset="0"/>
              </a:rPr>
              <a:t>ag</a:t>
            </a:r>
            <a:r>
              <a:rPr lang="en-US" baseline="0" dirty="0" smtClean="0">
                <a:ea typeface="MS PGothic" charset="0"/>
              </a:rPr>
              <a:t> and food systems work)</a:t>
            </a:r>
          </a:p>
          <a:p>
            <a:pPr marL="228600" indent="-228600">
              <a:buAutoNum type="arabicParenR"/>
            </a:pPr>
            <a:r>
              <a:rPr lang="en-US" baseline="0" dirty="0" smtClean="0">
                <a:ea typeface="MS PGothic" charset="0"/>
              </a:rPr>
              <a:t>Acknowledging our role as gatekeeper and being an ally to communities most impacted by food systems disparity </a:t>
            </a:r>
          </a:p>
          <a:p>
            <a:pPr marL="228600" indent="-228600">
              <a:buAutoNum type="arabicParenR"/>
            </a:pPr>
            <a:r>
              <a:rPr lang="en-US" baseline="0" dirty="0" err="1" smtClean="0">
                <a:ea typeface="MS PGothic" charset="0"/>
              </a:rPr>
              <a:t>Examing</a:t>
            </a:r>
            <a:r>
              <a:rPr lang="en-US" baseline="0" dirty="0" smtClean="0">
                <a:ea typeface="MS PGothic" charset="0"/>
              </a:rPr>
              <a:t> our policies, practices and procedures and working to make those more equitable</a:t>
            </a:r>
            <a:endParaRPr lang="en-US" dirty="0">
              <a:ea typeface="MS PGothic" charset="0"/>
            </a:endParaRPr>
          </a:p>
        </p:txBody>
      </p:sp>
      <p:sp>
        <p:nvSpPr>
          <p:cNvPr id="317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27868" indent="-279949">
              <a:defRPr sz="2400" b="1">
                <a:solidFill>
                  <a:schemeClr val="tx1"/>
                </a:solidFill>
                <a:latin typeface="Arial" charset="0"/>
                <a:ea typeface="MS PGothic" charset="0"/>
                <a:cs typeface="MS PGothic" charset="0"/>
              </a:defRPr>
            </a:lvl2pPr>
            <a:lvl3pPr marL="1119797" indent="-223959">
              <a:defRPr sz="2400" b="1">
                <a:solidFill>
                  <a:schemeClr val="tx1"/>
                </a:solidFill>
                <a:latin typeface="Arial" charset="0"/>
                <a:ea typeface="MS PGothic" charset="0"/>
                <a:cs typeface="MS PGothic" charset="0"/>
              </a:defRPr>
            </a:lvl3pPr>
            <a:lvl4pPr marL="1567716" indent="-223959">
              <a:defRPr sz="2400" b="1">
                <a:solidFill>
                  <a:schemeClr val="tx1"/>
                </a:solidFill>
                <a:latin typeface="Arial" charset="0"/>
                <a:ea typeface="MS PGothic" charset="0"/>
                <a:cs typeface="MS PGothic" charset="0"/>
              </a:defRPr>
            </a:lvl4pPr>
            <a:lvl5pPr marL="2015635" indent="-223959">
              <a:defRPr sz="2400" b="1">
                <a:solidFill>
                  <a:schemeClr val="tx1"/>
                </a:solidFill>
                <a:latin typeface="Arial" charset="0"/>
                <a:ea typeface="MS PGothic" charset="0"/>
                <a:cs typeface="MS PGothic" charset="0"/>
              </a:defRPr>
            </a:lvl5pPr>
            <a:lvl6pPr marL="2463554" indent="-223959" eaLnBrk="0" fontAlgn="base" hangingPunct="0">
              <a:spcBef>
                <a:spcPct val="0"/>
              </a:spcBef>
              <a:spcAft>
                <a:spcPct val="0"/>
              </a:spcAft>
              <a:defRPr sz="2400" b="1">
                <a:solidFill>
                  <a:schemeClr val="tx1"/>
                </a:solidFill>
                <a:latin typeface="Arial" charset="0"/>
                <a:ea typeface="MS PGothic" charset="0"/>
                <a:cs typeface="MS PGothic" charset="0"/>
              </a:defRPr>
            </a:lvl6pPr>
            <a:lvl7pPr marL="2911472" indent="-223959" eaLnBrk="0" fontAlgn="base" hangingPunct="0">
              <a:spcBef>
                <a:spcPct val="0"/>
              </a:spcBef>
              <a:spcAft>
                <a:spcPct val="0"/>
              </a:spcAft>
              <a:defRPr sz="2400" b="1">
                <a:solidFill>
                  <a:schemeClr val="tx1"/>
                </a:solidFill>
                <a:latin typeface="Arial" charset="0"/>
                <a:ea typeface="MS PGothic" charset="0"/>
                <a:cs typeface="MS PGothic" charset="0"/>
              </a:defRPr>
            </a:lvl7pPr>
            <a:lvl8pPr marL="3359391" indent="-223959" eaLnBrk="0" fontAlgn="base" hangingPunct="0">
              <a:spcBef>
                <a:spcPct val="0"/>
              </a:spcBef>
              <a:spcAft>
                <a:spcPct val="0"/>
              </a:spcAft>
              <a:defRPr sz="2400" b="1">
                <a:solidFill>
                  <a:schemeClr val="tx1"/>
                </a:solidFill>
                <a:latin typeface="Arial" charset="0"/>
                <a:ea typeface="MS PGothic" charset="0"/>
                <a:cs typeface="MS PGothic" charset="0"/>
              </a:defRPr>
            </a:lvl8pPr>
            <a:lvl9pPr marL="3807310" indent="-223959"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DB925CFE-858F-F648-8178-CF4ED03B2871}" type="slidenum">
              <a:rPr lang="en-US" sz="1200" b="0"/>
              <a:pPr/>
              <a:t>17</a:t>
            </a:fld>
            <a:endParaRPr lang="en-US"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look at history to teach us lessons</a:t>
            </a:r>
            <a:r>
              <a:rPr lang="en-US" baseline="0" dirty="0" smtClean="0"/>
              <a:t> on some alternative models and models of resistance. </a:t>
            </a:r>
            <a:r>
              <a:rPr lang="en-US" dirty="0" smtClean="0"/>
              <a:t>A means of community economic development in the Black community, aka “survival”. WEB</a:t>
            </a:r>
            <a:r>
              <a:rPr lang="en-US" baseline="0" dirty="0" smtClean="0"/>
              <a:t> </a:t>
            </a:r>
            <a:r>
              <a:rPr lang="en-US" baseline="0" dirty="0" err="1" smtClean="0"/>
              <a:t>DuBois</a:t>
            </a:r>
            <a:r>
              <a:rPr lang="en-US" baseline="0" dirty="0" smtClean="0"/>
              <a:t> said is was an alternative economic model to capitalism, because “capitalism has failed us {Black people}” around 1918. Also a strategy to combat the exploitation of black labor. To him, capitalism was about the dominant strategy of achieving individual wealth</a:t>
            </a:r>
            <a:endParaRPr lang="en-US" dirty="0"/>
          </a:p>
        </p:txBody>
      </p:sp>
      <p:sp>
        <p:nvSpPr>
          <p:cNvPr id="4" name="Slide Number Placeholder 3"/>
          <p:cNvSpPr>
            <a:spLocks noGrp="1"/>
          </p:cNvSpPr>
          <p:nvPr>
            <p:ph type="sldNum" sz="quarter" idx="10"/>
          </p:nvPr>
        </p:nvSpPr>
        <p:spPr/>
        <p:txBody>
          <a:bodyPr/>
          <a:lstStyle/>
          <a:p>
            <a:fld id="{5E733BA0-B197-9C4B-988A-6DD21C80002B}" type="slidenum">
              <a:rPr lang="en-US" smtClean="0"/>
              <a:t>18</a:t>
            </a:fld>
            <a:endParaRPr lang="en-US"/>
          </a:p>
        </p:txBody>
      </p:sp>
    </p:spTree>
    <p:extLst>
      <p:ext uri="{BB962C8B-B14F-4D97-AF65-F5344CB8AC3E}">
        <p14:creationId xmlns:p14="http://schemas.microsoft.com/office/powerpoint/2010/main" val="3792388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a:t>
            </a:r>
            <a:r>
              <a:rPr lang="en-US" baseline="0" dirty="0" smtClean="0"/>
              <a:t> fast forward and further connect the dots to food systems…</a:t>
            </a:r>
            <a:r>
              <a:rPr lang="en-US" dirty="0" smtClean="0"/>
              <a:t>what was the</a:t>
            </a:r>
            <a:r>
              <a:rPr lang="en-US" baseline="0" dirty="0" smtClean="0"/>
              <a:t> economic driver for black communities during this period? Farming. In 1920 black farmers made up 14% of all farm operations in this country. So the cooperative movement was vital to ensuring the stability of black farmers (particularly in the South) and black farmland. </a:t>
            </a:r>
            <a:r>
              <a:rPr lang="en-US" baseline="0" dirty="0" err="1" smtClean="0"/>
              <a:t>DuBois</a:t>
            </a:r>
            <a:r>
              <a:rPr lang="en-US" baseline="0" dirty="0" smtClean="0"/>
              <a:t> also said, the problem of the 20</a:t>
            </a:r>
            <a:r>
              <a:rPr lang="en-US" baseline="30000" dirty="0" smtClean="0"/>
              <a:t>th</a:t>
            </a:r>
            <a:r>
              <a:rPr lang="en-US" baseline="0" dirty="0" smtClean="0"/>
              <a:t> century is the “problem of the </a:t>
            </a:r>
            <a:r>
              <a:rPr lang="en-US" baseline="0" dirty="0" err="1" smtClean="0"/>
              <a:t>colorline</a:t>
            </a:r>
            <a:r>
              <a:rPr lang="en-US" baseline="0" dirty="0" smtClean="0"/>
              <a:t>”. Jessica Gordon who wrote a book called “Collective Courage” says that most people only focus on what </a:t>
            </a:r>
            <a:r>
              <a:rPr lang="en-US" baseline="0" dirty="0" err="1" smtClean="0"/>
              <a:t>DuBois</a:t>
            </a:r>
            <a:r>
              <a:rPr lang="en-US" baseline="0" dirty="0" smtClean="0"/>
              <a:t> names as the problem and don’t discuss what he offered as the solution, which is “cooperative economics”. So we see the Federation of Southern Cooperatives emerge and Black land collectives to combat this ongoing discrimination among black farmers that emerged out of the civil rights movement, many of which were black </a:t>
            </a:r>
            <a:r>
              <a:rPr lang="en-US" baseline="0" dirty="0" err="1" smtClean="0"/>
              <a:t>ag</a:t>
            </a:r>
            <a:r>
              <a:rPr lang="en-US" baseline="0" dirty="0" smtClean="0"/>
              <a:t> cooperatives. </a:t>
            </a:r>
            <a:endParaRPr lang="en-US" dirty="0"/>
          </a:p>
        </p:txBody>
      </p:sp>
      <p:sp>
        <p:nvSpPr>
          <p:cNvPr id="4" name="Slide Number Placeholder 3"/>
          <p:cNvSpPr>
            <a:spLocks noGrp="1"/>
          </p:cNvSpPr>
          <p:nvPr>
            <p:ph type="sldNum" sz="quarter" idx="10"/>
          </p:nvPr>
        </p:nvSpPr>
        <p:spPr/>
        <p:txBody>
          <a:bodyPr/>
          <a:lstStyle/>
          <a:p>
            <a:fld id="{5E733BA0-B197-9C4B-988A-6DD21C80002B}" type="slidenum">
              <a:rPr lang="en-US" smtClean="0"/>
              <a:t>19</a:t>
            </a:fld>
            <a:endParaRPr lang="en-US"/>
          </a:p>
        </p:txBody>
      </p:sp>
    </p:spTree>
    <p:extLst>
      <p:ext uri="{BB962C8B-B14F-4D97-AF65-F5344CB8AC3E}">
        <p14:creationId xmlns:p14="http://schemas.microsoft.com/office/powerpoint/2010/main" val="231534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for immigrant workers in the food system is tough for many reasons—low wages, irregular working hours, dangerous working conditions, and increasingly, immigration enforcement measures that push unauthorized workers out of their jobs. Given the challenges facing laborers, many immigrants choose to start their own restaurants or open their own markets catering to the immigrant community.”</a:t>
            </a:r>
          </a:p>
          <a:p>
            <a:endParaRPr lang="en-US" dirty="0" smtClean="0"/>
          </a:p>
          <a:p>
            <a:r>
              <a:rPr lang="en-US" dirty="0" smtClean="0"/>
              <a:t>So when we talk about food insecurity and food systems</a:t>
            </a:r>
            <a:r>
              <a:rPr lang="en-US" baseline="0" dirty="0" smtClean="0"/>
              <a:t> disparity in general, we can’t NOT include the emotional and psychological toll on families and whole communities that impacts overall health, well-being and quality of life for folks</a:t>
            </a:r>
            <a:endParaRPr lang="en-US" dirty="0"/>
          </a:p>
        </p:txBody>
      </p:sp>
      <p:sp>
        <p:nvSpPr>
          <p:cNvPr id="4" name="Slide Number Placeholder 3"/>
          <p:cNvSpPr>
            <a:spLocks noGrp="1"/>
          </p:cNvSpPr>
          <p:nvPr>
            <p:ph type="sldNum" sz="quarter" idx="10"/>
          </p:nvPr>
        </p:nvSpPr>
        <p:spPr/>
        <p:txBody>
          <a:bodyPr/>
          <a:lstStyle/>
          <a:p>
            <a:fld id="{C873EB31-DB8D-7544-B33F-D35560D436C9}" type="slidenum">
              <a:rPr lang="en-US" smtClean="0"/>
              <a:t>20</a:t>
            </a:fld>
            <a:endParaRPr lang="en-US"/>
          </a:p>
        </p:txBody>
      </p:sp>
    </p:spTree>
    <p:extLst>
      <p:ext uri="{BB962C8B-B14F-4D97-AF65-F5344CB8AC3E}">
        <p14:creationId xmlns:p14="http://schemas.microsoft.com/office/powerpoint/2010/main" val="3694730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Snapshot of how institutions have maintained the racial</a:t>
            </a:r>
            <a:r>
              <a:rPr lang="en-US" baseline="0" dirty="0" smtClean="0"/>
              <a:t> hierarchy throughout history and a few areas of how communities have disrupted it.</a:t>
            </a:r>
          </a:p>
          <a:p>
            <a:endParaRPr lang="en-US" baseline="0" dirty="0" smtClean="0"/>
          </a:p>
          <a:p>
            <a:pPr marL="171450" indent="-171450">
              <a:buFontTx/>
              <a:buChar char="-"/>
            </a:pPr>
            <a:r>
              <a:rPr lang="en-US" baseline="0" dirty="0" smtClean="0"/>
              <a:t>Economic and Cultural impact of land policies </a:t>
            </a:r>
          </a:p>
          <a:p>
            <a:pPr marL="0" indent="0">
              <a:buFontTx/>
              <a:buNone/>
            </a:pPr>
            <a:r>
              <a:rPr lang="en-US" baseline="0" dirty="0" smtClean="0"/>
              <a:t>3/5ths clause - Northern and Southern states debate taxation, </a:t>
            </a:r>
            <a:r>
              <a:rPr lang="en-US" baseline="0" dirty="0" err="1" smtClean="0"/>
              <a:t>representation,and</a:t>
            </a:r>
            <a:r>
              <a:rPr lang="en-US" baseline="0" dirty="0" smtClean="0"/>
              <a:t> slavery at the Constitutional Convention in Philadelphia. In the final compromise, the United States Constitution decrees that individuals held in slavery will be counted as ‘three-fifths of a person.’</a:t>
            </a:r>
          </a:p>
          <a:p>
            <a:r>
              <a:rPr lang="en-US" baseline="0" dirty="0" smtClean="0"/>
              <a:t>- Right of Conquest sets the stage for the Indian removal act – right of conquest and discovery, allowed for </a:t>
            </a:r>
            <a:r>
              <a:rPr lang="en-US" baseline="0" dirty="0" err="1" smtClean="0"/>
              <a:t>english</a:t>
            </a:r>
            <a:r>
              <a:rPr lang="en-US" baseline="0" dirty="0" smtClean="0"/>
              <a:t> setters to ‘discover’ lands already inhabited by native peoples. Spreading disease and violence with no legal rights; </a:t>
            </a:r>
          </a:p>
          <a:p>
            <a:r>
              <a:rPr lang="en-US" baseline="0" dirty="0" smtClean="0"/>
              <a:t>It’s not to say all of these things were done with the INTENT of being harmful, but the IMPACT was harmful to many people of color in many instances and the IMPACT is lasting</a:t>
            </a:r>
          </a:p>
          <a:p>
            <a:endParaRPr lang="en-US" baseline="0" dirty="0" smtClean="0"/>
          </a:p>
          <a:p>
            <a:r>
              <a:rPr lang="en-US" baseline="0" dirty="0" err="1" smtClean="0"/>
              <a:t>Plessy</a:t>
            </a:r>
            <a:r>
              <a:rPr lang="en-US" baseline="0" dirty="0" smtClean="0"/>
              <a:t> v Ferguson - </a:t>
            </a:r>
            <a:r>
              <a:rPr lang="en-US" sz="1200" b="0" i="0" u="none" strike="noStrike" kern="1200" baseline="0" dirty="0" smtClean="0">
                <a:solidFill>
                  <a:schemeClr val="tx1"/>
                </a:solidFill>
                <a:latin typeface="+mn-lt"/>
                <a:ea typeface="+mn-ea"/>
                <a:cs typeface="+mn-cs"/>
              </a:rPr>
              <a:t>Supreme Court rules that 'separate but equal' facilities for people of color are valid under the Constitution. The ruling opens the door for Jim Crow laws and racial segregation in every aspect of public life.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Brown v Board of Ed: Supreme Court rules that racial segregation in public schools violates the Constitution. The next year the Court orders that desegregation occur "with all deliberate speed."</a:t>
            </a:r>
            <a:endParaRPr lang="en-US" dirty="0"/>
          </a:p>
        </p:txBody>
      </p:sp>
      <p:sp>
        <p:nvSpPr>
          <p:cNvPr id="4" name="Slide Number Placeholder 3"/>
          <p:cNvSpPr>
            <a:spLocks noGrp="1"/>
          </p:cNvSpPr>
          <p:nvPr>
            <p:ph type="sldNum" sz="quarter" idx="10"/>
          </p:nvPr>
        </p:nvSpPr>
        <p:spPr/>
        <p:txBody>
          <a:bodyPr/>
          <a:lstStyle/>
          <a:p>
            <a:fld id="{C873EB31-DB8D-7544-B33F-D35560D436C9}" type="slidenum">
              <a:rPr lang="en-US" smtClean="0"/>
              <a:t>21</a:t>
            </a:fld>
            <a:endParaRPr lang="en-US"/>
          </a:p>
        </p:txBody>
      </p:sp>
    </p:spTree>
    <p:extLst>
      <p:ext uri="{BB962C8B-B14F-4D97-AF65-F5344CB8AC3E}">
        <p14:creationId xmlns:p14="http://schemas.microsoft.com/office/powerpoint/2010/main" val="257393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a:t>
            </a:r>
            <a:r>
              <a:rPr lang="en-US" baseline="0" dirty="0" smtClean="0"/>
              <a:t> </a:t>
            </a:r>
            <a:r>
              <a:rPr lang="en-US" baseline="0" dirty="0" err="1" smtClean="0"/>
              <a:t>landloss</a:t>
            </a:r>
            <a:r>
              <a:rPr lang="en-US" baseline="0" dirty="0" smtClean="0"/>
              <a:t> - </a:t>
            </a:r>
            <a:r>
              <a:rPr lang="en-US" sz="1200" b="0" i="0" u="none" strike="noStrike" kern="1200" baseline="0" dirty="0" smtClean="0">
                <a:solidFill>
                  <a:schemeClr val="tx1"/>
                </a:solidFill>
                <a:latin typeface="+mn-lt"/>
                <a:ea typeface="+mn-ea"/>
                <a:cs typeface="+mn-cs"/>
              </a:rPr>
              <a:t>In 1920, 1 in every 7 farmers was black; in 1982, 1 in every 67 farmers was black.</a:t>
            </a:r>
          </a:p>
          <a:p>
            <a:r>
              <a:rPr lang="en-US" sz="1200" b="0" i="0" u="none" strike="noStrike" kern="1200" baseline="0" dirty="0" smtClean="0">
                <a:solidFill>
                  <a:schemeClr val="tx1"/>
                </a:solidFill>
                <a:latin typeface="+mn-lt"/>
                <a:ea typeface="+mn-ea"/>
                <a:cs typeface="+mn-cs"/>
              </a:rPr>
              <a:t>In 1910, black farmers owned 15 million acres of farmland; in 1982, black farmers owned 3.1 million acres of farmland.</a:t>
            </a:r>
          </a:p>
          <a:p>
            <a:r>
              <a:rPr lang="en-US" sz="1200" b="0" i="0" u="none" strike="noStrike" kern="1200" baseline="0" dirty="0" smtClean="0">
                <a:solidFill>
                  <a:schemeClr val="tx1"/>
                </a:solidFill>
                <a:latin typeface="+mn-lt"/>
                <a:ea typeface="+mn-ea"/>
                <a:cs typeface="+mn-cs"/>
              </a:rPr>
              <a:t>In 1998, a lawsuit was successfully filed against the US Department of Agriculture on behalf of black farmers who had for decades been denied loans and other assistance that had been routinely extended to white farmers. Today, there are fewer than 18,000 black farmers, representing</a:t>
            </a:r>
          </a:p>
          <a:p>
            <a:r>
              <a:rPr lang="en-US" sz="1200" b="0" i="0" u="none" strike="noStrike" kern="1200" baseline="0" dirty="0" smtClean="0">
                <a:solidFill>
                  <a:schemeClr val="tx1"/>
                </a:solidFill>
                <a:latin typeface="+mn-lt"/>
                <a:ea typeface="+mn-ea"/>
                <a:cs typeface="+mn-cs"/>
              </a:rPr>
              <a:t>less than 1% of all farms in America.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1929: The U.S. government deports thousands of Mexicans, including U.S. citizens, to Mexico during the Great Depression. A year later Mexicans are classified separately on the census to limit their immigration and reinforce the idea that they are not white.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- 6 of every 10 farmworkers are undocumented immigrants; 63 percent of migrant and seasonal farmworkers were food insecure,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with almost 35 percent experiencing hunger.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1930s redlining – intentional disinvestment of certain communities. Evidence during housing policy in the 1930s. Focused on lending practices of banks to invest in the growth and development of white neighborhoods over predominately POC neighborhoods and we see that practice today in grocery stores—where they redline out of </a:t>
            </a:r>
            <a:r>
              <a:rPr lang="en-US" sz="1200" b="0" i="0" u="none" strike="noStrike" kern="1200" baseline="0" dirty="0" err="1" smtClean="0">
                <a:solidFill>
                  <a:schemeClr val="tx1"/>
                </a:solidFill>
                <a:latin typeface="+mn-lt"/>
                <a:ea typeface="+mn-ea"/>
                <a:cs typeface="+mn-cs"/>
              </a:rPr>
              <a:t>communties</a:t>
            </a:r>
            <a:r>
              <a:rPr lang="en-US" sz="1200" b="0" i="0" u="none" strike="noStrike" kern="1200" baseline="0" dirty="0" smtClean="0">
                <a:solidFill>
                  <a:schemeClr val="tx1"/>
                </a:solidFill>
                <a:latin typeface="+mn-lt"/>
                <a:ea typeface="+mn-ea"/>
                <a:cs typeface="+mn-cs"/>
              </a:rPr>
              <a:t> of color, limiting access to quality healthy food and quality food systems jobs</a:t>
            </a:r>
            <a:endParaRPr lang="en-US" dirty="0"/>
          </a:p>
        </p:txBody>
      </p:sp>
      <p:sp>
        <p:nvSpPr>
          <p:cNvPr id="4" name="Slide Number Placeholder 3"/>
          <p:cNvSpPr>
            <a:spLocks noGrp="1"/>
          </p:cNvSpPr>
          <p:nvPr>
            <p:ph type="sldNum" sz="quarter" idx="10"/>
          </p:nvPr>
        </p:nvSpPr>
        <p:spPr/>
        <p:txBody>
          <a:bodyPr/>
          <a:lstStyle/>
          <a:p>
            <a:fld id="{C873EB31-DB8D-7544-B33F-D35560D436C9}" type="slidenum">
              <a:rPr lang="en-US" smtClean="0"/>
              <a:t>22</a:t>
            </a:fld>
            <a:endParaRPr lang="en-US"/>
          </a:p>
        </p:txBody>
      </p:sp>
    </p:spTree>
    <p:extLst>
      <p:ext uri="{BB962C8B-B14F-4D97-AF65-F5344CB8AC3E}">
        <p14:creationId xmlns:p14="http://schemas.microsoft.com/office/powerpoint/2010/main" val="2573933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358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27868" indent="-279949">
              <a:defRPr sz="2400" b="1">
                <a:solidFill>
                  <a:schemeClr val="tx1"/>
                </a:solidFill>
                <a:latin typeface="Arial" charset="0"/>
                <a:ea typeface="MS PGothic" charset="0"/>
                <a:cs typeface="MS PGothic" charset="0"/>
              </a:defRPr>
            </a:lvl2pPr>
            <a:lvl3pPr marL="1119797" indent="-223959">
              <a:defRPr sz="2400" b="1">
                <a:solidFill>
                  <a:schemeClr val="tx1"/>
                </a:solidFill>
                <a:latin typeface="Arial" charset="0"/>
                <a:ea typeface="MS PGothic" charset="0"/>
                <a:cs typeface="MS PGothic" charset="0"/>
              </a:defRPr>
            </a:lvl3pPr>
            <a:lvl4pPr marL="1567716" indent="-223959">
              <a:defRPr sz="2400" b="1">
                <a:solidFill>
                  <a:schemeClr val="tx1"/>
                </a:solidFill>
                <a:latin typeface="Arial" charset="0"/>
                <a:ea typeface="MS PGothic" charset="0"/>
                <a:cs typeface="MS PGothic" charset="0"/>
              </a:defRPr>
            </a:lvl4pPr>
            <a:lvl5pPr marL="2015635" indent="-223959">
              <a:defRPr sz="2400" b="1">
                <a:solidFill>
                  <a:schemeClr val="tx1"/>
                </a:solidFill>
                <a:latin typeface="Arial" charset="0"/>
                <a:ea typeface="MS PGothic" charset="0"/>
                <a:cs typeface="MS PGothic" charset="0"/>
              </a:defRPr>
            </a:lvl5pPr>
            <a:lvl6pPr marL="2463554" indent="-223959" eaLnBrk="0" fontAlgn="base" hangingPunct="0">
              <a:spcBef>
                <a:spcPct val="0"/>
              </a:spcBef>
              <a:spcAft>
                <a:spcPct val="0"/>
              </a:spcAft>
              <a:defRPr sz="2400" b="1">
                <a:solidFill>
                  <a:schemeClr val="tx1"/>
                </a:solidFill>
                <a:latin typeface="Arial" charset="0"/>
                <a:ea typeface="MS PGothic" charset="0"/>
                <a:cs typeface="MS PGothic" charset="0"/>
              </a:defRPr>
            </a:lvl6pPr>
            <a:lvl7pPr marL="2911472" indent="-223959" eaLnBrk="0" fontAlgn="base" hangingPunct="0">
              <a:spcBef>
                <a:spcPct val="0"/>
              </a:spcBef>
              <a:spcAft>
                <a:spcPct val="0"/>
              </a:spcAft>
              <a:defRPr sz="2400" b="1">
                <a:solidFill>
                  <a:schemeClr val="tx1"/>
                </a:solidFill>
                <a:latin typeface="Arial" charset="0"/>
                <a:ea typeface="MS PGothic" charset="0"/>
                <a:cs typeface="MS PGothic" charset="0"/>
              </a:defRPr>
            </a:lvl7pPr>
            <a:lvl8pPr marL="3359391" indent="-223959" eaLnBrk="0" fontAlgn="base" hangingPunct="0">
              <a:spcBef>
                <a:spcPct val="0"/>
              </a:spcBef>
              <a:spcAft>
                <a:spcPct val="0"/>
              </a:spcAft>
              <a:defRPr sz="2400" b="1">
                <a:solidFill>
                  <a:schemeClr val="tx1"/>
                </a:solidFill>
                <a:latin typeface="Arial" charset="0"/>
                <a:ea typeface="MS PGothic" charset="0"/>
                <a:cs typeface="MS PGothic" charset="0"/>
              </a:defRPr>
            </a:lvl8pPr>
            <a:lvl9pPr marL="3807310" indent="-223959"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577FC8FA-5727-CD4D-A997-EFF5CF5164E8}" type="slidenum">
              <a:rPr lang="en-US" sz="1200" b="0"/>
              <a:pPr/>
              <a:t>23</a:t>
            </a:fld>
            <a:endParaRPr lang="en-US" sz="12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Food equity then refers to the dismantling of structural, systemic and institutional barriers that prevent all people from having fair and equal access to healthy, affordable, culturally appropriate food. Including structural racism. Structural racism refers to the systemic factors that sustain racial inequities and this is directly linked to social, political and economic policies, practices, and procedures. (ex. WIC program). </a:t>
            </a:r>
          </a:p>
        </p:txBody>
      </p:sp>
      <p:sp>
        <p:nvSpPr>
          <p:cNvPr id="378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27868" indent="-279949">
              <a:defRPr sz="2400" b="1">
                <a:solidFill>
                  <a:schemeClr val="tx1"/>
                </a:solidFill>
                <a:latin typeface="Arial" charset="0"/>
                <a:ea typeface="MS PGothic" charset="0"/>
                <a:cs typeface="MS PGothic" charset="0"/>
              </a:defRPr>
            </a:lvl2pPr>
            <a:lvl3pPr marL="1119797" indent="-223959">
              <a:defRPr sz="2400" b="1">
                <a:solidFill>
                  <a:schemeClr val="tx1"/>
                </a:solidFill>
                <a:latin typeface="Arial" charset="0"/>
                <a:ea typeface="MS PGothic" charset="0"/>
                <a:cs typeface="MS PGothic" charset="0"/>
              </a:defRPr>
            </a:lvl3pPr>
            <a:lvl4pPr marL="1567716" indent="-223959">
              <a:defRPr sz="2400" b="1">
                <a:solidFill>
                  <a:schemeClr val="tx1"/>
                </a:solidFill>
                <a:latin typeface="Arial" charset="0"/>
                <a:ea typeface="MS PGothic" charset="0"/>
                <a:cs typeface="MS PGothic" charset="0"/>
              </a:defRPr>
            </a:lvl4pPr>
            <a:lvl5pPr marL="2015635" indent="-223959">
              <a:defRPr sz="2400" b="1">
                <a:solidFill>
                  <a:schemeClr val="tx1"/>
                </a:solidFill>
                <a:latin typeface="Arial" charset="0"/>
                <a:ea typeface="MS PGothic" charset="0"/>
                <a:cs typeface="MS PGothic" charset="0"/>
              </a:defRPr>
            </a:lvl5pPr>
            <a:lvl6pPr marL="2463554" indent="-223959" eaLnBrk="0" fontAlgn="base" hangingPunct="0">
              <a:spcBef>
                <a:spcPct val="0"/>
              </a:spcBef>
              <a:spcAft>
                <a:spcPct val="0"/>
              </a:spcAft>
              <a:defRPr sz="2400" b="1">
                <a:solidFill>
                  <a:schemeClr val="tx1"/>
                </a:solidFill>
                <a:latin typeface="Arial" charset="0"/>
                <a:ea typeface="MS PGothic" charset="0"/>
                <a:cs typeface="MS PGothic" charset="0"/>
              </a:defRPr>
            </a:lvl6pPr>
            <a:lvl7pPr marL="2911472" indent="-223959" eaLnBrk="0" fontAlgn="base" hangingPunct="0">
              <a:spcBef>
                <a:spcPct val="0"/>
              </a:spcBef>
              <a:spcAft>
                <a:spcPct val="0"/>
              </a:spcAft>
              <a:defRPr sz="2400" b="1">
                <a:solidFill>
                  <a:schemeClr val="tx1"/>
                </a:solidFill>
                <a:latin typeface="Arial" charset="0"/>
                <a:ea typeface="MS PGothic" charset="0"/>
                <a:cs typeface="MS PGothic" charset="0"/>
              </a:defRPr>
            </a:lvl7pPr>
            <a:lvl8pPr marL="3359391" indent="-223959" eaLnBrk="0" fontAlgn="base" hangingPunct="0">
              <a:spcBef>
                <a:spcPct val="0"/>
              </a:spcBef>
              <a:spcAft>
                <a:spcPct val="0"/>
              </a:spcAft>
              <a:defRPr sz="2400" b="1">
                <a:solidFill>
                  <a:schemeClr val="tx1"/>
                </a:solidFill>
                <a:latin typeface="Arial" charset="0"/>
                <a:ea typeface="MS PGothic" charset="0"/>
                <a:cs typeface="MS PGothic" charset="0"/>
              </a:defRPr>
            </a:lvl8pPr>
            <a:lvl9pPr marL="3807310" indent="-223959"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62D15DD8-D9B1-F043-83C6-A33AEE4E3D9E}" type="slidenum">
              <a:rPr lang="en-US" sz="1200" b="0"/>
              <a:pPr/>
              <a:t>24</a:t>
            </a:fld>
            <a:endParaRPr lang="en-US" sz="1200"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race? It’s not exclusively about race, but it’s always race.</a:t>
            </a:r>
          </a:p>
          <a:p>
            <a:r>
              <a:rPr lang="en-US" baseline="0" dirty="0" smtClean="0"/>
              <a:t>Color of Food Report</a:t>
            </a:r>
            <a:endParaRPr lang="en-US" dirty="0"/>
          </a:p>
        </p:txBody>
      </p:sp>
      <p:sp>
        <p:nvSpPr>
          <p:cNvPr id="4" name="Slide Number Placeholder 3"/>
          <p:cNvSpPr>
            <a:spLocks noGrp="1"/>
          </p:cNvSpPr>
          <p:nvPr>
            <p:ph type="sldNum" sz="quarter" idx="10"/>
          </p:nvPr>
        </p:nvSpPr>
        <p:spPr/>
        <p:txBody>
          <a:bodyPr/>
          <a:lstStyle/>
          <a:p>
            <a:fld id="{C873EB31-DB8D-7544-B33F-D35560D436C9}" type="slidenum">
              <a:rPr lang="en-US" smtClean="0"/>
              <a:t>26</a:t>
            </a:fld>
            <a:endParaRPr lang="en-US"/>
          </a:p>
        </p:txBody>
      </p:sp>
    </p:spTree>
    <p:extLst>
      <p:ext uri="{BB962C8B-B14F-4D97-AF65-F5344CB8AC3E}">
        <p14:creationId xmlns:p14="http://schemas.microsoft.com/office/powerpoint/2010/main" val="112476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3EB31-DB8D-7544-B33F-D35560D436C9}" type="slidenum">
              <a:rPr lang="en-US" smtClean="0"/>
              <a:t>5</a:t>
            </a:fld>
            <a:endParaRPr lang="en-US"/>
          </a:p>
        </p:txBody>
      </p:sp>
    </p:spTree>
    <p:extLst>
      <p:ext uri="{BB962C8B-B14F-4D97-AF65-F5344CB8AC3E}">
        <p14:creationId xmlns:p14="http://schemas.microsoft.com/office/powerpoint/2010/main" val="650563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 1) establishment of an internal “core team” made up of diverse and inclusive representation from CEFS leadership, researchers, Extension, youth and outreach staff 2) facilitated training on dismantling racism for our core team to develop a shared language, understanding and analysis around food systems inequities using the lens of structural racism 3) survey, research and analyze how structural racism affects our food system, organization and our team itself 4) convene to assess what was learned and gathered from the process thus far and 5) strengthen capacity and engage stakeholders and staff around this process. Check-in, study and discussion group sessions will be held throughout, facilitating opportunities to engage each other as we build a collective process. An evaluation of our organizational dynamic was helpful in unveiling the need to intentionally begin our work internally as a means to better understand our power and privilege as an institution of “higher learning” as we begin to transform how we work alongside our community partners.</a:t>
            </a:r>
          </a:p>
          <a:p>
            <a:endParaRPr lang="en-US">
              <a:ea typeface="MS PGothic" charset="0"/>
            </a:endParaRPr>
          </a:p>
          <a:p>
            <a:r>
              <a:rPr lang="en-US">
                <a:ea typeface="MS PGothic" charset="0"/>
              </a:rPr>
              <a:t>The next phase of our work will involve ongoing engagement with community partners to build genuine relationships in order to co-create strategies that will address root causes of food insecurity and increase access to healthy food and opportunities within the food system, particularly for youth of color.</a:t>
            </a:r>
          </a:p>
          <a:p>
            <a:endParaRPr lang="en-US">
              <a:ea typeface="MS PGothic" charset="0"/>
            </a:endParaRPr>
          </a:p>
        </p:txBody>
      </p:sp>
      <p:sp>
        <p:nvSpPr>
          <p:cNvPr id="41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27868" indent="-279949">
              <a:defRPr sz="2400" b="1">
                <a:solidFill>
                  <a:schemeClr val="tx1"/>
                </a:solidFill>
                <a:latin typeface="Arial" charset="0"/>
                <a:ea typeface="MS PGothic" charset="0"/>
                <a:cs typeface="MS PGothic" charset="0"/>
              </a:defRPr>
            </a:lvl2pPr>
            <a:lvl3pPr marL="1119797" indent="-223959">
              <a:defRPr sz="2400" b="1">
                <a:solidFill>
                  <a:schemeClr val="tx1"/>
                </a:solidFill>
                <a:latin typeface="Arial" charset="0"/>
                <a:ea typeface="MS PGothic" charset="0"/>
                <a:cs typeface="MS PGothic" charset="0"/>
              </a:defRPr>
            </a:lvl3pPr>
            <a:lvl4pPr marL="1567716" indent="-223959">
              <a:defRPr sz="2400" b="1">
                <a:solidFill>
                  <a:schemeClr val="tx1"/>
                </a:solidFill>
                <a:latin typeface="Arial" charset="0"/>
                <a:ea typeface="MS PGothic" charset="0"/>
                <a:cs typeface="MS PGothic" charset="0"/>
              </a:defRPr>
            </a:lvl4pPr>
            <a:lvl5pPr marL="2015635" indent="-223959">
              <a:defRPr sz="2400" b="1">
                <a:solidFill>
                  <a:schemeClr val="tx1"/>
                </a:solidFill>
                <a:latin typeface="Arial" charset="0"/>
                <a:ea typeface="MS PGothic" charset="0"/>
                <a:cs typeface="MS PGothic" charset="0"/>
              </a:defRPr>
            </a:lvl5pPr>
            <a:lvl6pPr marL="2463554" indent="-223959" eaLnBrk="0" fontAlgn="base" hangingPunct="0">
              <a:spcBef>
                <a:spcPct val="0"/>
              </a:spcBef>
              <a:spcAft>
                <a:spcPct val="0"/>
              </a:spcAft>
              <a:defRPr sz="2400" b="1">
                <a:solidFill>
                  <a:schemeClr val="tx1"/>
                </a:solidFill>
                <a:latin typeface="Arial" charset="0"/>
                <a:ea typeface="MS PGothic" charset="0"/>
                <a:cs typeface="MS PGothic" charset="0"/>
              </a:defRPr>
            </a:lvl6pPr>
            <a:lvl7pPr marL="2911472" indent="-223959" eaLnBrk="0" fontAlgn="base" hangingPunct="0">
              <a:spcBef>
                <a:spcPct val="0"/>
              </a:spcBef>
              <a:spcAft>
                <a:spcPct val="0"/>
              </a:spcAft>
              <a:defRPr sz="2400" b="1">
                <a:solidFill>
                  <a:schemeClr val="tx1"/>
                </a:solidFill>
                <a:latin typeface="Arial" charset="0"/>
                <a:ea typeface="MS PGothic" charset="0"/>
                <a:cs typeface="MS PGothic" charset="0"/>
              </a:defRPr>
            </a:lvl7pPr>
            <a:lvl8pPr marL="3359391" indent="-223959" eaLnBrk="0" fontAlgn="base" hangingPunct="0">
              <a:spcBef>
                <a:spcPct val="0"/>
              </a:spcBef>
              <a:spcAft>
                <a:spcPct val="0"/>
              </a:spcAft>
              <a:defRPr sz="2400" b="1">
                <a:solidFill>
                  <a:schemeClr val="tx1"/>
                </a:solidFill>
                <a:latin typeface="Arial" charset="0"/>
                <a:ea typeface="MS PGothic" charset="0"/>
                <a:cs typeface="MS PGothic" charset="0"/>
              </a:defRPr>
            </a:lvl8pPr>
            <a:lvl9pPr marL="3807310" indent="-223959"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056C6FA9-F872-5743-A5B9-182ABC2041AD}" type="slidenum">
              <a:rPr lang="en-US" sz="1200" b="0">
                <a:latin typeface="Calibri" charset="0"/>
              </a:rPr>
              <a:pPr/>
              <a:t>27</a:t>
            </a:fld>
            <a:endParaRPr lang="en-US" sz="1200" b="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a:t>
            </a:r>
            <a:r>
              <a:rPr lang="en-US" dirty="0" err="1" smtClean="0"/>
              <a:t>yall</a:t>
            </a:r>
            <a:r>
              <a:rPr lang="en-US" smtClean="0"/>
              <a:t> </a:t>
            </a:r>
            <a:r>
              <a:rPr lang="en-US" smtClean="0">
                <a:sym typeface="Wingdings"/>
              </a:rPr>
              <a:t> </a:t>
            </a:r>
            <a:endParaRPr lang="en-US"/>
          </a:p>
        </p:txBody>
      </p:sp>
      <p:sp>
        <p:nvSpPr>
          <p:cNvPr id="4" name="Slide Number Placeholder 3"/>
          <p:cNvSpPr>
            <a:spLocks noGrp="1"/>
          </p:cNvSpPr>
          <p:nvPr>
            <p:ph type="sldNum" sz="quarter" idx="10"/>
          </p:nvPr>
        </p:nvSpPr>
        <p:spPr/>
        <p:txBody>
          <a:bodyPr/>
          <a:lstStyle/>
          <a:p>
            <a:fld id="{C873EB31-DB8D-7544-B33F-D35560D436C9}" type="slidenum">
              <a:rPr lang="en-US" smtClean="0"/>
              <a:t>28</a:t>
            </a:fld>
            <a:endParaRPr lang="en-US"/>
          </a:p>
        </p:txBody>
      </p:sp>
    </p:spTree>
    <p:extLst>
      <p:ext uri="{BB962C8B-B14F-4D97-AF65-F5344CB8AC3E}">
        <p14:creationId xmlns:p14="http://schemas.microsoft.com/office/powerpoint/2010/main" val="125094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Politicization –a)  process of becoming</a:t>
            </a:r>
            <a:r>
              <a:rPr lang="en-US" baseline="0" dirty="0" smtClean="0"/>
              <a:t> politically aware b) realization that this is a political issue and therefore requires something of me (action) </a:t>
            </a:r>
          </a:p>
          <a:p>
            <a:r>
              <a:rPr lang="en-US" baseline="0" dirty="0" smtClean="0"/>
              <a:t>Take 2 minutes (each) to discuss that moment with someone sitting near you. Popcorn share.</a:t>
            </a:r>
            <a:endParaRPr lang="en-US" dirty="0"/>
          </a:p>
        </p:txBody>
      </p:sp>
      <p:sp>
        <p:nvSpPr>
          <p:cNvPr id="4" name="Slide Number Placeholder 3"/>
          <p:cNvSpPr>
            <a:spLocks noGrp="1"/>
          </p:cNvSpPr>
          <p:nvPr>
            <p:ph type="sldNum" sz="quarter" idx="10"/>
          </p:nvPr>
        </p:nvSpPr>
        <p:spPr/>
        <p:txBody>
          <a:bodyPr/>
          <a:lstStyle/>
          <a:p>
            <a:fld id="{C873EB31-DB8D-7544-B33F-D35560D436C9}" type="slidenum">
              <a:rPr lang="en-US" smtClean="0"/>
              <a:t>6</a:t>
            </a:fld>
            <a:endParaRPr lang="en-US"/>
          </a:p>
        </p:txBody>
      </p:sp>
    </p:spTree>
    <p:extLst>
      <p:ext uri="{BB962C8B-B14F-4D97-AF65-F5344CB8AC3E}">
        <p14:creationId xmlns:p14="http://schemas.microsoft.com/office/powerpoint/2010/main" val="258775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3EB31-DB8D-7544-B33F-D35560D436C9}" type="slidenum">
              <a:rPr lang="en-US" smtClean="0"/>
              <a:t>9</a:t>
            </a:fld>
            <a:endParaRPr lang="en-US"/>
          </a:p>
        </p:txBody>
      </p:sp>
    </p:spTree>
    <p:extLst>
      <p:ext uri="{BB962C8B-B14F-4D97-AF65-F5344CB8AC3E}">
        <p14:creationId xmlns:p14="http://schemas.microsoft.com/office/powerpoint/2010/main" val="245699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27868" indent="-279949">
              <a:defRPr sz="2400" b="1">
                <a:solidFill>
                  <a:schemeClr val="tx1"/>
                </a:solidFill>
                <a:latin typeface="Arial" charset="0"/>
                <a:ea typeface="MS PGothic" charset="0"/>
                <a:cs typeface="MS PGothic" charset="0"/>
              </a:defRPr>
            </a:lvl2pPr>
            <a:lvl3pPr marL="1119797" indent="-223959">
              <a:defRPr sz="2400" b="1">
                <a:solidFill>
                  <a:schemeClr val="tx1"/>
                </a:solidFill>
                <a:latin typeface="Arial" charset="0"/>
                <a:ea typeface="MS PGothic" charset="0"/>
                <a:cs typeface="MS PGothic" charset="0"/>
              </a:defRPr>
            </a:lvl3pPr>
            <a:lvl4pPr marL="1567716" indent="-223959">
              <a:defRPr sz="2400" b="1">
                <a:solidFill>
                  <a:schemeClr val="tx1"/>
                </a:solidFill>
                <a:latin typeface="Arial" charset="0"/>
                <a:ea typeface="MS PGothic" charset="0"/>
                <a:cs typeface="MS PGothic" charset="0"/>
              </a:defRPr>
            </a:lvl4pPr>
            <a:lvl5pPr marL="2015635" indent="-223959">
              <a:defRPr sz="2400" b="1">
                <a:solidFill>
                  <a:schemeClr val="tx1"/>
                </a:solidFill>
                <a:latin typeface="Arial" charset="0"/>
                <a:ea typeface="MS PGothic" charset="0"/>
                <a:cs typeface="MS PGothic" charset="0"/>
              </a:defRPr>
            </a:lvl5pPr>
            <a:lvl6pPr marL="2463554" indent="-223959" eaLnBrk="0" fontAlgn="base" hangingPunct="0">
              <a:spcBef>
                <a:spcPct val="0"/>
              </a:spcBef>
              <a:spcAft>
                <a:spcPct val="0"/>
              </a:spcAft>
              <a:defRPr sz="2400" b="1">
                <a:solidFill>
                  <a:schemeClr val="tx1"/>
                </a:solidFill>
                <a:latin typeface="Arial" charset="0"/>
                <a:ea typeface="MS PGothic" charset="0"/>
                <a:cs typeface="MS PGothic" charset="0"/>
              </a:defRPr>
            </a:lvl6pPr>
            <a:lvl7pPr marL="2911472" indent="-223959" eaLnBrk="0" fontAlgn="base" hangingPunct="0">
              <a:spcBef>
                <a:spcPct val="0"/>
              </a:spcBef>
              <a:spcAft>
                <a:spcPct val="0"/>
              </a:spcAft>
              <a:defRPr sz="2400" b="1">
                <a:solidFill>
                  <a:schemeClr val="tx1"/>
                </a:solidFill>
                <a:latin typeface="Arial" charset="0"/>
                <a:ea typeface="MS PGothic" charset="0"/>
                <a:cs typeface="MS PGothic" charset="0"/>
              </a:defRPr>
            </a:lvl7pPr>
            <a:lvl8pPr marL="3359391" indent="-223959" eaLnBrk="0" fontAlgn="base" hangingPunct="0">
              <a:spcBef>
                <a:spcPct val="0"/>
              </a:spcBef>
              <a:spcAft>
                <a:spcPct val="0"/>
              </a:spcAft>
              <a:defRPr sz="2400" b="1">
                <a:solidFill>
                  <a:schemeClr val="tx1"/>
                </a:solidFill>
                <a:latin typeface="Arial" charset="0"/>
                <a:ea typeface="MS PGothic" charset="0"/>
                <a:cs typeface="MS PGothic" charset="0"/>
              </a:defRPr>
            </a:lvl8pPr>
            <a:lvl9pPr marL="3807310" indent="-223959"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4C6C8BE1-0871-3D42-8243-245E20EEA222}" type="slidenum">
              <a:rPr lang="en-US" sz="1200" b="0"/>
              <a:pPr/>
              <a:t>10</a:t>
            </a:fld>
            <a:endParaRPr 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27868" indent="-279949">
              <a:defRPr sz="2400" b="1">
                <a:solidFill>
                  <a:schemeClr val="tx1"/>
                </a:solidFill>
                <a:latin typeface="Arial" charset="0"/>
                <a:ea typeface="MS PGothic" charset="0"/>
                <a:cs typeface="MS PGothic" charset="0"/>
              </a:defRPr>
            </a:lvl2pPr>
            <a:lvl3pPr marL="1119797" indent="-223959">
              <a:defRPr sz="2400" b="1">
                <a:solidFill>
                  <a:schemeClr val="tx1"/>
                </a:solidFill>
                <a:latin typeface="Arial" charset="0"/>
                <a:ea typeface="MS PGothic" charset="0"/>
                <a:cs typeface="MS PGothic" charset="0"/>
              </a:defRPr>
            </a:lvl3pPr>
            <a:lvl4pPr marL="1567716" indent="-223959">
              <a:defRPr sz="2400" b="1">
                <a:solidFill>
                  <a:schemeClr val="tx1"/>
                </a:solidFill>
                <a:latin typeface="Arial" charset="0"/>
                <a:ea typeface="MS PGothic" charset="0"/>
                <a:cs typeface="MS PGothic" charset="0"/>
              </a:defRPr>
            </a:lvl4pPr>
            <a:lvl5pPr marL="2015635" indent="-223959">
              <a:defRPr sz="2400" b="1">
                <a:solidFill>
                  <a:schemeClr val="tx1"/>
                </a:solidFill>
                <a:latin typeface="Arial" charset="0"/>
                <a:ea typeface="MS PGothic" charset="0"/>
                <a:cs typeface="MS PGothic" charset="0"/>
              </a:defRPr>
            </a:lvl5pPr>
            <a:lvl6pPr marL="2463554" indent="-223959" eaLnBrk="0" fontAlgn="base" hangingPunct="0">
              <a:spcBef>
                <a:spcPct val="0"/>
              </a:spcBef>
              <a:spcAft>
                <a:spcPct val="0"/>
              </a:spcAft>
              <a:defRPr sz="2400" b="1">
                <a:solidFill>
                  <a:schemeClr val="tx1"/>
                </a:solidFill>
                <a:latin typeface="Arial" charset="0"/>
                <a:ea typeface="MS PGothic" charset="0"/>
                <a:cs typeface="MS PGothic" charset="0"/>
              </a:defRPr>
            </a:lvl6pPr>
            <a:lvl7pPr marL="2911472" indent="-223959" eaLnBrk="0" fontAlgn="base" hangingPunct="0">
              <a:spcBef>
                <a:spcPct val="0"/>
              </a:spcBef>
              <a:spcAft>
                <a:spcPct val="0"/>
              </a:spcAft>
              <a:defRPr sz="2400" b="1">
                <a:solidFill>
                  <a:schemeClr val="tx1"/>
                </a:solidFill>
                <a:latin typeface="Arial" charset="0"/>
                <a:ea typeface="MS PGothic" charset="0"/>
                <a:cs typeface="MS PGothic" charset="0"/>
              </a:defRPr>
            </a:lvl7pPr>
            <a:lvl8pPr marL="3359391" indent="-223959" eaLnBrk="0" fontAlgn="base" hangingPunct="0">
              <a:spcBef>
                <a:spcPct val="0"/>
              </a:spcBef>
              <a:spcAft>
                <a:spcPct val="0"/>
              </a:spcAft>
              <a:defRPr sz="2400" b="1">
                <a:solidFill>
                  <a:schemeClr val="tx1"/>
                </a:solidFill>
                <a:latin typeface="Arial" charset="0"/>
                <a:ea typeface="MS PGothic" charset="0"/>
                <a:cs typeface="MS PGothic" charset="0"/>
              </a:defRPr>
            </a:lvl8pPr>
            <a:lvl9pPr marL="3807310" indent="-223959"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4162A7C0-03B3-7141-8C1F-3D6DA4F103D4}" type="slidenum">
              <a:rPr lang="en-US" sz="1200" b="0"/>
              <a:pPr/>
              <a:t>11</a:t>
            </a:fld>
            <a:endParaRPr lang="en-US" sz="1200" b="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Reclaim public spaces; Exercising</a:t>
            </a:r>
            <a:r>
              <a:rPr lang="en-US" baseline="0" dirty="0" smtClean="0"/>
              <a:t> of intellectual freedom; celebrate difference thru food, advance understanding around </a:t>
            </a:r>
            <a:r>
              <a:rPr lang="en-US" baseline="0" dirty="0" err="1" smtClean="0"/>
              <a:t>racialized</a:t>
            </a:r>
            <a:r>
              <a:rPr lang="en-US" baseline="0" dirty="0" smtClean="0"/>
              <a:t> experiences</a:t>
            </a:r>
            <a:endParaRPr lang="en-US" dirty="0"/>
          </a:p>
        </p:txBody>
      </p:sp>
      <p:sp>
        <p:nvSpPr>
          <p:cNvPr id="4" name="Slide Number Placeholder 3"/>
          <p:cNvSpPr>
            <a:spLocks noGrp="1"/>
          </p:cNvSpPr>
          <p:nvPr>
            <p:ph type="sldNum" sz="quarter" idx="10"/>
          </p:nvPr>
        </p:nvSpPr>
        <p:spPr/>
        <p:txBody>
          <a:bodyPr/>
          <a:lstStyle/>
          <a:p>
            <a:fld id="{C873EB31-DB8D-7544-B33F-D35560D436C9}" type="slidenum">
              <a:rPr lang="en-US" smtClean="0"/>
              <a:t>12</a:t>
            </a:fld>
            <a:endParaRPr lang="en-US"/>
          </a:p>
        </p:txBody>
      </p:sp>
    </p:spTree>
    <p:extLst>
      <p:ext uri="{BB962C8B-B14F-4D97-AF65-F5344CB8AC3E}">
        <p14:creationId xmlns:p14="http://schemas.microsoft.com/office/powerpoint/2010/main" val="149161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course of our shared history, race has been used to create a hierarchy of work, access and opportunity in the food system. The result over time has been division that amounts to lack of opportunities for those on the lower end of that hierarchy and benefits for those on the higher end. In the US historically, race has been one determining factor as to where people land on that hierarchy. Ultimately, the impact of racial division has been harmful to us all. There are other factors as well, such as economic status, gender, sexuality and ethnicity, just to name a few others. </a:t>
            </a:r>
            <a:r>
              <a:rPr lang="en-US" smtClean="0"/>
              <a:t>Acknowledging this reality up front helps us stay away from continuing that detrimental cycle and create new, inclusive patterns!</a:t>
            </a:r>
            <a:endParaRPr lang="en-US" dirty="0"/>
          </a:p>
        </p:txBody>
      </p:sp>
      <p:sp>
        <p:nvSpPr>
          <p:cNvPr id="4" name="Slide Number Placeholder 3"/>
          <p:cNvSpPr>
            <a:spLocks noGrp="1"/>
          </p:cNvSpPr>
          <p:nvPr>
            <p:ph type="sldNum" sz="quarter" idx="10"/>
          </p:nvPr>
        </p:nvSpPr>
        <p:spPr/>
        <p:txBody>
          <a:bodyPr/>
          <a:lstStyle/>
          <a:p>
            <a:fld id="{C873EB31-DB8D-7544-B33F-D35560D436C9}" type="slidenum">
              <a:rPr lang="en-US" smtClean="0"/>
              <a:t>14</a:t>
            </a:fld>
            <a:endParaRPr lang="en-US"/>
          </a:p>
        </p:txBody>
      </p:sp>
    </p:spTree>
    <p:extLst>
      <p:ext uri="{BB962C8B-B14F-4D97-AF65-F5344CB8AC3E}">
        <p14:creationId xmlns:p14="http://schemas.microsoft.com/office/powerpoint/2010/main" val="728418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ALOUD </a:t>
            </a:r>
            <a:r>
              <a:rPr lang="mr-IN" baseline="0" dirty="0" smtClean="0"/>
              <a:t>–</a:t>
            </a:r>
            <a:r>
              <a:rPr lang="en-US" baseline="0" dirty="0" smtClean="0"/>
              <a:t> “John Boyd remembers watching a USDA official toss his loan application in the trash. It was the late ’80s, and Boyd, a fourth-generation black farmer from Baskerville, Va., was counting on a $5,000 loan to keep his family farm in business. Boyd was told to come back the next week to re-file his paperwork, but a white farmer walked out of the office with a $157,000 check.”</a:t>
            </a:r>
          </a:p>
          <a:p>
            <a:endParaRPr lang="en-US" baseline="0" dirty="0" smtClean="0"/>
          </a:p>
          <a:p>
            <a:r>
              <a:rPr lang="en-US" baseline="0" dirty="0" smtClean="0"/>
              <a:t>So an important piece of this, is the accumulation of these discriminatory practices over time </a:t>
            </a:r>
            <a:r>
              <a:rPr lang="mr-IN" baseline="0" dirty="0" smtClean="0"/>
              <a:t>–</a:t>
            </a:r>
            <a:r>
              <a:rPr lang="en-US" baseline="0" dirty="0" smtClean="0"/>
              <a:t> creating these inherit structures that make it easier for some people to just stand still on the escalator and move upward, while others are constantly trying to run up to the top of an escalator that’s going down.</a:t>
            </a:r>
            <a:endParaRPr lang="en-US" dirty="0" smtClean="0"/>
          </a:p>
          <a:p>
            <a:r>
              <a:rPr lang="en-US" dirty="0" smtClean="0"/>
              <a:t>By 1982, African-Americans received just 1% of farm ownership loans. The settlement provided two ways to seek damages: a fast-track process (Track A) that provided $50,000 plus loan forgiveness and offsets of tax liability, and a longer process (Track B) that required claimants to establish actual monetary damages caused by USDA discriminatory practices. The Track B process resulted in larger payments. As of April 7 of this year, a little more than $1 billion had been paid to 15,645 Track A claimants. About 6,900, or 31 percent of the claims, were denied.</a:t>
            </a:r>
            <a:endParaRPr lang="en-US" dirty="0"/>
          </a:p>
        </p:txBody>
      </p:sp>
      <p:sp>
        <p:nvSpPr>
          <p:cNvPr id="4" name="Slide Number Placeholder 3"/>
          <p:cNvSpPr>
            <a:spLocks noGrp="1"/>
          </p:cNvSpPr>
          <p:nvPr>
            <p:ph type="sldNum" sz="quarter" idx="10"/>
          </p:nvPr>
        </p:nvSpPr>
        <p:spPr/>
        <p:txBody>
          <a:bodyPr/>
          <a:lstStyle/>
          <a:p>
            <a:fld id="{C873EB31-DB8D-7544-B33F-D35560D436C9}" type="slidenum">
              <a:rPr lang="en-US" smtClean="0"/>
              <a:t>15</a:t>
            </a:fld>
            <a:endParaRPr lang="en-US"/>
          </a:p>
        </p:txBody>
      </p:sp>
    </p:spTree>
    <p:extLst>
      <p:ext uri="{BB962C8B-B14F-4D97-AF65-F5344CB8AC3E}">
        <p14:creationId xmlns:p14="http://schemas.microsoft.com/office/powerpoint/2010/main" val="122173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228C9E-8766-4543-913B-B5781B29A080}" type="datetime1">
              <a:rPr lang="en-US" smtClean="0"/>
              <a:t>6/23/2017</a:t>
            </a:fld>
            <a:endParaRPr lang="en-US"/>
          </a:p>
        </p:txBody>
      </p:sp>
      <p:sp>
        <p:nvSpPr>
          <p:cNvPr id="5" name="Footer Placeholder 4"/>
          <p:cNvSpPr>
            <a:spLocks noGrp="1"/>
          </p:cNvSpPr>
          <p:nvPr>
            <p:ph type="ftr" sz="quarter" idx="11"/>
          </p:nvPr>
        </p:nvSpPr>
        <p:spPr/>
        <p:txBody>
          <a:bodyPr/>
          <a:lstStyle/>
          <a:p>
            <a:r>
              <a:rPr lang="en-US" smtClean="0"/>
              <a:t>CEFS CORE in Food Systems</a:t>
            </a:r>
            <a:endParaRPr lang="en-US"/>
          </a:p>
        </p:txBody>
      </p:sp>
      <p:sp>
        <p:nvSpPr>
          <p:cNvPr id="6" name="Slide Number Placeholder 5"/>
          <p:cNvSpPr>
            <a:spLocks noGrp="1"/>
          </p:cNvSpPr>
          <p:nvPr>
            <p:ph type="sldNum" sz="quarter" idx="12"/>
          </p:nvPr>
        </p:nvSpPr>
        <p:spPr/>
        <p:txBody>
          <a:bodyPr/>
          <a:lstStyle/>
          <a:p>
            <a:fld id="{2632D255-1594-A248-956C-2C8526BAFC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ECDBA-B2BC-0441-9327-80394360FE07}" type="datetime1">
              <a:rPr lang="en-US" smtClean="0"/>
              <a:t>6/23/2017</a:t>
            </a:fld>
            <a:endParaRPr lang="en-US"/>
          </a:p>
        </p:txBody>
      </p:sp>
      <p:sp>
        <p:nvSpPr>
          <p:cNvPr id="5" name="Footer Placeholder 4"/>
          <p:cNvSpPr>
            <a:spLocks noGrp="1"/>
          </p:cNvSpPr>
          <p:nvPr>
            <p:ph type="ftr" sz="quarter" idx="11"/>
          </p:nvPr>
        </p:nvSpPr>
        <p:spPr/>
        <p:txBody>
          <a:bodyPr/>
          <a:lstStyle/>
          <a:p>
            <a:r>
              <a:rPr lang="en-US" smtClean="0"/>
              <a:t>CEFS CORE in Food Systems</a:t>
            </a:r>
            <a:endParaRPr lang="en-US"/>
          </a:p>
        </p:txBody>
      </p:sp>
      <p:sp>
        <p:nvSpPr>
          <p:cNvPr id="6" name="Slide Number Placeholder 5"/>
          <p:cNvSpPr>
            <a:spLocks noGrp="1"/>
          </p:cNvSpPr>
          <p:nvPr>
            <p:ph type="sldNum" sz="quarter" idx="12"/>
          </p:nvPr>
        </p:nvSpPr>
        <p:spPr/>
        <p:txBody>
          <a:bodyPr/>
          <a:lstStyle/>
          <a:p>
            <a:fld id="{2632D255-1594-A248-956C-2C8526BAFC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CEB47-8B00-4940-858A-575D8C14D79C}" type="datetime1">
              <a:rPr lang="en-US" smtClean="0"/>
              <a:t>6/23/2017</a:t>
            </a:fld>
            <a:endParaRPr lang="en-US"/>
          </a:p>
        </p:txBody>
      </p:sp>
      <p:sp>
        <p:nvSpPr>
          <p:cNvPr id="5" name="Footer Placeholder 4"/>
          <p:cNvSpPr>
            <a:spLocks noGrp="1"/>
          </p:cNvSpPr>
          <p:nvPr>
            <p:ph type="ftr" sz="quarter" idx="11"/>
          </p:nvPr>
        </p:nvSpPr>
        <p:spPr/>
        <p:txBody>
          <a:bodyPr/>
          <a:lstStyle/>
          <a:p>
            <a:r>
              <a:rPr lang="en-US" smtClean="0"/>
              <a:t>CEFS CORE in Food Systems</a:t>
            </a:r>
            <a:endParaRPr lang="en-US"/>
          </a:p>
        </p:txBody>
      </p:sp>
      <p:sp>
        <p:nvSpPr>
          <p:cNvPr id="6" name="Slide Number Placeholder 5"/>
          <p:cNvSpPr>
            <a:spLocks noGrp="1"/>
          </p:cNvSpPr>
          <p:nvPr>
            <p:ph type="sldNum" sz="quarter" idx="12"/>
          </p:nvPr>
        </p:nvSpPr>
        <p:spPr/>
        <p:txBody>
          <a:bodyPr/>
          <a:lstStyle/>
          <a:p>
            <a:fld id="{2632D255-1594-A248-956C-2C8526BAFC1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3528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191000" y="1981200"/>
            <a:ext cx="33528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191000" y="3924300"/>
            <a:ext cx="33528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p:txBody>
          <a:bodyPr/>
          <a:lstStyle>
            <a:lvl1pPr>
              <a:defRPr/>
            </a:lvl1pPr>
          </a:lstStyle>
          <a:p>
            <a:pPr>
              <a:defRPr/>
            </a:pPr>
            <a:r>
              <a:rPr lang="en-US" smtClean="0"/>
              <a:t>CEFS CORE in Food Systems</a:t>
            </a:r>
            <a:endParaRPr lang="en-US"/>
          </a:p>
        </p:txBody>
      </p:sp>
    </p:spTree>
    <p:extLst>
      <p:ext uri="{BB962C8B-B14F-4D97-AF65-F5344CB8AC3E}">
        <p14:creationId xmlns:p14="http://schemas.microsoft.com/office/powerpoint/2010/main" val="2066898817"/>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255588"/>
            <a:ext cx="736600" cy="277812"/>
          </a:xfrm>
          <a:prstGeom prst="rect">
            <a:avLst/>
          </a:prstGeom>
          <a:solidFill>
            <a:srgbClr val="5727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en-US" sz="1200" smtClean="0">
                <a:solidFill>
                  <a:srgbClr val="FFF797"/>
                </a:solidFill>
              </a:rPr>
              <a:t>CEFS</a:t>
            </a:r>
          </a:p>
        </p:txBody>
      </p:sp>
      <p:sp>
        <p:nvSpPr>
          <p:cNvPr id="9" name="Text Placeholder 8"/>
          <p:cNvSpPr>
            <a:spLocks noGrp="1"/>
          </p:cNvSpPr>
          <p:nvPr>
            <p:ph type="body" sz="quarter" idx="11"/>
          </p:nvPr>
        </p:nvSpPr>
        <p:spPr>
          <a:xfrm>
            <a:off x="457201" y="1477108"/>
            <a:ext cx="8229600" cy="48371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 y="532721"/>
            <a:ext cx="9144000" cy="756011"/>
          </a:xfrm>
          <a:solidFill>
            <a:srgbClr val="572700"/>
          </a:solidFill>
        </p:spPr>
        <p:txBody>
          <a:bodyPr/>
          <a:lstStyle>
            <a:lvl1pPr algn="l">
              <a:defRPr>
                <a:solidFill>
                  <a:srgbClr val="FFF797"/>
                </a:solidFill>
              </a:defRPr>
            </a:lvl1pPr>
          </a:lstStyle>
          <a:p>
            <a:r>
              <a:rPr lang="en-US" dirty="0" smtClean="0"/>
              <a:t>Click to edit Master title style</a:t>
            </a:r>
            <a:endParaRPr lang="en-US" dirty="0"/>
          </a:p>
        </p:txBody>
      </p:sp>
      <p:sp>
        <p:nvSpPr>
          <p:cNvPr id="5" name="Slide Number Placeholder 2"/>
          <p:cNvSpPr>
            <a:spLocks noGrp="1"/>
          </p:cNvSpPr>
          <p:nvPr>
            <p:ph type="sldNum" sz="quarter" idx="12"/>
          </p:nvPr>
        </p:nvSpPr>
        <p:spPr/>
        <p:txBody>
          <a:bodyPr/>
          <a:lstStyle>
            <a:lvl1pPr>
              <a:defRPr>
                <a:solidFill>
                  <a:schemeClr val="tx1"/>
                </a:solidFill>
              </a:defRPr>
            </a:lvl1pPr>
          </a:lstStyle>
          <a:p>
            <a:pPr>
              <a:defRPr/>
            </a:pPr>
            <a:fld id="{E0FDC409-5803-2045-A239-8B401A2D0879}" type="slidenum">
              <a:rPr lang="en-US"/>
              <a:pPr>
                <a:defRPr/>
              </a:pPr>
              <a:t>‹#›</a:t>
            </a:fld>
            <a:endParaRPr lang="en-US" dirty="0"/>
          </a:p>
        </p:txBody>
      </p:sp>
    </p:spTree>
    <p:extLst>
      <p:ext uri="{BB962C8B-B14F-4D97-AF65-F5344CB8AC3E}">
        <p14:creationId xmlns:p14="http://schemas.microsoft.com/office/powerpoint/2010/main" val="3001737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7 w 7908"/>
              <a:gd name="T1" fmla="*/ 2147483647 h 10000"/>
              <a:gd name="T2" fmla="*/ 2147483647 w 7908"/>
              <a:gd name="T3" fmla="*/ 1251971690 h 10000"/>
              <a:gd name="T4" fmla="*/ 2147483647 w 7908"/>
              <a:gd name="T5" fmla="*/ 625985845 h 10000"/>
              <a:gd name="T6" fmla="*/ 2147483647 w 7908"/>
              <a:gd name="T7" fmla="*/ 0 h 10000"/>
              <a:gd name="T8" fmla="*/ 2147483647 w 7908"/>
              <a:gd name="T9" fmla="*/ 0 h 10000"/>
              <a:gd name="T10" fmla="*/ 0 w 7908"/>
              <a:gd name="T11" fmla="*/ 412954013 h 10000"/>
              <a:gd name="T12" fmla="*/ 0 w 7908"/>
              <a:gd name="T13" fmla="*/ 2147483647 h 10000"/>
              <a:gd name="T14" fmla="*/ 2147483647 w 7908"/>
              <a:gd name="T15" fmla="*/ 2147483647 h 10000"/>
              <a:gd name="T16" fmla="*/ 2147483647 w 7908"/>
              <a:gd name="T17" fmla="*/ 2147483647 h 10000"/>
              <a:gd name="T18" fmla="*/ 2147483647 w 7908"/>
              <a:gd name="T19" fmla="*/ 2147483647 h 10000"/>
              <a:gd name="T20" fmla="*/ 2147483647 w 7908"/>
              <a:gd name="T21" fmla="*/ 2147483647 h 10000"/>
              <a:gd name="T22" fmla="*/ 2147483647 w 7908"/>
              <a:gd name="T23" fmla="*/ 2147483647 h 10000"/>
              <a:gd name="T24" fmla="*/ 2147483647 w 7908"/>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7BD9FF-6D3C-214E-B861-316617A9844B}" type="datetime1">
              <a:rPr lang="en-US" smtClean="0"/>
              <a:t>6/23/2017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CEFS CORE in Food Systems</a:t>
            </a:r>
            <a:endParaRPr 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EC6A9248-1F31-054D-8413-0CF0597DEC79}" type="slidenum">
              <a:rPr lang="en-US"/>
              <a:pPr>
                <a:defRPr/>
              </a:pPr>
              <a:t>‹#›</a:t>
            </a:fld>
            <a:endParaRPr lang="en-US"/>
          </a:p>
        </p:txBody>
      </p:sp>
    </p:spTree>
    <p:extLst>
      <p:ext uri="{BB962C8B-B14F-4D97-AF65-F5344CB8AC3E}">
        <p14:creationId xmlns:p14="http://schemas.microsoft.com/office/powerpoint/2010/main" val="427512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6B088-8687-0942-A0AE-CD647435D022}" type="datetime1">
              <a:rPr lang="en-US" smtClean="0"/>
              <a:t>6/23/2017</a:t>
            </a:fld>
            <a:endParaRPr lang="en-US"/>
          </a:p>
        </p:txBody>
      </p:sp>
      <p:sp>
        <p:nvSpPr>
          <p:cNvPr id="5" name="Footer Placeholder 4"/>
          <p:cNvSpPr>
            <a:spLocks noGrp="1"/>
          </p:cNvSpPr>
          <p:nvPr>
            <p:ph type="ftr" sz="quarter" idx="11"/>
          </p:nvPr>
        </p:nvSpPr>
        <p:spPr/>
        <p:txBody>
          <a:bodyPr/>
          <a:lstStyle/>
          <a:p>
            <a:r>
              <a:rPr lang="en-US" smtClean="0"/>
              <a:t>CEFS CORE in Food Systems</a:t>
            </a:r>
            <a:endParaRPr lang="en-US"/>
          </a:p>
        </p:txBody>
      </p:sp>
      <p:sp>
        <p:nvSpPr>
          <p:cNvPr id="6" name="Slide Number Placeholder 5"/>
          <p:cNvSpPr>
            <a:spLocks noGrp="1"/>
          </p:cNvSpPr>
          <p:nvPr>
            <p:ph type="sldNum" sz="quarter" idx="12"/>
          </p:nvPr>
        </p:nvSpPr>
        <p:spPr/>
        <p:txBody>
          <a:bodyPr/>
          <a:lstStyle/>
          <a:p>
            <a:fld id="{2632D255-1594-A248-956C-2C8526BAFC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5F4D4-DDA1-EB40-BC4E-097B608859B8}" type="datetime1">
              <a:rPr lang="en-US" smtClean="0"/>
              <a:t>6/23/2017</a:t>
            </a:fld>
            <a:endParaRPr lang="en-US"/>
          </a:p>
        </p:txBody>
      </p:sp>
      <p:sp>
        <p:nvSpPr>
          <p:cNvPr id="5" name="Footer Placeholder 4"/>
          <p:cNvSpPr>
            <a:spLocks noGrp="1"/>
          </p:cNvSpPr>
          <p:nvPr>
            <p:ph type="ftr" sz="quarter" idx="11"/>
          </p:nvPr>
        </p:nvSpPr>
        <p:spPr/>
        <p:txBody>
          <a:bodyPr/>
          <a:lstStyle/>
          <a:p>
            <a:r>
              <a:rPr lang="en-US" smtClean="0"/>
              <a:t>CEFS CORE in Food Systems</a:t>
            </a:r>
            <a:endParaRPr lang="en-US"/>
          </a:p>
        </p:txBody>
      </p:sp>
      <p:sp>
        <p:nvSpPr>
          <p:cNvPr id="6" name="Slide Number Placeholder 5"/>
          <p:cNvSpPr>
            <a:spLocks noGrp="1"/>
          </p:cNvSpPr>
          <p:nvPr>
            <p:ph type="sldNum" sz="quarter" idx="12"/>
          </p:nvPr>
        </p:nvSpPr>
        <p:spPr/>
        <p:txBody>
          <a:bodyPr/>
          <a:lstStyle/>
          <a:p>
            <a:fld id="{2632D255-1594-A248-956C-2C8526BAFC1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4AF7A-EB17-7D45-9D9F-B45C143A3E1A}" type="datetime1">
              <a:rPr lang="en-US" smtClean="0"/>
              <a:t>6/23/2017</a:t>
            </a:fld>
            <a:endParaRPr lang="en-US"/>
          </a:p>
        </p:txBody>
      </p:sp>
      <p:sp>
        <p:nvSpPr>
          <p:cNvPr id="6" name="Footer Placeholder 5"/>
          <p:cNvSpPr>
            <a:spLocks noGrp="1"/>
          </p:cNvSpPr>
          <p:nvPr>
            <p:ph type="ftr" sz="quarter" idx="11"/>
          </p:nvPr>
        </p:nvSpPr>
        <p:spPr/>
        <p:txBody>
          <a:bodyPr/>
          <a:lstStyle/>
          <a:p>
            <a:r>
              <a:rPr lang="en-US" smtClean="0"/>
              <a:t>CEFS CORE in Food Systems</a:t>
            </a:r>
            <a:endParaRPr lang="en-US"/>
          </a:p>
        </p:txBody>
      </p:sp>
      <p:sp>
        <p:nvSpPr>
          <p:cNvPr id="7" name="Slide Number Placeholder 6"/>
          <p:cNvSpPr>
            <a:spLocks noGrp="1"/>
          </p:cNvSpPr>
          <p:nvPr>
            <p:ph type="sldNum" sz="quarter" idx="12"/>
          </p:nvPr>
        </p:nvSpPr>
        <p:spPr/>
        <p:txBody>
          <a:bodyPr/>
          <a:lstStyle/>
          <a:p>
            <a:fld id="{2632D255-1594-A248-956C-2C8526BAFC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1FE17F-7628-4A46-8258-9D82476029EC}" type="datetime1">
              <a:rPr lang="en-US" smtClean="0"/>
              <a:t>6/23/2017</a:t>
            </a:fld>
            <a:endParaRPr lang="en-US"/>
          </a:p>
        </p:txBody>
      </p:sp>
      <p:sp>
        <p:nvSpPr>
          <p:cNvPr id="8" name="Footer Placeholder 7"/>
          <p:cNvSpPr>
            <a:spLocks noGrp="1"/>
          </p:cNvSpPr>
          <p:nvPr>
            <p:ph type="ftr" sz="quarter" idx="11"/>
          </p:nvPr>
        </p:nvSpPr>
        <p:spPr/>
        <p:txBody>
          <a:bodyPr/>
          <a:lstStyle/>
          <a:p>
            <a:r>
              <a:rPr lang="en-US" smtClean="0"/>
              <a:t>CEFS CORE in Food Systems</a:t>
            </a:r>
            <a:endParaRPr lang="en-US"/>
          </a:p>
        </p:txBody>
      </p:sp>
      <p:sp>
        <p:nvSpPr>
          <p:cNvPr id="9" name="Slide Number Placeholder 8"/>
          <p:cNvSpPr>
            <a:spLocks noGrp="1"/>
          </p:cNvSpPr>
          <p:nvPr>
            <p:ph type="sldNum" sz="quarter" idx="12"/>
          </p:nvPr>
        </p:nvSpPr>
        <p:spPr/>
        <p:txBody>
          <a:bodyPr/>
          <a:lstStyle/>
          <a:p>
            <a:fld id="{2632D255-1594-A248-956C-2C8526BAFC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05161-855F-6F4F-BFB3-D001070F77B3}" type="datetime1">
              <a:rPr lang="en-US" smtClean="0"/>
              <a:t>6/23/2017</a:t>
            </a:fld>
            <a:endParaRPr lang="en-US"/>
          </a:p>
        </p:txBody>
      </p:sp>
      <p:sp>
        <p:nvSpPr>
          <p:cNvPr id="4" name="Footer Placeholder 3"/>
          <p:cNvSpPr>
            <a:spLocks noGrp="1"/>
          </p:cNvSpPr>
          <p:nvPr>
            <p:ph type="ftr" sz="quarter" idx="11"/>
          </p:nvPr>
        </p:nvSpPr>
        <p:spPr/>
        <p:txBody>
          <a:bodyPr/>
          <a:lstStyle/>
          <a:p>
            <a:r>
              <a:rPr lang="en-US" smtClean="0"/>
              <a:t>CEFS CORE in Food Systems</a:t>
            </a:r>
            <a:endParaRPr lang="en-US"/>
          </a:p>
        </p:txBody>
      </p:sp>
      <p:sp>
        <p:nvSpPr>
          <p:cNvPr id="5" name="Slide Number Placeholder 4"/>
          <p:cNvSpPr>
            <a:spLocks noGrp="1"/>
          </p:cNvSpPr>
          <p:nvPr>
            <p:ph type="sldNum" sz="quarter" idx="12"/>
          </p:nvPr>
        </p:nvSpPr>
        <p:spPr/>
        <p:txBody>
          <a:bodyPr/>
          <a:lstStyle/>
          <a:p>
            <a:fld id="{2632D255-1594-A248-956C-2C8526BAFC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AD677-97E0-4D43-91C0-E2A1F88ED779}" type="datetime1">
              <a:rPr lang="en-US" smtClean="0"/>
              <a:t>6/23/2017</a:t>
            </a:fld>
            <a:endParaRPr lang="en-US"/>
          </a:p>
        </p:txBody>
      </p:sp>
      <p:sp>
        <p:nvSpPr>
          <p:cNvPr id="3" name="Footer Placeholder 2"/>
          <p:cNvSpPr>
            <a:spLocks noGrp="1"/>
          </p:cNvSpPr>
          <p:nvPr>
            <p:ph type="ftr" sz="quarter" idx="11"/>
          </p:nvPr>
        </p:nvSpPr>
        <p:spPr/>
        <p:txBody>
          <a:bodyPr/>
          <a:lstStyle/>
          <a:p>
            <a:r>
              <a:rPr lang="en-US" smtClean="0"/>
              <a:t>CEFS CORE in Food Systems</a:t>
            </a:r>
            <a:endParaRPr lang="en-US"/>
          </a:p>
        </p:txBody>
      </p:sp>
      <p:sp>
        <p:nvSpPr>
          <p:cNvPr id="4" name="Slide Number Placeholder 3"/>
          <p:cNvSpPr>
            <a:spLocks noGrp="1"/>
          </p:cNvSpPr>
          <p:nvPr>
            <p:ph type="sldNum" sz="quarter" idx="12"/>
          </p:nvPr>
        </p:nvSpPr>
        <p:spPr/>
        <p:txBody>
          <a:bodyPr/>
          <a:lstStyle/>
          <a:p>
            <a:fld id="{2632D255-1594-A248-956C-2C8526BAFC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5F252-9565-E745-9C91-7188200E6FDA}" type="datetime1">
              <a:rPr lang="en-US" smtClean="0"/>
              <a:t>6/23/2017</a:t>
            </a:fld>
            <a:endParaRPr lang="en-US"/>
          </a:p>
        </p:txBody>
      </p:sp>
      <p:sp>
        <p:nvSpPr>
          <p:cNvPr id="6" name="Footer Placeholder 5"/>
          <p:cNvSpPr>
            <a:spLocks noGrp="1"/>
          </p:cNvSpPr>
          <p:nvPr>
            <p:ph type="ftr" sz="quarter" idx="11"/>
          </p:nvPr>
        </p:nvSpPr>
        <p:spPr/>
        <p:txBody>
          <a:bodyPr/>
          <a:lstStyle/>
          <a:p>
            <a:r>
              <a:rPr lang="en-US" smtClean="0"/>
              <a:t>CEFS CORE in Food Systems</a:t>
            </a:r>
            <a:endParaRPr lang="en-US"/>
          </a:p>
        </p:txBody>
      </p:sp>
      <p:sp>
        <p:nvSpPr>
          <p:cNvPr id="7" name="Slide Number Placeholder 6"/>
          <p:cNvSpPr>
            <a:spLocks noGrp="1"/>
          </p:cNvSpPr>
          <p:nvPr>
            <p:ph type="sldNum" sz="quarter" idx="12"/>
          </p:nvPr>
        </p:nvSpPr>
        <p:spPr/>
        <p:txBody>
          <a:bodyPr/>
          <a:lstStyle/>
          <a:p>
            <a:fld id="{2632D255-1594-A248-956C-2C8526BAFC1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0A3E111-64FC-C44A-856D-1EF9849EEEC4}" type="datetime1">
              <a:rPr lang="en-US" smtClean="0"/>
              <a:t>6/23/2017</a:t>
            </a:fld>
            <a:endParaRPr lang="en-US"/>
          </a:p>
        </p:txBody>
      </p:sp>
      <p:sp>
        <p:nvSpPr>
          <p:cNvPr id="9" name="Slide Number Placeholder 8"/>
          <p:cNvSpPr>
            <a:spLocks noGrp="1"/>
          </p:cNvSpPr>
          <p:nvPr>
            <p:ph type="sldNum" sz="quarter" idx="11"/>
          </p:nvPr>
        </p:nvSpPr>
        <p:spPr/>
        <p:txBody>
          <a:bodyPr/>
          <a:lstStyle/>
          <a:p>
            <a:fld id="{2632D255-1594-A248-956C-2C8526BAFC19}" type="slidenum">
              <a:rPr lang="en-US" smtClean="0"/>
              <a:t>‹#›</a:t>
            </a:fld>
            <a:endParaRPr lang="en-US"/>
          </a:p>
        </p:txBody>
      </p:sp>
      <p:sp>
        <p:nvSpPr>
          <p:cNvPr id="10" name="Footer Placeholder 9"/>
          <p:cNvSpPr>
            <a:spLocks noGrp="1"/>
          </p:cNvSpPr>
          <p:nvPr>
            <p:ph type="ftr" sz="quarter" idx="12"/>
          </p:nvPr>
        </p:nvSpPr>
        <p:spPr/>
        <p:txBody>
          <a:bodyPr/>
          <a:lstStyle/>
          <a:p>
            <a:r>
              <a:rPr lang="en-US" smtClean="0"/>
              <a:t>CEFS CORE in Food Systems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632D255-1594-A248-956C-2C8526BAFC1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CEFS CORE in Food Systems</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A80FEA2-6BF2-5D46-B9CB-4C119146711E}" type="datetime1">
              <a:rPr lang="en-US" smtClean="0"/>
              <a:t>6/23/2017</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www.cefs.ncsu.edu/"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4.jp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179" y="858292"/>
            <a:ext cx="7543800" cy="4135703"/>
          </a:xfrm>
        </p:spPr>
        <p:txBody>
          <a:bodyPr/>
          <a:lstStyle/>
          <a:p>
            <a:pPr algn="r"/>
            <a:r>
              <a:rPr lang="en-US" dirty="0" smtClean="0"/>
              <a:t>Racial Equity the Food System</a:t>
            </a:r>
            <a:r>
              <a:rPr lang="en-US" dirty="0"/>
              <a:t/>
            </a:r>
            <a:br>
              <a:rPr lang="en-US" dirty="0"/>
            </a:br>
            <a:r>
              <a:rPr lang="en-US" sz="2400" dirty="0" smtClean="0"/>
              <a:t>Addressing Structural Racism and</a:t>
            </a:r>
            <a:br>
              <a:rPr lang="en-US" sz="2400" dirty="0" smtClean="0"/>
            </a:br>
            <a:r>
              <a:rPr lang="en-US" sz="2400" dirty="0" smtClean="0"/>
              <a:t> the Root Causes of Food Systems Inequity</a:t>
            </a:r>
            <a:endParaRPr lang="en-US" sz="2400" dirty="0"/>
          </a:p>
        </p:txBody>
      </p:sp>
      <p:sp>
        <p:nvSpPr>
          <p:cNvPr id="3" name="Subtitle 2"/>
          <p:cNvSpPr>
            <a:spLocks noGrp="1"/>
          </p:cNvSpPr>
          <p:nvPr>
            <p:ph type="subTitle" idx="1"/>
          </p:nvPr>
        </p:nvSpPr>
        <p:spPr>
          <a:xfrm>
            <a:off x="411179" y="5638800"/>
            <a:ext cx="6461760" cy="1066800"/>
          </a:xfrm>
        </p:spPr>
        <p:txBody>
          <a:bodyPr>
            <a:normAutofit fontScale="77500" lnSpcReduction="20000"/>
          </a:bodyPr>
          <a:lstStyle/>
          <a:p>
            <a:r>
              <a:rPr lang="en-US" dirty="0" smtClean="0"/>
              <a:t>Shorlette Ammons,</a:t>
            </a:r>
          </a:p>
          <a:p>
            <a:r>
              <a:rPr lang="en-US" dirty="0" smtClean="0"/>
              <a:t>CORE Equity in Food Systems Coordinator</a:t>
            </a:r>
          </a:p>
          <a:p>
            <a:r>
              <a:rPr lang="en-US" dirty="0" smtClean="0"/>
              <a:t>Center for Environmental Farming Systems</a:t>
            </a:r>
          </a:p>
          <a:p>
            <a:r>
              <a:rPr lang="en-US" dirty="0" smtClean="0"/>
              <a:t>NC State University</a:t>
            </a:r>
          </a:p>
          <a:p>
            <a:endParaRPr lang="en-US" dirty="0"/>
          </a:p>
        </p:txBody>
      </p:sp>
      <p:pic>
        <p:nvPicPr>
          <p:cNvPr id="5" name="Picture 4" descr="COREFS-2-cl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458"/>
            <a:ext cx="3105339" cy="19667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957" y="351566"/>
            <a:ext cx="1684106" cy="1684106"/>
          </a:xfrm>
          <a:prstGeom prst="rect">
            <a:avLst/>
          </a:prstGeom>
        </p:spPr>
      </p:pic>
    </p:spTree>
    <p:extLst>
      <p:ext uri="{BB962C8B-B14F-4D97-AF65-F5344CB8AC3E}">
        <p14:creationId xmlns:p14="http://schemas.microsoft.com/office/powerpoint/2010/main" val="4010111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752600" y="1219200"/>
            <a:ext cx="6591300" cy="1371600"/>
          </a:xfrm>
        </p:spPr>
        <p:txBody>
          <a:bodyPr/>
          <a:lstStyle/>
          <a:p>
            <a:r>
              <a:rPr lang="en-US" sz="3200">
                <a:latin typeface="Century Gothic" charset="0"/>
              </a:rPr>
              <a:t>Defining Racism</a:t>
            </a:r>
          </a:p>
        </p:txBody>
      </p:sp>
      <p:sp>
        <p:nvSpPr>
          <p:cNvPr id="3" name="Text Placeholder 2"/>
          <p:cNvSpPr>
            <a:spLocks noGrp="1"/>
          </p:cNvSpPr>
          <p:nvPr>
            <p:ph type="body" idx="1"/>
          </p:nvPr>
        </p:nvSpPr>
        <p:spPr>
          <a:xfrm>
            <a:off x="1752600" y="3429000"/>
            <a:ext cx="6591300" cy="2209800"/>
          </a:xfrm>
        </p:spPr>
        <p:txBody>
          <a:bodyPr>
            <a:normAutofit fontScale="85000" lnSpcReduction="10000"/>
          </a:bodyPr>
          <a:lstStyle/>
          <a:p>
            <a:pPr>
              <a:defRPr/>
            </a:pPr>
            <a:endParaRPr lang="en-US" sz="3600" dirty="0">
              <a:cs typeface="+mn-cs"/>
            </a:endParaRPr>
          </a:p>
          <a:p>
            <a:pPr>
              <a:defRPr/>
            </a:pPr>
            <a:r>
              <a:rPr lang="en-US" sz="3600" dirty="0" smtClean="0">
                <a:cs typeface="+mn-cs"/>
              </a:rPr>
              <a:t>A system of advantage based on race</a:t>
            </a:r>
          </a:p>
          <a:p>
            <a:pPr>
              <a:defRPr/>
            </a:pPr>
            <a:endParaRPr lang="en-US" sz="3600" dirty="0">
              <a:cs typeface="+mn-cs"/>
            </a:endParaRPr>
          </a:p>
          <a:p>
            <a:pPr>
              <a:defRPr/>
            </a:pPr>
            <a:r>
              <a:rPr lang="en-US" sz="3600" dirty="0" smtClean="0">
                <a:cs typeface="+mn-cs"/>
              </a:rPr>
              <a:t>A system of oppression based on race</a:t>
            </a:r>
            <a:endParaRPr lang="en-US" sz="3600" dirty="0">
              <a:cs typeface="+mn-cs"/>
            </a:endParaRPr>
          </a:p>
        </p:txBody>
      </p:sp>
      <p:sp>
        <p:nvSpPr>
          <p:cNvPr id="4" name="Rectangle 3"/>
          <p:cNvSpPr/>
          <p:nvPr/>
        </p:nvSpPr>
        <p:spPr>
          <a:xfrm>
            <a:off x="1752600" y="3048000"/>
            <a:ext cx="7391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dirty="0">
                <a:latin typeface="Century Gothic"/>
                <a:cs typeface="Century Gothic"/>
              </a:rPr>
              <a:t>Race prejudice + Social and Institutional Power</a:t>
            </a:r>
          </a:p>
        </p:txBody>
      </p:sp>
      <p:sp>
        <p:nvSpPr>
          <p:cNvPr id="2" name="Footer Placeholder 1"/>
          <p:cNvSpPr>
            <a:spLocks noGrp="1"/>
          </p:cNvSpPr>
          <p:nvPr>
            <p:ph type="ftr" sz="quarter" idx="11"/>
          </p:nvPr>
        </p:nvSpPr>
        <p:spPr/>
        <p:txBody>
          <a:bodyPr/>
          <a:lstStyle/>
          <a:p>
            <a:pPr>
              <a:defRPr/>
            </a:pPr>
            <a:r>
              <a:rPr lang="en-US" smtClean="0"/>
              <a:t>CEFS CORE in Food Systems</a:t>
            </a:r>
            <a:endParaRPr lang="en-US"/>
          </a:p>
        </p:txBody>
      </p:sp>
    </p:spTree>
    <p:extLst>
      <p:ext uri="{BB962C8B-B14F-4D97-AF65-F5344CB8AC3E}">
        <p14:creationId xmlns:p14="http://schemas.microsoft.com/office/powerpoint/2010/main" val="2712823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5613" y="228600"/>
            <a:ext cx="7772400" cy="1143000"/>
          </a:xfrm>
        </p:spPr>
        <p:txBody>
          <a:bodyPr/>
          <a:lstStyle/>
          <a:p>
            <a:pPr eaLnBrk="1" hangingPunct="1"/>
            <a:r>
              <a:rPr lang="en-US" sz="3200" b="1" dirty="0">
                <a:latin typeface="Century Gothic" charset="0"/>
                <a:ea typeface="MS PGothic" charset="0"/>
                <a:cs typeface="MS PGothic" charset="0"/>
              </a:rPr>
              <a:t>Center for Environmental Farming Systems [CEFS]</a:t>
            </a:r>
          </a:p>
        </p:txBody>
      </p:sp>
      <p:sp>
        <p:nvSpPr>
          <p:cNvPr id="26626" name="Rectangle 3"/>
          <p:cNvSpPr>
            <a:spLocks noGrp="1" noChangeArrowheads="1"/>
          </p:cNvSpPr>
          <p:nvPr>
            <p:ph type="body" sz="half" idx="1"/>
          </p:nvPr>
        </p:nvSpPr>
        <p:spPr>
          <a:xfrm>
            <a:off x="381000" y="3124200"/>
            <a:ext cx="3429000" cy="2971800"/>
          </a:xfrm>
        </p:spPr>
        <p:txBody>
          <a:bodyPr/>
          <a:lstStyle/>
          <a:p>
            <a:pPr>
              <a:lnSpc>
                <a:spcPct val="90000"/>
              </a:lnSpc>
              <a:spcBef>
                <a:spcPct val="50000"/>
              </a:spcBef>
            </a:pPr>
            <a:r>
              <a:rPr lang="en-US" sz="2000" dirty="0">
                <a:latin typeface="Century Gothic" charset="0"/>
                <a:ea typeface="MS PGothic" charset="0"/>
                <a:cs typeface="MS PGothic" charset="0"/>
              </a:rPr>
              <a:t>Partnership initiated in 1994</a:t>
            </a:r>
          </a:p>
          <a:p>
            <a:pPr>
              <a:lnSpc>
                <a:spcPct val="90000"/>
              </a:lnSpc>
              <a:spcBef>
                <a:spcPct val="50000"/>
              </a:spcBef>
            </a:pPr>
            <a:r>
              <a:rPr lang="en-US" sz="2000" dirty="0">
                <a:latin typeface="Century Gothic" charset="0"/>
                <a:ea typeface="MS PGothic" charset="0"/>
                <a:cs typeface="MS PGothic" charset="0"/>
              </a:rPr>
              <a:t>NC State University</a:t>
            </a:r>
          </a:p>
          <a:p>
            <a:pPr>
              <a:lnSpc>
                <a:spcPct val="90000"/>
              </a:lnSpc>
              <a:spcBef>
                <a:spcPct val="50000"/>
              </a:spcBef>
            </a:pPr>
            <a:r>
              <a:rPr lang="en-US" sz="2000" dirty="0">
                <a:latin typeface="Century Gothic" charset="0"/>
                <a:ea typeface="MS PGothic" charset="0"/>
                <a:cs typeface="MS PGothic" charset="0"/>
              </a:rPr>
              <a:t>NC A&amp;T State University</a:t>
            </a:r>
          </a:p>
          <a:p>
            <a:pPr>
              <a:lnSpc>
                <a:spcPct val="90000"/>
              </a:lnSpc>
              <a:spcBef>
                <a:spcPct val="50000"/>
              </a:spcBef>
            </a:pPr>
            <a:r>
              <a:rPr lang="en-US" sz="2000" dirty="0">
                <a:latin typeface="Century Gothic" charset="0"/>
                <a:ea typeface="MS PGothic" charset="0"/>
                <a:cs typeface="MS PGothic" charset="0"/>
              </a:rPr>
              <a:t>NC Department of Agriculture &amp; Consumer Services</a:t>
            </a:r>
          </a:p>
          <a:p>
            <a:pPr algn="ctr">
              <a:lnSpc>
                <a:spcPct val="90000"/>
              </a:lnSpc>
              <a:spcBef>
                <a:spcPct val="50000"/>
              </a:spcBef>
              <a:buSzPct val="50000"/>
              <a:buFont typeface="Wingdings" charset="0"/>
              <a:buNone/>
            </a:pPr>
            <a:r>
              <a:rPr lang="en-US" sz="2000" dirty="0">
                <a:latin typeface="Century Gothic" charset="0"/>
                <a:ea typeface="MS PGothic" charset="0"/>
                <a:cs typeface="MS PGothic" charset="0"/>
                <a:hlinkClick r:id="rId3"/>
              </a:rPr>
              <a:t>www.cefs.ncsu.edu</a:t>
            </a:r>
            <a:endParaRPr lang="en-US" sz="2000" dirty="0">
              <a:latin typeface="Century Gothic" charset="0"/>
              <a:ea typeface="MS PGothic" charset="0"/>
              <a:cs typeface="MS PGothic" charset="0"/>
            </a:endParaRPr>
          </a:p>
          <a:p>
            <a:pPr>
              <a:lnSpc>
                <a:spcPct val="90000"/>
              </a:lnSpc>
              <a:spcBef>
                <a:spcPct val="50000"/>
              </a:spcBef>
              <a:buSzPct val="50000"/>
              <a:buFont typeface="Wingdings" charset="0"/>
              <a:buNone/>
            </a:pPr>
            <a:endParaRPr lang="en-US" sz="2400" dirty="0">
              <a:latin typeface="Arial" charset="0"/>
              <a:ea typeface="MS PGothic" charset="0"/>
              <a:cs typeface="MS PGothic" charset="0"/>
            </a:endParaRPr>
          </a:p>
          <a:p>
            <a:pPr>
              <a:lnSpc>
                <a:spcPct val="90000"/>
              </a:lnSpc>
              <a:spcBef>
                <a:spcPct val="50000"/>
              </a:spcBef>
            </a:pPr>
            <a:endParaRPr lang="en-US" sz="2400" i="1" dirty="0">
              <a:latin typeface="Arial" charset="0"/>
              <a:ea typeface="MS PGothic" charset="0"/>
              <a:cs typeface="MS PGothic" charset="0"/>
            </a:endParaRPr>
          </a:p>
        </p:txBody>
      </p:sp>
      <p:pic>
        <p:nvPicPr>
          <p:cNvPr id="6148" name="Picture 4" descr="interns-field day"/>
          <p:cNvPicPr>
            <a:picLocks noGrp="1" noChangeAspect="1" noChangeArrowheads="1"/>
          </p:cNvPicPr>
          <p:nvPr>
            <p:ph sz="quarter" idx="3"/>
          </p:nvPr>
        </p:nvPicPr>
        <p:blipFill>
          <a:blip r:embed="rId4" cstate="print">
            <a:extLst/>
          </a:blip>
          <a:srcRect/>
          <a:stretch>
            <a:fillRect/>
          </a:stretch>
        </p:blipFill>
        <p:spPr>
          <a:xfrm>
            <a:off x="6248401" y="2971800"/>
            <a:ext cx="2703513" cy="17907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4" name="Text Box 5"/>
          <p:cNvSpPr txBox="1">
            <a:spLocks noChangeArrowheads="1"/>
          </p:cNvSpPr>
          <p:nvPr/>
        </p:nvSpPr>
        <p:spPr bwMode="auto">
          <a:xfrm>
            <a:off x="455613" y="1371600"/>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en-US" sz="2000" dirty="0">
                <a:solidFill>
                  <a:srgbClr val="563611"/>
                </a:solidFill>
                <a:latin typeface="+mn-lt"/>
              </a:rPr>
              <a:t>Mission:  </a:t>
            </a:r>
            <a:r>
              <a:rPr lang="en-US" sz="2000" b="0" i="1" dirty="0">
                <a:solidFill>
                  <a:srgbClr val="563611"/>
                </a:solidFill>
                <a:latin typeface="+mn-lt"/>
              </a:rPr>
              <a:t>Develops and </a:t>
            </a:r>
            <a:r>
              <a:rPr lang="en-US" sz="2000" i="1" dirty="0">
                <a:solidFill>
                  <a:srgbClr val="563611"/>
                </a:solidFill>
                <a:latin typeface="+mn-lt"/>
              </a:rPr>
              <a:t>promotes just and equitable </a:t>
            </a:r>
            <a:r>
              <a:rPr lang="en-US" sz="2000" b="0" i="1" dirty="0">
                <a:solidFill>
                  <a:srgbClr val="563611"/>
                </a:solidFill>
                <a:latin typeface="+mn-lt"/>
              </a:rPr>
              <a:t>food and farming systems that conserve natural resources, </a:t>
            </a:r>
            <a:r>
              <a:rPr lang="en-US" sz="2000" i="1" dirty="0">
                <a:solidFill>
                  <a:srgbClr val="563611"/>
                </a:solidFill>
                <a:latin typeface="+mn-lt"/>
              </a:rPr>
              <a:t>strengthen communities</a:t>
            </a:r>
            <a:r>
              <a:rPr lang="en-US" sz="2000" b="0" i="1" dirty="0">
                <a:solidFill>
                  <a:srgbClr val="563611"/>
                </a:solidFill>
                <a:latin typeface="+mn-lt"/>
              </a:rPr>
              <a:t>, </a:t>
            </a:r>
            <a:r>
              <a:rPr lang="en-US" sz="2000" i="1" dirty="0">
                <a:solidFill>
                  <a:srgbClr val="563611"/>
                </a:solidFill>
                <a:latin typeface="+mn-lt"/>
              </a:rPr>
              <a:t>improves health outcomes </a:t>
            </a:r>
            <a:r>
              <a:rPr lang="en-US" sz="2000" b="0" i="1" dirty="0">
                <a:solidFill>
                  <a:srgbClr val="563611"/>
                </a:solidFill>
                <a:latin typeface="+mn-lt"/>
              </a:rPr>
              <a:t>and </a:t>
            </a:r>
            <a:r>
              <a:rPr lang="en-US" sz="2000" i="1" dirty="0">
                <a:solidFill>
                  <a:srgbClr val="563611"/>
                </a:solidFill>
                <a:latin typeface="+mn-lt"/>
              </a:rPr>
              <a:t>provides economic opportunities </a:t>
            </a:r>
            <a:r>
              <a:rPr lang="en-US" sz="2000" b="0" i="1" dirty="0">
                <a:solidFill>
                  <a:srgbClr val="563611"/>
                </a:solidFill>
                <a:latin typeface="+mn-lt"/>
              </a:rPr>
              <a:t>in North Carolina and beyond.</a:t>
            </a:r>
          </a:p>
        </p:txBody>
      </p:sp>
      <p:pic>
        <p:nvPicPr>
          <p:cNvPr id="6151" name="Picture 7" descr="CEFSInterns"/>
          <p:cNvPicPr>
            <a:picLocks noGrp="1" noChangeAspect="1" noChangeArrowheads="1"/>
          </p:cNvPicPr>
          <p:nvPr>
            <p:ph sz="quarter" idx="2"/>
          </p:nvPr>
        </p:nvPicPr>
        <p:blipFill>
          <a:blip r:embed="rId5" cstate="print">
            <a:extLst/>
          </a:blip>
          <a:srcRect/>
          <a:stretch>
            <a:fillRect/>
          </a:stretch>
        </p:blipFill>
        <p:spPr>
          <a:xfrm>
            <a:off x="3810000" y="2743200"/>
            <a:ext cx="2698750" cy="17907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6-26-OOCEFSSCOUT"/>
          <p:cNvPicPr>
            <a:picLocks noChangeAspect="1" noChangeArrowheads="1"/>
          </p:cNvPicPr>
          <p:nvPr/>
        </p:nvPicPr>
        <p:blipFill>
          <a:blip r:embed="rId6" cstate="print">
            <a:extLst/>
          </a:blip>
          <a:srcRect/>
          <a:stretch>
            <a:fillRect/>
          </a:stretch>
        </p:blipFill>
        <p:spPr bwMode="auto">
          <a:xfrm>
            <a:off x="4876800" y="4343400"/>
            <a:ext cx="2667000" cy="1785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3776030" y="6589858"/>
            <a:ext cx="184666" cy="369332"/>
          </a:xfrm>
          <a:prstGeom prst="rect">
            <a:avLst/>
          </a:prstGeom>
          <a:noFill/>
        </p:spPr>
        <p:txBody>
          <a:bodyPr wrap="none" rtlCol="0">
            <a:spAutoFit/>
          </a:bodyPr>
          <a:lstStyle/>
          <a:p>
            <a:endParaRPr lang="en-US" dirty="0"/>
          </a:p>
        </p:txBody>
      </p:sp>
      <p:sp>
        <p:nvSpPr>
          <p:cNvPr id="3" name="Footer Placeholder 2"/>
          <p:cNvSpPr>
            <a:spLocks noGrp="1"/>
          </p:cNvSpPr>
          <p:nvPr>
            <p:ph type="ftr" sz="quarter" idx="10"/>
          </p:nvPr>
        </p:nvSpPr>
        <p:spPr/>
        <p:txBody>
          <a:bodyPr/>
          <a:lstStyle/>
          <a:p>
            <a:pPr>
              <a:defRPr/>
            </a:pPr>
            <a:r>
              <a:rPr lang="en-US" smtClean="0"/>
              <a:t>CEFS CORE in Food Systems</a:t>
            </a:r>
            <a:endParaRPr lang="en-US"/>
          </a:p>
        </p:txBody>
      </p:sp>
      <p:sp>
        <p:nvSpPr>
          <p:cNvPr id="10" name="TextBox 9"/>
          <p:cNvSpPr txBox="1"/>
          <p:nvPr/>
        </p:nvSpPr>
        <p:spPr>
          <a:xfrm rot="16200000">
            <a:off x="7563920" y="1098845"/>
            <a:ext cx="2409691" cy="369334"/>
          </a:xfrm>
          <a:prstGeom prst="rect">
            <a:avLst/>
          </a:prstGeom>
          <a:noFill/>
        </p:spPr>
        <p:txBody>
          <a:bodyPr wrap="square" rtlCol="0">
            <a:spAutoFit/>
          </a:bodyPr>
          <a:lstStyle/>
          <a:p>
            <a:pPr algn="r"/>
            <a:r>
              <a:rPr lang="en-US" dirty="0" smtClean="0">
                <a:solidFill>
                  <a:srgbClr val="A9A57C"/>
                </a:solidFill>
              </a:rPr>
              <a:t>Practice</a:t>
            </a:r>
            <a:endParaRPr lang="en-US" dirty="0">
              <a:solidFill>
                <a:srgbClr val="A9A57C"/>
              </a:solidFill>
            </a:endParaRPr>
          </a:p>
        </p:txBody>
      </p:sp>
    </p:spTree>
    <p:extLst>
      <p:ext uri="{BB962C8B-B14F-4D97-AF65-F5344CB8AC3E}">
        <p14:creationId xmlns:p14="http://schemas.microsoft.com/office/powerpoint/2010/main" val="13239296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ibrary garden.jpg"/>
          <p:cNvPicPr>
            <a:picLocks noChangeAspect="1"/>
          </p:cNvPicPr>
          <p:nvPr/>
        </p:nvPicPr>
        <p:blipFill rotWithShape="1">
          <a:blip r:embed="rId3">
            <a:extLst>
              <a:ext uri="{28A0092B-C50C-407E-A947-70E740481C1C}">
                <a14:useLocalDpi xmlns:a14="http://schemas.microsoft.com/office/drawing/2010/main" val="0"/>
              </a:ext>
            </a:extLst>
          </a:blip>
          <a:srcRect t="13653"/>
          <a:stretch/>
        </p:blipFill>
        <p:spPr>
          <a:xfrm>
            <a:off x="5332936" y="2614073"/>
            <a:ext cx="3811064" cy="2468051"/>
          </a:xfrm>
          <a:prstGeom prst="rect">
            <a:avLst/>
          </a:prstGeom>
        </p:spPr>
      </p:pic>
      <p:sp>
        <p:nvSpPr>
          <p:cNvPr id="2" name="Title 1"/>
          <p:cNvSpPr>
            <a:spLocks noGrp="1"/>
          </p:cNvSpPr>
          <p:nvPr>
            <p:ph type="title"/>
          </p:nvPr>
        </p:nvSpPr>
        <p:spPr>
          <a:xfrm>
            <a:off x="279400" y="482600"/>
            <a:ext cx="7772400" cy="1143000"/>
          </a:xfrm>
        </p:spPr>
        <p:txBody>
          <a:bodyPr/>
          <a:lstStyle/>
          <a:p>
            <a:pPr algn="r"/>
            <a:r>
              <a:rPr lang="en-US" dirty="0" smtClean="0"/>
              <a:t>Library </a:t>
            </a:r>
            <a:br>
              <a:rPr lang="en-US" dirty="0" smtClean="0"/>
            </a:br>
            <a:r>
              <a:rPr lang="en-US" dirty="0" smtClean="0"/>
              <a:t>Garden</a:t>
            </a:r>
            <a:endParaRPr lang="en-US" dirty="0"/>
          </a:p>
        </p:txBody>
      </p:sp>
      <p:sp>
        <p:nvSpPr>
          <p:cNvPr id="6" name="Footer Placeholder 5"/>
          <p:cNvSpPr>
            <a:spLocks noGrp="1"/>
          </p:cNvSpPr>
          <p:nvPr>
            <p:ph type="ftr" sz="quarter" idx="10"/>
          </p:nvPr>
        </p:nvSpPr>
        <p:spPr/>
        <p:txBody>
          <a:bodyPr/>
          <a:lstStyle/>
          <a:p>
            <a:pPr>
              <a:defRPr/>
            </a:pPr>
            <a:r>
              <a:rPr lang="en-US" smtClean="0"/>
              <a:t>CEFS CORE in Food Systems</a:t>
            </a:r>
            <a:endParaRPr lang="en-US"/>
          </a:p>
        </p:txBody>
      </p:sp>
      <p:pic>
        <p:nvPicPr>
          <p:cNvPr id="7" name="Picture 6" descr="Color Garden Sketch Detail.pdf"/>
          <p:cNvPicPr>
            <a:picLocks noChangeAspect="1"/>
          </p:cNvPicPr>
          <p:nvPr/>
        </p:nvPicPr>
        <p:blipFill rotWithShape="1">
          <a:blip r:embed="rId4">
            <a:extLst>
              <a:ext uri="{28A0092B-C50C-407E-A947-70E740481C1C}">
                <a14:useLocalDpi xmlns:a14="http://schemas.microsoft.com/office/drawing/2010/main" val="0"/>
              </a:ext>
            </a:extLst>
          </a:blip>
          <a:srcRect l="7448" t="23653" r="2445" b="12976"/>
          <a:stretch/>
        </p:blipFill>
        <p:spPr>
          <a:xfrm>
            <a:off x="152400" y="736600"/>
            <a:ext cx="5777222" cy="5257800"/>
          </a:xfrm>
          <a:prstGeom prst="rect">
            <a:avLst/>
          </a:prstGeom>
        </p:spPr>
      </p:pic>
    </p:spTree>
    <p:extLst>
      <p:ext uri="{BB962C8B-B14F-4D97-AF65-F5344CB8AC3E}">
        <p14:creationId xmlns:p14="http://schemas.microsoft.com/office/powerpoint/2010/main" val="60597357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Racialization</a:t>
            </a:r>
            <a:r>
              <a:rPr lang="mr-IN" dirty="0" smtClean="0"/>
              <a:t>…</a:t>
            </a:r>
            <a:endParaRPr lang="en-US" dirty="0"/>
          </a:p>
        </p:txBody>
      </p:sp>
      <p:sp>
        <p:nvSpPr>
          <p:cNvPr id="3" name="Content Placeholder 2"/>
          <p:cNvSpPr>
            <a:spLocks noGrp="1"/>
          </p:cNvSpPr>
          <p:nvPr>
            <p:ph idx="1"/>
          </p:nvPr>
        </p:nvSpPr>
        <p:spPr/>
        <p:txBody>
          <a:bodyPr/>
          <a:lstStyle/>
          <a:p>
            <a:pPr marL="114300" indent="0">
              <a:buNone/>
            </a:pPr>
            <a:r>
              <a:rPr lang="en-US" dirty="0" smtClean="0"/>
              <a:t>“</a:t>
            </a:r>
            <a:r>
              <a:rPr lang="en-US" i="1" dirty="0" smtClean="0"/>
              <a:t>the </a:t>
            </a:r>
            <a:r>
              <a:rPr lang="en-US" i="1" dirty="0"/>
              <a:t>thing to remember about structural racialization is that </a:t>
            </a:r>
            <a:r>
              <a:rPr lang="en-US" i="1" dirty="0" err="1"/>
              <a:t>racialized</a:t>
            </a:r>
            <a:r>
              <a:rPr lang="en-US" i="1" dirty="0"/>
              <a:t> outcomes no longer require racist actors. It is built into the institutions and practices. Getting rid of a racist person does not change the practices. The critical aspect of racism that we must address today is the accumulation and incorporation of long-standing </a:t>
            </a:r>
            <a:r>
              <a:rPr lang="en-US" i="1" dirty="0" err="1"/>
              <a:t>racialized</a:t>
            </a:r>
            <a:r>
              <a:rPr lang="en-US" i="1" dirty="0"/>
              <a:t> practices into all of our social and economic structures." </a:t>
            </a:r>
            <a:r>
              <a:rPr lang="en-US" dirty="0"/>
              <a:t>(p. 35</a:t>
            </a:r>
            <a:r>
              <a:rPr lang="en-US" dirty="0" smtClean="0"/>
              <a:t>)</a:t>
            </a:r>
          </a:p>
          <a:p>
            <a:pPr marL="114300" indent="0">
              <a:buNone/>
            </a:pPr>
            <a:endParaRPr lang="en-US" dirty="0"/>
          </a:p>
          <a:p>
            <a:pPr marL="114300" indent="0" algn="r">
              <a:buNone/>
            </a:pPr>
            <a:r>
              <a:rPr lang="en-US" dirty="0" smtClean="0"/>
              <a:t>-Grassroots Policy Project</a:t>
            </a:r>
            <a:endParaRPr lang="en-US" dirty="0"/>
          </a:p>
        </p:txBody>
      </p:sp>
      <p:sp>
        <p:nvSpPr>
          <p:cNvPr id="4" name="Footer Placeholder 3"/>
          <p:cNvSpPr>
            <a:spLocks noGrp="1"/>
          </p:cNvSpPr>
          <p:nvPr>
            <p:ph type="ftr" sz="quarter" idx="11"/>
          </p:nvPr>
        </p:nvSpPr>
        <p:spPr/>
        <p:txBody>
          <a:bodyPr/>
          <a:lstStyle/>
          <a:p>
            <a:r>
              <a:rPr lang="en-US" smtClean="0"/>
              <a:t>CEFS CORE in Food Systems</a:t>
            </a:r>
            <a:endParaRPr lang="en-US"/>
          </a:p>
        </p:txBody>
      </p:sp>
    </p:spTree>
    <p:extLst>
      <p:ext uri="{BB962C8B-B14F-4D97-AF65-F5344CB8AC3E}">
        <p14:creationId xmlns:p14="http://schemas.microsoft.com/office/powerpoint/2010/main" val="502150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2209801"/>
            <a:ext cx="7659687" cy="1168400"/>
          </a:xfrm>
        </p:spPr>
        <p:txBody>
          <a:bodyPr/>
          <a:lstStyle/>
          <a:p>
            <a:r>
              <a:rPr lang="en-US" dirty="0" smtClean="0"/>
              <a:t>Why race?</a:t>
            </a:r>
            <a:endParaRPr lang="en-US" dirty="0"/>
          </a:p>
        </p:txBody>
      </p:sp>
      <p:sp>
        <p:nvSpPr>
          <p:cNvPr id="3" name="Text Placeholder 2"/>
          <p:cNvSpPr>
            <a:spLocks noGrp="1"/>
          </p:cNvSpPr>
          <p:nvPr>
            <p:ph type="body" idx="1"/>
          </p:nvPr>
        </p:nvSpPr>
        <p:spPr>
          <a:xfrm>
            <a:off x="442913" y="411163"/>
            <a:ext cx="6135687" cy="1633538"/>
          </a:xfrm>
        </p:spPr>
        <p:txBody>
          <a:bodyPr/>
          <a:lstStyle/>
          <a:p>
            <a:r>
              <a:rPr lang="en-US" dirty="0" smtClean="0"/>
              <a:t>Hierarchy of Human value</a:t>
            </a:r>
            <a:endParaRPr lang="en-US" dirty="0"/>
          </a:p>
        </p:txBody>
      </p:sp>
      <p:sp>
        <p:nvSpPr>
          <p:cNvPr id="4" name="Footer Placeholder 3"/>
          <p:cNvSpPr>
            <a:spLocks noGrp="1"/>
          </p:cNvSpPr>
          <p:nvPr>
            <p:ph type="ftr" sz="quarter" idx="11"/>
          </p:nvPr>
        </p:nvSpPr>
        <p:spPr/>
        <p:txBody>
          <a:bodyPr/>
          <a:lstStyle/>
          <a:p>
            <a:r>
              <a:rPr lang="en-US" smtClean="0"/>
              <a:t>CEFS CORE in Food Systems</a:t>
            </a:r>
            <a:endParaRPr lang="en-US"/>
          </a:p>
        </p:txBody>
      </p:sp>
      <p:pic>
        <p:nvPicPr>
          <p:cNvPr id="5" name="Picture 4"/>
          <p:cNvPicPr>
            <a:picLocks noChangeAspect="1"/>
          </p:cNvPicPr>
          <p:nvPr/>
        </p:nvPicPr>
        <p:blipFill>
          <a:blip r:embed="rId3"/>
          <a:stretch>
            <a:fillRect/>
          </a:stretch>
        </p:blipFill>
        <p:spPr>
          <a:xfrm>
            <a:off x="342831" y="411163"/>
            <a:ext cx="7516122" cy="5989637"/>
          </a:xfrm>
          <a:prstGeom prst="rect">
            <a:avLst/>
          </a:prstGeom>
        </p:spPr>
      </p:pic>
    </p:spTree>
    <p:extLst>
      <p:ext uri="{BB962C8B-B14F-4D97-AF65-F5344CB8AC3E}">
        <p14:creationId xmlns:p14="http://schemas.microsoft.com/office/powerpoint/2010/main" val="759163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alphaModFix amt="53000"/>
          </a:blip>
          <a:srcRect l="45000" t="2439" r="19319" b="-2439"/>
          <a:stretch/>
        </p:blipFill>
        <p:spPr>
          <a:xfrm flipH="1">
            <a:off x="4902200" y="0"/>
            <a:ext cx="3534524" cy="6769100"/>
          </a:xfrm>
          <a:prstGeom prst="rect">
            <a:avLst/>
          </a:prstGeom>
        </p:spPr>
      </p:pic>
      <p:sp>
        <p:nvSpPr>
          <p:cNvPr id="2" name="Title 1"/>
          <p:cNvSpPr>
            <a:spLocks noGrp="1"/>
          </p:cNvSpPr>
          <p:nvPr>
            <p:ph type="title"/>
          </p:nvPr>
        </p:nvSpPr>
        <p:spPr>
          <a:xfrm>
            <a:off x="317500" y="257176"/>
            <a:ext cx="6616700" cy="1143000"/>
          </a:xfrm>
        </p:spPr>
        <p:txBody>
          <a:bodyPr/>
          <a:lstStyle/>
          <a:p>
            <a:r>
              <a:rPr lang="en-US" dirty="0" err="1" smtClean="0"/>
              <a:t>Pigford</a:t>
            </a:r>
            <a:r>
              <a:rPr lang="en-US" dirty="0" smtClean="0"/>
              <a:t> v Glickman</a:t>
            </a:r>
            <a:endParaRPr lang="en-US" dirty="0"/>
          </a:p>
        </p:txBody>
      </p:sp>
      <p:sp>
        <p:nvSpPr>
          <p:cNvPr id="3" name="Content Placeholder 2"/>
          <p:cNvSpPr>
            <a:spLocks noGrp="1"/>
          </p:cNvSpPr>
          <p:nvPr>
            <p:ph idx="1"/>
          </p:nvPr>
        </p:nvSpPr>
        <p:spPr>
          <a:xfrm>
            <a:off x="457200" y="1803400"/>
            <a:ext cx="4445000" cy="4800600"/>
          </a:xfrm>
        </p:spPr>
        <p:txBody>
          <a:bodyPr>
            <a:normAutofit/>
          </a:bodyPr>
          <a:lstStyle/>
          <a:p>
            <a:r>
              <a:rPr lang="en-US" dirty="0" smtClean="0"/>
              <a:t>Class action lawsuit</a:t>
            </a:r>
          </a:p>
          <a:p>
            <a:r>
              <a:rPr lang="en-US" dirty="0" smtClean="0"/>
              <a:t>400 farmers</a:t>
            </a:r>
          </a:p>
          <a:p>
            <a:r>
              <a:rPr lang="en-US" dirty="0" smtClean="0"/>
              <a:t>Systemic discrimination by USDA</a:t>
            </a:r>
          </a:p>
          <a:p>
            <a:pPr lvl="1"/>
            <a:r>
              <a:rPr lang="en-US" dirty="0" smtClean="0"/>
              <a:t>Periods of 1983-1997</a:t>
            </a:r>
          </a:p>
          <a:p>
            <a:pPr lvl="1"/>
            <a:r>
              <a:rPr lang="en-US" dirty="0" smtClean="0"/>
              <a:t>PIGFORD </a:t>
            </a:r>
            <a:r>
              <a:rPr lang="en-US" dirty="0" err="1" smtClean="0"/>
              <a:t>vs</a:t>
            </a:r>
            <a:r>
              <a:rPr lang="en-US" dirty="0" smtClean="0"/>
              <a:t> GLICKMAN, 1998</a:t>
            </a:r>
          </a:p>
          <a:p>
            <a:pPr lvl="1"/>
            <a:r>
              <a:rPr lang="en-US" dirty="0" smtClean="0"/>
              <a:t>2008, $100 million settlement</a:t>
            </a:r>
          </a:p>
          <a:p>
            <a:pPr lvl="1"/>
            <a:r>
              <a:rPr lang="en-US" dirty="0" smtClean="0"/>
              <a:t>Additional $1.25 billion in 2010 (</a:t>
            </a:r>
            <a:r>
              <a:rPr lang="en-US" dirty="0" err="1" smtClean="0"/>
              <a:t>Pigford</a:t>
            </a:r>
            <a:r>
              <a:rPr lang="en-US" dirty="0" smtClean="0"/>
              <a:t> II) </a:t>
            </a:r>
          </a:p>
          <a:p>
            <a:endParaRPr lang="en-US" dirty="0"/>
          </a:p>
        </p:txBody>
      </p:sp>
      <p:sp>
        <p:nvSpPr>
          <p:cNvPr id="4" name="Footer Placeholder 3"/>
          <p:cNvSpPr>
            <a:spLocks noGrp="1"/>
          </p:cNvSpPr>
          <p:nvPr>
            <p:ph type="ftr" sz="quarter" idx="11"/>
          </p:nvPr>
        </p:nvSpPr>
        <p:spPr/>
        <p:txBody>
          <a:bodyPr/>
          <a:lstStyle/>
          <a:p>
            <a:r>
              <a:rPr lang="en-US" smtClean="0"/>
              <a:t>CEFS CORE in Food Systems</a:t>
            </a:r>
            <a:endParaRPr lang="en-US"/>
          </a:p>
        </p:txBody>
      </p:sp>
    </p:spTree>
    <p:extLst>
      <p:ext uri="{BB962C8B-B14F-4D97-AF65-F5344CB8AC3E}">
        <p14:creationId xmlns:p14="http://schemas.microsoft.com/office/powerpoint/2010/main" val="619478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a:xfrm>
            <a:off x="304800" y="0"/>
            <a:ext cx="7397750" cy="838200"/>
          </a:xfrm>
        </p:spPr>
        <p:txBody>
          <a:bodyPr/>
          <a:lstStyle/>
          <a:p>
            <a:r>
              <a:rPr lang="en-US" sz="3200" b="1" dirty="0">
                <a:solidFill>
                  <a:srgbClr val="800000"/>
                </a:solidFill>
                <a:latin typeface="Century Gothic" charset="0"/>
              </a:rPr>
              <a:t>Structural Inequity</a:t>
            </a:r>
          </a:p>
        </p:txBody>
      </p:sp>
      <p:sp>
        <p:nvSpPr>
          <p:cNvPr id="61442" name="Content Placeholder 3"/>
          <p:cNvSpPr>
            <a:spLocks noGrp="1"/>
          </p:cNvSpPr>
          <p:nvPr>
            <p:ph idx="1"/>
          </p:nvPr>
        </p:nvSpPr>
        <p:spPr>
          <a:xfrm>
            <a:off x="304800" y="818465"/>
            <a:ext cx="8839200" cy="2133600"/>
          </a:xfrm>
        </p:spPr>
        <p:txBody>
          <a:bodyPr>
            <a:normAutofit fontScale="92500" lnSpcReduction="20000"/>
          </a:bodyPr>
          <a:lstStyle/>
          <a:p>
            <a:pPr marL="0" indent="0">
              <a:buClr>
                <a:srgbClr val="7D050E"/>
              </a:buClr>
              <a:buFontTx/>
              <a:buNone/>
            </a:pPr>
            <a:r>
              <a:rPr lang="en-US" sz="2000" dirty="0">
                <a:latin typeface="Century Gothic" charset="0"/>
              </a:rPr>
              <a:t>The ways in which history, culture, ideology, public policies, </a:t>
            </a:r>
            <a:br>
              <a:rPr lang="en-US" sz="2000" dirty="0">
                <a:latin typeface="Century Gothic" charset="0"/>
              </a:rPr>
            </a:br>
            <a:r>
              <a:rPr lang="en-US" sz="2000" dirty="0">
                <a:latin typeface="Century Gothic" charset="0"/>
              </a:rPr>
              <a:t>institutional practices, and personal behaviors and beliefs</a:t>
            </a:r>
            <a:br>
              <a:rPr lang="en-US" sz="2000" dirty="0">
                <a:latin typeface="Century Gothic" charset="0"/>
              </a:rPr>
            </a:br>
            <a:r>
              <a:rPr lang="en-US" sz="2000" dirty="0">
                <a:latin typeface="Century Gothic" charset="0"/>
              </a:rPr>
              <a:t> </a:t>
            </a:r>
            <a:r>
              <a:rPr lang="en-US" sz="2000" dirty="0">
                <a:solidFill>
                  <a:srgbClr val="000000"/>
                </a:solidFill>
                <a:latin typeface="Century Gothic" charset="0"/>
              </a:rPr>
              <a:t>interact to maintain a </a:t>
            </a:r>
            <a:r>
              <a:rPr lang="en-US" sz="2000" b="1" dirty="0">
                <a:solidFill>
                  <a:srgbClr val="800000"/>
                </a:solidFill>
                <a:latin typeface="Century Gothic" charset="0"/>
              </a:rPr>
              <a:t>hierarchy that over-advantages dominant identities </a:t>
            </a:r>
            <a:r>
              <a:rPr lang="en-US" sz="2000" dirty="0">
                <a:solidFill>
                  <a:srgbClr val="000000"/>
                </a:solidFill>
                <a:latin typeface="Century Gothic" charset="0"/>
              </a:rPr>
              <a:t>and</a:t>
            </a:r>
            <a:r>
              <a:rPr lang="en-US" sz="2000" b="1" dirty="0">
                <a:solidFill>
                  <a:srgbClr val="800000"/>
                </a:solidFill>
                <a:latin typeface="Century Gothic" charset="0"/>
              </a:rPr>
              <a:t> over-burdens or under-advantages “</a:t>
            </a:r>
            <a:r>
              <a:rPr lang="en-US" altLang="ja-JP" sz="2000" b="1" dirty="0">
                <a:solidFill>
                  <a:srgbClr val="800000"/>
                </a:solidFill>
                <a:latin typeface="Century Gothic" charset="0"/>
              </a:rPr>
              <a:t>otherness.</a:t>
            </a:r>
            <a:r>
              <a:rPr lang="en-US" sz="2000" b="1" dirty="0">
                <a:solidFill>
                  <a:srgbClr val="800000"/>
                </a:solidFill>
                <a:latin typeface="Century Gothic" charset="0"/>
              </a:rPr>
              <a:t>”</a:t>
            </a:r>
            <a:endParaRPr lang="en-US" altLang="ja-JP" b="1" i="1" dirty="0">
              <a:latin typeface="Century Gothic" charset="0"/>
            </a:endParaRPr>
          </a:p>
          <a:p>
            <a:pPr marL="0" indent="0" algn="ctr">
              <a:buFontTx/>
              <a:buNone/>
            </a:pPr>
            <a:endParaRPr lang="en-US" b="1" i="1" dirty="0">
              <a:latin typeface="Century Gothic" charset="0"/>
            </a:endParaRPr>
          </a:p>
          <a:p>
            <a:pPr marL="0" indent="0">
              <a:buFontTx/>
              <a:buNone/>
            </a:pPr>
            <a:r>
              <a:rPr lang="en-US" b="1" i="1" dirty="0">
                <a:latin typeface="Century Gothic" charset="0"/>
              </a:rPr>
              <a:t>The cumulative impact of disparities in power </a:t>
            </a:r>
            <a:r>
              <a:rPr lang="en-US" b="1" i="1" u="sng" dirty="0" smtClean="0">
                <a:solidFill>
                  <a:srgbClr val="FF0000"/>
                </a:solidFill>
                <a:latin typeface="Century Gothic" charset="0"/>
              </a:rPr>
              <a:t>OVER TIME</a:t>
            </a:r>
            <a:r>
              <a:rPr lang="en-US" b="1" i="1" dirty="0" smtClean="0">
                <a:latin typeface="Century Gothic" charset="0"/>
              </a:rPr>
              <a:t>.</a:t>
            </a:r>
          </a:p>
          <a:p>
            <a:pPr marL="0" indent="0" algn="ctr">
              <a:buFontTx/>
              <a:buNone/>
            </a:pPr>
            <a:r>
              <a:rPr lang="en-US" b="1" i="1" dirty="0" smtClean="0">
                <a:latin typeface="Century Gothic" charset="0"/>
              </a:rPr>
              <a:t>What does that look like?</a:t>
            </a:r>
            <a:endParaRPr lang="en-US" dirty="0">
              <a:latin typeface="Century Gothic" charset="0"/>
            </a:endParaRPr>
          </a:p>
        </p:txBody>
      </p:sp>
      <p:pic>
        <p:nvPicPr>
          <p:cNvPr id="43011" name="Picture 1" descr="stairs-esch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2575" y="3319901"/>
            <a:ext cx="48768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2" name="TextBox 2"/>
          <p:cNvSpPr txBox="1">
            <a:spLocks noChangeArrowheads="1"/>
          </p:cNvSpPr>
          <p:nvPr/>
        </p:nvSpPr>
        <p:spPr bwMode="auto">
          <a:xfrm>
            <a:off x="2667000" y="5910701"/>
            <a:ext cx="4343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r"/>
            <a:r>
              <a:rPr lang="en-US" sz="1100" i="1" dirty="0"/>
              <a:t>Concave and Convex by M.C. Escher</a:t>
            </a:r>
          </a:p>
        </p:txBody>
      </p:sp>
      <p:sp>
        <p:nvSpPr>
          <p:cNvPr id="2" name="Footer Placeholder 1"/>
          <p:cNvSpPr>
            <a:spLocks noGrp="1"/>
          </p:cNvSpPr>
          <p:nvPr>
            <p:ph type="ftr" sz="quarter" idx="11"/>
          </p:nvPr>
        </p:nvSpPr>
        <p:spPr/>
        <p:txBody>
          <a:bodyPr/>
          <a:lstStyle/>
          <a:p>
            <a:r>
              <a:rPr lang="en-US" smtClean="0"/>
              <a:t>CEFS CORE in Food Systems</a:t>
            </a:r>
            <a:endParaRPr lang="en-US"/>
          </a:p>
        </p:txBody>
      </p:sp>
    </p:spTree>
    <p:extLst>
      <p:ext uri="{BB962C8B-B14F-4D97-AF65-F5344CB8AC3E}">
        <p14:creationId xmlns:p14="http://schemas.microsoft.com/office/powerpoint/2010/main" val="10958398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11931" y="93927"/>
            <a:ext cx="2425880" cy="1281112"/>
          </a:xfrm>
        </p:spPr>
        <p:txBody>
          <a:bodyPr/>
          <a:lstStyle/>
          <a:p>
            <a:r>
              <a:rPr lang="en-US" sz="3600" dirty="0" smtClean="0">
                <a:latin typeface="Century Gothic" charset="0"/>
              </a:rPr>
              <a:t>About</a:t>
            </a:r>
            <a:endParaRPr lang="en-US" sz="3600" dirty="0">
              <a:latin typeface="Century Gothic"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3767366689"/>
              </p:ext>
            </p:extLst>
          </p:nvPr>
        </p:nvGraphicFramePr>
        <p:xfrm>
          <a:off x="411931" y="1686005"/>
          <a:ext cx="8297188"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COREFS-2-clr-Hi.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2780" y="811612"/>
            <a:ext cx="2113397" cy="1056058"/>
          </a:xfrm>
          <a:prstGeom prst="rect">
            <a:avLst/>
          </a:prstGeom>
        </p:spPr>
      </p:pic>
      <p:sp>
        <p:nvSpPr>
          <p:cNvPr id="2" name="Footer Placeholder 1"/>
          <p:cNvSpPr>
            <a:spLocks noGrp="1"/>
          </p:cNvSpPr>
          <p:nvPr>
            <p:ph type="ftr" sz="quarter" idx="11"/>
          </p:nvPr>
        </p:nvSpPr>
        <p:spPr/>
        <p:txBody>
          <a:bodyPr/>
          <a:lstStyle/>
          <a:p>
            <a:r>
              <a:rPr lang="en-US" smtClean="0"/>
              <a:t>CEFS CORE in Food Systems</a:t>
            </a:r>
            <a:endParaRPr lang="en-US"/>
          </a:p>
        </p:txBody>
      </p:sp>
      <p:sp>
        <p:nvSpPr>
          <p:cNvPr id="5" name="Right Arrow 4"/>
          <p:cNvSpPr/>
          <p:nvPr/>
        </p:nvSpPr>
        <p:spPr>
          <a:xfrm>
            <a:off x="2837811" y="2900224"/>
            <a:ext cx="2431467" cy="1098309"/>
          </a:xfrm>
          <a:prstGeom prst="rightArrow">
            <a:avLst/>
          </a:prstGeom>
          <a:solidFill>
            <a:schemeClr val="accent1">
              <a:alpha val="3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2837811" y="4547688"/>
            <a:ext cx="2431467" cy="1149793"/>
          </a:xfrm>
          <a:prstGeom prst="leftArrow">
            <a:avLst/>
          </a:prstGeom>
          <a:gradFill flip="none" rotWithShape="1">
            <a:gsLst>
              <a:gs pos="84000">
                <a:schemeClr val="accent1">
                  <a:alpha val="32000"/>
                </a:schemeClr>
              </a:gs>
              <a:gs pos="100000">
                <a:srgbClr val="FFFFFF">
                  <a:alpha val="32000"/>
                </a:srgbClr>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7762172" y="857379"/>
            <a:ext cx="2203759" cy="646331"/>
          </a:xfrm>
          <a:prstGeom prst="rect">
            <a:avLst/>
          </a:prstGeom>
          <a:noFill/>
        </p:spPr>
        <p:txBody>
          <a:bodyPr wrap="square" rtlCol="0">
            <a:spAutoFit/>
          </a:bodyPr>
          <a:lstStyle/>
          <a:p>
            <a:pPr algn="r"/>
            <a:r>
              <a:rPr lang="en-US" dirty="0" smtClean="0">
                <a:solidFill>
                  <a:srgbClr val="A9A57C"/>
                </a:solidFill>
              </a:rPr>
              <a:t>Practice +Internalize + Share  </a:t>
            </a:r>
            <a:endParaRPr lang="en-US" dirty="0">
              <a:solidFill>
                <a:srgbClr val="A9A57C"/>
              </a:solidFill>
            </a:endParaRPr>
          </a:p>
        </p:txBody>
      </p:sp>
    </p:spTree>
    <p:extLst>
      <p:ext uri="{BB962C8B-B14F-4D97-AF65-F5344CB8AC3E}">
        <p14:creationId xmlns:p14="http://schemas.microsoft.com/office/powerpoint/2010/main" val="1347382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627" y="482469"/>
            <a:ext cx="7772400" cy="1470025"/>
          </a:xfrm>
        </p:spPr>
        <p:txBody>
          <a:bodyPr/>
          <a:lstStyle/>
          <a:p>
            <a:r>
              <a:rPr lang="en-US" sz="4800" dirty="0" smtClean="0"/>
              <a:t>Development of Food-Based Cooperatives in the US</a:t>
            </a:r>
            <a:endParaRPr lang="en-US" sz="4800" dirty="0"/>
          </a:p>
        </p:txBody>
      </p:sp>
      <p:sp>
        <p:nvSpPr>
          <p:cNvPr id="4" name="Rectangle 3"/>
          <p:cNvSpPr/>
          <p:nvPr/>
        </p:nvSpPr>
        <p:spPr>
          <a:xfrm>
            <a:off x="4122954" y="2538536"/>
            <a:ext cx="4196073" cy="286232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latin typeface="American Typewriter"/>
                <a:cs typeface="American Typewriter"/>
              </a:rPr>
              <a:t>“we unwittingly stand at the crossroads—should we go the way of capitalism and try to become individually rich as capitalists, or should we go the way of cooperatives and economic cooperation where we and our whole community could be rich together?”</a:t>
            </a:r>
          </a:p>
          <a:p>
            <a:pPr algn="ctr"/>
            <a:endParaRPr lang="en-US" dirty="0">
              <a:latin typeface="American Typewriter"/>
              <a:cs typeface="American Typewriter"/>
            </a:endParaRPr>
          </a:p>
          <a:p>
            <a:pPr algn="ctr"/>
            <a:r>
              <a:rPr lang="en-US" dirty="0" smtClean="0">
                <a:latin typeface="American Typewriter"/>
                <a:cs typeface="American Typewriter"/>
              </a:rPr>
              <a:t>--W.E.B. </a:t>
            </a:r>
            <a:r>
              <a:rPr lang="en-US" dirty="0" err="1" smtClean="0">
                <a:latin typeface="American Typewriter"/>
                <a:cs typeface="American Typewriter"/>
              </a:rPr>
              <a:t>DuBois</a:t>
            </a:r>
            <a:r>
              <a:rPr lang="en-US" dirty="0" smtClean="0">
                <a:latin typeface="American Typewriter"/>
                <a:cs typeface="American Typewriter"/>
              </a:rPr>
              <a:t> </a:t>
            </a:r>
            <a:endParaRPr lang="en-US" dirty="0">
              <a:latin typeface="American Typewriter"/>
              <a:cs typeface="American Typewriter"/>
            </a:endParaRPr>
          </a:p>
        </p:txBody>
      </p:sp>
      <p:pic>
        <p:nvPicPr>
          <p:cNvPr id="5" name="Picture 4" descr="W.E.B. Du Bo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52119"/>
            <a:ext cx="2880090" cy="3640433"/>
          </a:xfrm>
          <a:prstGeom prst="rect">
            <a:avLst/>
          </a:prstGeom>
        </p:spPr>
      </p:pic>
      <p:cxnSp>
        <p:nvCxnSpPr>
          <p:cNvPr id="7" name="Straight Connector 6"/>
          <p:cNvCxnSpPr/>
          <p:nvPr/>
        </p:nvCxnSpPr>
        <p:spPr>
          <a:xfrm>
            <a:off x="4331712" y="2329795"/>
            <a:ext cx="3987315"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4331712" y="5656486"/>
            <a:ext cx="3987315"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55452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466269"/>
          </a:xfrm>
        </p:spPr>
        <p:txBody>
          <a:bodyPr>
            <a:normAutofit fontScale="90000"/>
          </a:bodyPr>
          <a:lstStyle/>
          <a:p>
            <a:r>
              <a:rPr lang="en-US" dirty="0" smtClean="0"/>
              <a:t>Black Farm Era</a:t>
            </a:r>
            <a:br>
              <a:rPr lang="en-US" dirty="0" smtClean="0"/>
            </a:br>
            <a:r>
              <a:rPr lang="en-US" sz="3600" dirty="0" smtClean="0"/>
              <a:t>Rapid Decline of Black farmers and Black Farmland in the US</a:t>
            </a:r>
            <a:endParaRPr lang="en-US" sz="3600" dirty="0"/>
          </a:p>
        </p:txBody>
      </p:sp>
      <p:sp>
        <p:nvSpPr>
          <p:cNvPr id="4" name="Content Placeholder 3"/>
          <p:cNvSpPr>
            <a:spLocks noGrp="1"/>
          </p:cNvSpPr>
          <p:nvPr>
            <p:ph idx="1"/>
          </p:nvPr>
        </p:nvSpPr>
        <p:spPr>
          <a:xfrm>
            <a:off x="457200" y="2105236"/>
            <a:ext cx="4320401" cy="3522981"/>
          </a:xfrm>
        </p:spPr>
        <p:txBody>
          <a:bodyPr>
            <a:normAutofit lnSpcReduction="10000"/>
          </a:bodyPr>
          <a:lstStyle/>
          <a:p>
            <a:pPr marL="114300" indent="0">
              <a:buNone/>
            </a:pPr>
            <a:r>
              <a:rPr lang="en-US" sz="2000" b="1" dirty="0" smtClean="0"/>
              <a:t>FARM OWNERSHIP</a:t>
            </a:r>
          </a:p>
          <a:p>
            <a:r>
              <a:rPr lang="en-US" sz="2000" b="1" dirty="0"/>
              <a:t>1910 - </a:t>
            </a:r>
            <a:r>
              <a:rPr lang="en-US" sz="2000" dirty="0"/>
              <a:t>218,000 Black farmers were registered as full or part owners of 15 million acres of land </a:t>
            </a:r>
          </a:p>
          <a:p>
            <a:r>
              <a:rPr lang="en-US" sz="2000" b="1" dirty="0" smtClean="0"/>
              <a:t>1920</a:t>
            </a:r>
            <a:r>
              <a:rPr lang="en-US" sz="2000" dirty="0" smtClean="0"/>
              <a:t> – 14% of US farms Black owned </a:t>
            </a:r>
          </a:p>
          <a:p>
            <a:r>
              <a:rPr lang="en-US" sz="2000" b="1" dirty="0" smtClean="0"/>
              <a:t>1980s</a:t>
            </a:r>
            <a:r>
              <a:rPr lang="en-US" sz="2000" dirty="0" smtClean="0"/>
              <a:t> – less than 1% were Black owned</a:t>
            </a:r>
          </a:p>
          <a:p>
            <a:r>
              <a:rPr lang="en-US" sz="2000" b="1" dirty="0" smtClean="0"/>
              <a:t>2007 - </a:t>
            </a:r>
            <a:r>
              <a:rPr lang="en-US" sz="2000" dirty="0" smtClean="0"/>
              <a:t>28,000 </a:t>
            </a:r>
            <a:r>
              <a:rPr lang="en-US" sz="2000" dirty="0"/>
              <a:t>Black farmers </a:t>
            </a:r>
            <a:r>
              <a:rPr lang="en-US" sz="2000" dirty="0" smtClean="0"/>
              <a:t>were full </a:t>
            </a:r>
            <a:r>
              <a:rPr lang="en-US" sz="2000" dirty="0"/>
              <a:t>or part owners of 2.9 million acres of land.</a:t>
            </a:r>
          </a:p>
          <a:p>
            <a:pPr marL="114300" indent="0">
              <a:buNone/>
            </a:pPr>
            <a:endParaRPr lang="en-US" sz="2000" dirty="0"/>
          </a:p>
          <a:p>
            <a:pPr marL="114300" indent="0">
              <a:buNone/>
            </a:pPr>
            <a:endParaRPr lang="en-US" dirty="0"/>
          </a:p>
        </p:txBody>
      </p:sp>
      <p:pic>
        <p:nvPicPr>
          <p:cNvPr id="5" name="Picture 4" descr="dad-john-fredwatkins (black farmers).jp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777601" y="2082800"/>
            <a:ext cx="4136310" cy="2324009"/>
          </a:xfrm>
          <a:prstGeom prst="rect">
            <a:avLst/>
          </a:prstGeom>
        </p:spPr>
      </p:pic>
      <p:sp>
        <p:nvSpPr>
          <p:cNvPr id="6" name="TextBox 5"/>
          <p:cNvSpPr txBox="1"/>
          <p:nvPr/>
        </p:nvSpPr>
        <p:spPr>
          <a:xfrm>
            <a:off x="457200" y="5628217"/>
            <a:ext cx="822960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800" dirty="0" smtClean="0"/>
              <a:t>Federation of Southern Cooperatives founded in 1967</a:t>
            </a:r>
            <a:endParaRPr lang="en-US" sz="2800" dirty="0"/>
          </a:p>
        </p:txBody>
      </p:sp>
      <p:sp>
        <p:nvSpPr>
          <p:cNvPr id="3" name="Footer Placeholder 2"/>
          <p:cNvSpPr>
            <a:spLocks noGrp="1"/>
          </p:cNvSpPr>
          <p:nvPr>
            <p:ph type="ftr" sz="quarter" idx="11"/>
          </p:nvPr>
        </p:nvSpPr>
        <p:spPr/>
        <p:txBody>
          <a:bodyPr/>
          <a:lstStyle/>
          <a:p>
            <a:r>
              <a:rPr lang="en-US" smtClean="0"/>
              <a:t>CEFS CORE in Food Systems</a:t>
            </a:r>
            <a:endParaRPr lang="en-US"/>
          </a:p>
        </p:txBody>
      </p:sp>
    </p:spTree>
    <p:extLst>
      <p:ext uri="{BB962C8B-B14F-4D97-AF65-F5344CB8AC3E}">
        <p14:creationId xmlns:p14="http://schemas.microsoft.com/office/powerpoint/2010/main" val="2137538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REFS-2-cl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54" y="5517884"/>
            <a:ext cx="1647721" cy="10435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232" y="5517884"/>
            <a:ext cx="1043556" cy="1043556"/>
          </a:xfrm>
          <a:prstGeom prst="rect">
            <a:avLst/>
          </a:prstGeom>
        </p:spPr>
      </p:pic>
      <p:sp>
        <p:nvSpPr>
          <p:cNvPr id="6" name="TextBox 5"/>
          <p:cNvSpPr txBox="1"/>
          <p:nvPr/>
        </p:nvSpPr>
        <p:spPr>
          <a:xfrm>
            <a:off x="1846210" y="2080157"/>
            <a:ext cx="5503879" cy="3754874"/>
          </a:xfrm>
          <a:prstGeom prst="rect">
            <a:avLst/>
          </a:prstGeom>
          <a:noFill/>
        </p:spPr>
        <p:txBody>
          <a:bodyPr wrap="square" rtlCol="0">
            <a:spAutoFit/>
          </a:bodyPr>
          <a:lstStyle/>
          <a:p>
            <a:endParaRPr lang="en-US" dirty="0">
              <a:solidFill>
                <a:schemeClr val="accent1"/>
              </a:solidFill>
            </a:endParaRPr>
          </a:p>
          <a:p>
            <a:pPr marL="285750" indent="-285750">
              <a:buFont typeface="Arial"/>
              <a:buChar char="•"/>
            </a:pPr>
            <a:r>
              <a:rPr lang="en-US" sz="4400" dirty="0" smtClean="0">
                <a:solidFill>
                  <a:schemeClr val="accent1"/>
                </a:solidFill>
              </a:rPr>
              <a:t>Conceptualize</a:t>
            </a:r>
          </a:p>
          <a:p>
            <a:pPr marL="285750" indent="-285750">
              <a:buFont typeface="Arial"/>
              <a:buChar char="•"/>
            </a:pPr>
            <a:r>
              <a:rPr lang="en-US" sz="4400" dirty="0" smtClean="0">
                <a:solidFill>
                  <a:schemeClr val="accent1"/>
                </a:solidFill>
              </a:rPr>
              <a:t>Practice</a:t>
            </a:r>
          </a:p>
          <a:p>
            <a:pPr marL="285750" indent="-285750">
              <a:buFont typeface="Arial"/>
              <a:buChar char="•"/>
            </a:pPr>
            <a:r>
              <a:rPr lang="en-US" sz="4400" dirty="0" smtClean="0">
                <a:solidFill>
                  <a:schemeClr val="accent1"/>
                </a:solidFill>
              </a:rPr>
              <a:t>Understand</a:t>
            </a:r>
          </a:p>
          <a:p>
            <a:pPr marL="285750" indent="-285750">
              <a:buFont typeface="Arial"/>
              <a:buChar char="•"/>
            </a:pPr>
            <a:r>
              <a:rPr lang="en-US" sz="4400" dirty="0" smtClean="0">
                <a:solidFill>
                  <a:schemeClr val="accent1"/>
                </a:solidFill>
              </a:rPr>
              <a:t>Share</a:t>
            </a:r>
          </a:p>
          <a:p>
            <a:pPr marL="285750" indent="-285750">
              <a:buFont typeface="Arial"/>
              <a:buChar char="•"/>
            </a:pPr>
            <a:r>
              <a:rPr lang="en-US" sz="4400" dirty="0" smtClean="0">
                <a:solidFill>
                  <a:schemeClr val="accent1"/>
                </a:solidFill>
              </a:rPr>
              <a:t>Internalize</a:t>
            </a:r>
            <a:endParaRPr lang="en-US" sz="4400" dirty="0">
              <a:solidFill>
                <a:schemeClr val="accent1"/>
              </a:solidFill>
            </a:endParaRPr>
          </a:p>
        </p:txBody>
      </p:sp>
      <p:sp>
        <p:nvSpPr>
          <p:cNvPr id="7" name="Title 6"/>
          <p:cNvSpPr>
            <a:spLocks noGrp="1"/>
          </p:cNvSpPr>
          <p:nvPr>
            <p:ph type="ctrTitle"/>
          </p:nvPr>
        </p:nvSpPr>
        <p:spPr>
          <a:xfrm>
            <a:off x="565654" y="286217"/>
            <a:ext cx="7543800" cy="1914068"/>
          </a:xfrm>
        </p:spPr>
        <p:txBody>
          <a:bodyPr anchor="t" anchorCtr="0"/>
          <a:lstStyle/>
          <a:p>
            <a:r>
              <a:rPr lang="en-US" sz="5400" dirty="0" smtClean="0"/>
              <a:t>Learning Objectives Process</a:t>
            </a:r>
            <a:endParaRPr lang="en-US" sz="5400" dirty="0"/>
          </a:p>
        </p:txBody>
      </p:sp>
    </p:spTree>
    <p:extLst>
      <p:ext uri="{BB962C8B-B14F-4D97-AF65-F5344CB8AC3E}">
        <p14:creationId xmlns:p14="http://schemas.microsoft.com/office/powerpoint/2010/main" val="2447986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26200" cy="1143000"/>
          </a:xfrm>
        </p:spPr>
        <p:txBody>
          <a:bodyPr/>
          <a:lstStyle/>
          <a:p>
            <a:r>
              <a:rPr lang="en-US" sz="4000" dirty="0" smtClean="0"/>
              <a:t>Food Insecurity among Farm worker Families</a:t>
            </a:r>
            <a:endParaRPr lang="en-US" sz="4000" dirty="0"/>
          </a:p>
        </p:txBody>
      </p:sp>
      <p:sp>
        <p:nvSpPr>
          <p:cNvPr id="3" name="Content Placeholder 2"/>
          <p:cNvSpPr>
            <a:spLocks noGrp="1"/>
          </p:cNvSpPr>
          <p:nvPr>
            <p:ph idx="1"/>
          </p:nvPr>
        </p:nvSpPr>
        <p:spPr>
          <a:xfrm>
            <a:off x="457200" y="1892300"/>
            <a:ext cx="7620000" cy="4800600"/>
          </a:xfrm>
        </p:spPr>
        <p:txBody>
          <a:bodyPr/>
          <a:lstStyle/>
          <a:p>
            <a:r>
              <a:rPr lang="en-US" dirty="0" smtClean="0"/>
              <a:t>Over 70% of farm workers </a:t>
            </a:r>
            <a:br>
              <a:rPr lang="en-US" dirty="0" smtClean="0"/>
            </a:br>
            <a:r>
              <a:rPr lang="en-US" dirty="0" smtClean="0"/>
              <a:t>are not born in US;</a:t>
            </a:r>
            <a:br>
              <a:rPr lang="en-US" dirty="0" smtClean="0"/>
            </a:br>
            <a:r>
              <a:rPr lang="en-US" dirty="0" smtClean="0"/>
              <a:t>half are undocumented</a:t>
            </a:r>
          </a:p>
          <a:p>
            <a:r>
              <a:rPr lang="en-US" dirty="0" smtClean="0"/>
              <a:t>Median weekly income for </a:t>
            </a:r>
            <a:br>
              <a:rPr lang="en-US" dirty="0" smtClean="0"/>
            </a:br>
            <a:r>
              <a:rPr lang="en-US" dirty="0" smtClean="0"/>
              <a:t>farmworkers, $350</a:t>
            </a:r>
          </a:p>
          <a:p>
            <a:r>
              <a:rPr lang="en-US" dirty="0" smtClean="0"/>
              <a:t>65% of US milk supply comes from farms that use migrant labor</a:t>
            </a:r>
          </a:p>
          <a:p>
            <a:r>
              <a:rPr lang="en-US" dirty="0" smtClean="0"/>
              <a:t>Food insecurity numbers among farmworkers as high as 80% in some states</a:t>
            </a:r>
          </a:p>
          <a:p>
            <a:r>
              <a:rPr lang="en-US" dirty="0" smtClean="0"/>
              <a:t>Poverty rate is twice that of all salary and wage employees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CEFS CORE in Food Systems</a:t>
            </a:r>
            <a:endParaRPr lang="en-US"/>
          </a:p>
        </p:txBody>
      </p:sp>
      <p:pic>
        <p:nvPicPr>
          <p:cNvPr id="5" name="Picture 4" descr="migrant-worker-blackwater-virginia-280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100" y="1404937"/>
            <a:ext cx="3556000" cy="217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0207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Racial Hierarchy in Action:</a:t>
            </a:r>
            <a:br>
              <a:rPr lang="en-US" dirty="0" smtClean="0"/>
            </a:br>
            <a:r>
              <a:rPr lang="en-US" sz="2800" dirty="0" smtClean="0"/>
              <a:t>Politically &amp; Culturally - Then</a:t>
            </a:r>
            <a:endParaRPr lang="en-US" sz="2800" dirty="0"/>
          </a:p>
        </p:txBody>
      </p:sp>
      <p:sp>
        <p:nvSpPr>
          <p:cNvPr id="3" name="Footer Placeholder 2"/>
          <p:cNvSpPr>
            <a:spLocks noGrp="1"/>
          </p:cNvSpPr>
          <p:nvPr>
            <p:ph type="ftr" sz="quarter" idx="11"/>
          </p:nvPr>
        </p:nvSpPr>
        <p:spPr/>
        <p:txBody>
          <a:bodyPr/>
          <a:lstStyle/>
          <a:p>
            <a:r>
              <a:rPr lang="en-US" smtClean="0"/>
              <a:t>CEFS CORE in Food Systems</a:t>
            </a:r>
            <a:endParaRPr lang="en-US"/>
          </a:p>
        </p:txBody>
      </p:sp>
      <p:sp>
        <p:nvSpPr>
          <p:cNvPr id="4" name="TextBox 3"/>
          <p:cNvSpPr txBox="1"/>
          <p:nvPr/>
        </p:nvSpPr>
        <p:spPr>
          <a:xfrm>
            <a:off x="559468" y="4452135"/>
            <a:ext cx="7517732"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US" sz="2400" dirty="0" smtClean="0"/>
              <a:t>Morrill Act (1860 and 1890)</a:t>
            </a:r>
            <a:endParaRPr lang="en-US" sz="2400" dirty="0"/>
          </a:p>
        </p:txBody>
      </p:sp>
      <p:sp>
        <p:nvSpPr>
          <p:cNvPr id="5" name="TextBox 4"/>
          <p:cNvSpPr txBox="1"/>
          <p:nvPr/>
        </p:nvSpPr>
        <p:spPr>
          <a:xfrm>
            <a:off x="559468" y="5204346"/>
            <a:ext cx="7517732"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r"/>
            <a:r>
              <a:rPr lang="en-US" sz="2400" dirty="0" err="1" smtClean="0"/>
              <a:t>Plessy</a:t>
            </a:r>
            <a:r>
              <a:rPr lang="en-US" sz="2400" dirty="0" smtClean="0"/>
              <a:t> v Ferguson (1896)</a:t>
            </a:r>
            <a:endParaRPr lang="en-US" sz="2400" dirty="0"/>
          </a:p>
        </p:txBody>
      </p:sp>
      <p:sp>
        <p:nvSpPr>
          <p:cNvPr id="9" name="TextBox 8"/>
          <p:cNvSpPr txBox="1"/>
          <p:nvPr/>
        </p:nvSpPr>
        <p:spPr>
          <a:xfrm>
            <a:off x="457200" y="3176991"/>
            <a:ext cx="7517732"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t>Indian Removal Act (1830)</a:t>
            </a:r>
            <a:endParaRPr lang="en-US" sz="2400" dirty="0"/>
          </a:p>
        </p:txBody>
      </p:sp>
      <p:sp>
        <p:nvSpPr>
          <p:cNvPr id="10" name="TextBox 9"/>
          <p:cNvSpPr txBox="1"/>
          <p:nvPr/>
        </p:nvSpPr>
        <p:spPr>
          <a:xfrm>
            <a:off x="457200" y="1989420"/>
            <a:ext cx="751773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t>“Right of Conquest” (1607-1732)</a:t>
            </a:r>
            <a:endParaRPr lang="en-US" sz="2400" dirty="0"/>
          </a:p>
        </p:txBody>
      </p:sp>
      <p:sp>
        <p:nvSpPr>
          <p:cNvPr id="12" name="TextBox 11"/>
          <p:cNvSpPr txBox="1"/>
          <p:nvPr/>
        </p:nvSpPr>
        <p:spPr>
          <a:xfrm>
            <a:off x="457200" y="2586334"/>
            <a:ext cx="751773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t>Three-Fifths Clause (1787)</a:t>
            </a:r>
            <a:endParaRPr lang="en-US" sz="2400" dirty="0"/>
          </a:p>
        </p:txBody>
      </p:sp>
      <p:sp>
        <p:nvSpPr>
          <p:cNvPr id="13" name="TextBox 12"/>
          <p:cNvSpPr txBox="1"/>
          <p:nvPr/>
        </p:nvSpPr>
        <p:spPr>
          <a:xfrm rot="16200000">
            <a:off x="7074829" y="1449437"/>
            <a:ext cx="3387873" cy="646331"/>
          </a:xfrm>
          <a:prstGeom prst="rect">
            <a:avLst/>
          </a:prstGeom>
          <a:noFill/>
        </p:spPr>
        <p:txBody>
          <a:bodyPr wrap="square" rtlCol="0">
            <a:spAutoFit/>
          </a:bodyPr>
          <a:lstStyle/>
          <a:p>
            <a:pPr algn="r"/>
            <a:r>
              <a:rPr lang="en-US" dirty="0" smtClean="0">
                <a:solidFill>
                  <a:srgbClr val="A9A57C"/>
                </a:solidFill>
              </a:rPr>
              <a:t>Understand + Share + Conceptualize</a:t>
            </a:r>
            <a:endParaRPr lang="en-US" dirty="0">
              <a:solidFill>
                <a:srgbClr val="A9A57C"/>
              </a:solidFill>
            </a:endParaRPr>
          </a:p>
        </p:txBody>
      </p:sp>
      <p:pic>
        <p:nvPicPr>
          <p:cNvPr id="8" name="Picture 7" descr="trail-of-tears-hero-AB.jpeg"/>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369319" y="1662379"/>
            <a:ext cx="2610228" cy="1953763"/>
          </a:xfrm>
          <a:prstGeom prst="rect">
            <a:avLst/>
          </a:prstGeom>
          <a:ln>
            <a:solidFill>
              <a:srgbClr val="2F2B20"/>
            </a:solidFill>
          </a:ln>
        </p:spPr>
      </p:pic>
      <p:sp>
        <p:nvSpPr>
          <p:cNvPr id="14" name="TextBox 13"/>
          <p:cNvSpPr txBox="1"/>
          <p:nvPr/>
        </p:nvSpPr>
        <p:spPr>
          <a:xfrm>
            <a:off x="3541344" y="4060678"/>
            <a:ext cx="4433588" cy="369332"/>
          </a:xfrm>
          <a:prstGeom prst="rect">
            <a:avLst/>
          </a:prstGeom>
          <a:noFill/>
        </p:spPr>
        <p:txBody>
          <a:bodyPr wrap="square" rtlCol="0">
            <a:spAutoFit/>
          </a:bodyPr>
          <a:lstStyle/>
          <a:p>
            <a:pPr algn="r"/>
            <a:r>
              <a:rPr lang="en-US" dirty="0" smtClean="0"/>
              <a:t>Education and Culture</a:t>
            </a:r>
            <a:endParaRPr lang="en-US" dirty="0"/>
          </a:p>
        </p:txBody>
      </p:sp>
      <p:sp>
        <p:nvSpPr>
          <p:cNvPr id="15" name="TextBox 14"/>
          <p:cNvSpPr txBox="1"/>
          <p:nvPr/>
        </p:nvSpPr>
        <p:spPr>
          <a:xfrm>
            <a:off x="457200" y="1589168"/>
            <a:ext cx="4433588" cy="369332"/>
          </a:xfrm>
          <a:prstGeom prst="rect">
            <a:avLst/>
          </a:prstGeom>
          <a:noFill/>
        </p:spPr>
        <p:txBody>
          <a:bodyPr wrap="square" rtlCol="0">
            <a:spAutoFit/>
          </a:bodyPr>
          <a:lstStyle/>
          <a:p>
            <a:r>
              <a:rPr lang="en-US" dirty="0" smtClean="0"/>
              <a:t>Policy and Culture</a:t>
            </a:r>
            <a:endParaRPr lang="en-US" dirty="0"/>
          </a:p>
        </p:txBody>
      </p:sp>
      <p:sp>
        <p:nvSpPr>
          <p:cNvPr id="16" name="TextBox 15"/>
          <p:cNvSpPr txBox="1"/>
          <p:nvPr/>
        </p:nvSpPr>
        <p:spPr>
          <a:xfrm>
            <a:off x="559468" y="5997495"/>
            <a:ext cx="7517732"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US" sz="2400" dirty="0" smtClean="0"/>
              <a:t>Brown v Board of Education (1954)</a:t>
            </a:r>
            <a:endParaRPr lang="en-US" sz="2400" dirty="0"/>
          </a:p>
        </p:txBody>
      </p:sp>
      <p:pic>
        <p:nvPicPr>
          <p:cNvPr id="6" name="Picture 5" descr="W.E.B. Du Boi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836" y="4196444"/>
            <a:ext cx="1790123" cy="2262716"/>
          </a:xfrm>
          <a:prstGeom prst="rect">
            <a:avLst/>
          </a:prstGeom>
          <a:ln>
            <a:solidFill>
              <a:schemeClr val="tx1"/>
            </a:solidFill>
          </a:ln>
        </p:spPr>
      </p:pic>
    </p:spTree>
    <p:extLst>
      <p:ext uri="{BB962C8B-B14F-4D97-AF65-F5344CB8AC3E}">
        <p14:creationId xmlns:p14="http://schemas.microsoft.com/office/powerpoint/2010/main" val="975255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Racial Hierarchy in Action:</a:t>
            </a:r>
            <a:br>
              <a:rPr lang="en-US" dirty="0" smtClean="0"/>
            </a:br>
            <a:r>
              <a:rPr lang="en-US" sz="2800" dirty="0" smtClean="0"/>
              <a:t>Politically &amp; Culturally - Now</a:t>
            </a:r>
            <a:endParaRPr lang="en-US" sz="2800" dirty="0"/>
          </a:p>
        </p:txBody>
      </p:sp>
      <p:sp>
        <p:nvSpPr>
          <p:cNvPr id="3" name="Footer Placeholder 2"/>
          <p:cNvSpPr>
            <a:spLocks noGrp="1"/>
          </p:cNvSpPr>
          <p:nvPr>
            <p:ph type="ftr" sz="quarter" idx="11"/>
          </p:nvPr>
        </p:nvSpPr>
        <p:spPr/>
        <p:txBody>
          <a:bodyPr/>
          <a:lstStyle/>
          <a:p>
            <a:r>
              <a:rPr lang="en-US" smtClean="0"/>
              <a:t>CEFS CORE in Food Systems</a:t>
            </a:r>
            <a:endParaRPr lang="en-US"/>
          </a:p>
        </p:txBody>
      </p:sp>
      <p:sp>
        <p:nvSpPr>
          <p:cNvPr id="9" name="TextBox 8"/>
          <p:cNvSpPr txBox="1"/>
          <p:nvPr/>
        </p:nvSpPr>
        <p:spPr>
          <a:xfrm>
            <a:off x="457200" y="5184448"/>
            <a:ext cx="7517732"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2400" dirty="0" smtClean="0"/>
              <a:t>Immigration Legislation (1920s) </a:t>
            </a:r>
            <a:r>
              <a:rPr lang="en-US" sz="2400" dirty="0" smtClean="0">
                <a:sym typeface="Wingdings"/>
              </a:rPr>
              <a:t> Now</a:t>
            </a:r>
            <a:endParaRPr lang="en-US" sz="2400" dirty="0"/>
          </a:p>
        </p:txBody>
      </p:sp>
      <p:sp>
        <p:nvSpPr>
          <p:cNvPr id="10" name="TextBox 9"/>
          <p:cNvSpPr txBox="1"/>
          <p:nvPr/>
        </p:nvSpPr>
        <p:spPr>
          <a:xfrm>
            <a:off x="457200" y="2231360"/>
            <a:ext cx="751773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err="1" smtClean="0"/>
              <a:t>Pigford</a:t>
            </a:r>
            <a:r>
              <a:rPr lang="en-US" sz="2400" dirty="0" smtClean="0"/>
              <a:t> v Glickman (1960s) </a:t>
            </a:r>
            <a:r>
              <a:rPr lang="en-US" sz="2400" dirty="0" smtClean="0">
                <a:sym typeface="Wingdings"/>
              </a:rPr>
              <a:t> Black land loss</a:t>
            </a:r>
            <a:endParaRPr lang="en-US" sz="2400" dirty="0"/>
          </a:p>
        </p:txBody>
      </p:sp>
      <p:sp>
        <p:nvSpPr>
          <p:cNvPr id="12" name="TextBox 11"/>
          <p:cNvSpPr txBox="1"/>
          <p:nvPr/>
        </p:nvSpPr>
        <p:spPr>
          <a:xfrm>
            <a:off x="457200" y="3806446"/>
            <a:ext cx="7517732"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solidFill>
                  <a:schemeClr val="tx2"/>
                </a:solidFill>
              </a:rPr>
              <a:t>Redlining (1930s) </a:t>
            </a:r>
            <a:r>
              <a:rPr lang="en-US" sz="2400" dirty="0" smtClean="0">
                <a:solidFill>
                  <a:schemeClr val="tx2"/>
                </a:solidFill>
                <a:sym typeface="Wingdings"/>
              </a:rPr>
              <a:t> Now</a:t>
            </a:r>
            <a:endParaRPr lang="en-US" sz="2400" dirty="0">
              <a:solidFill>
                <a:schemeClr val="tx2"/>
              </a:solidFill>
            </a:endParaRPr>
          </a:p>
        </p:txBody>
      </p:sp>
    </p:spTree>
    <p:extLst>
      <p:ext uri="{BB962C8B-B14F-4D97-AF65-F5344CB8AC3E}">
        <p14:creationId xmlns:p14="http://schemas.microsoft.com/office/powerpoint/2010/main" val="1273832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762000"/>
          </a:xfrm>
          <a:solidFill>
            <a:schemeClr val="accent5"/>
          </a:solidFill>
        </p:spPr>
        <p:txBody>
          <a:bodyPr anchor="t"/>
          <a:lstStyle/>
          <a:p>
            <a:pPr>
              <a:defRPr/>
            </a:pPr>
            <a:r>
              <a:rPr lang="en-US" dirty="0" smtClean="0"/>
              <a:t>What do we mean by Equity?</a:t>
            </a:r>
            <a:endParaRPr lang="en-US" dirty="0"/>
          </a:p>
        </p:txBody>
      </p:sp>
      <p:sp>
        <p:nvSpPr>
          <p:cNvPr id="5" name="Rectangle 4"/>
          <p:cNvSpPr>
            <a:spLocks noGrp="1" noChangeArrowheads="1"/>
          </p:cNvSpPr>
          <p:nvPr>
            <p:ph type="body" idx="1"/>
          </p:nvPr>
        </p:nvSpPr>
        <p:spPr>
          <a:xfrm>
            <a:off x="396090" y="2206987"/>
            <a:ext cx="8115300" cy="2232025"/>
          </a:xfrm>
        </p:spPr>
        <p:txBody>
          <a:bodyPr/>
          <a:lstStyle/>
          <a:p>
            <a:pPr eaLnBrk="1" hangingPunct="1">
              <a:lnSpc>
                <a:spcPct val="80000"/>
              </a:lnSpc>
              <a:buClr>
                <a:srgbClr val="7E0516"/>
              </a:buClr>
              <a:buFontTx/>
              <a:buNone/>
              <a:defRPr/>
            </a:pPr>
            <a:endParaRPr lang="en-US" sz="1000" dirty="0" smtClean="0"/>
          </a:p>
          <a:p>
            <a:pPr eaLnBrk="1" hangingPunct="1">
              <a:lnSpc>
                <a:spcPct val="80000"/>
              </a:lnSpc>
              <a:buClr>
                <a:srgbClr val="7E0516"/>
              </a:buClr>
              <a:buFontTx/>
              <a:buNone/>
              <a:defRPr/>
            </a:pPr>
            <a:r>
              <a:rPr lang="en-US" sz="3200" dirty="0" smtClean="0"/>
              <a:t>An equitable society would be one in which there are </a:t>
            </a:r>
            <a:r>
              <a:rPr lang="en-US" sz="3200" b="1" dirty="0" smtClean="0"/>
              <a:t>improved outcomes for all.</a:t>
            </a:r>
            <a:endParaRPr lang="en-US" sz="3200" i="1" dirty="0" smtClean="0"/>
          </a:p>
          <a:p>
            <a:pPr eaLnBrk="1" hangingPunct="1">
              <a:lnSpc>
                <a:spcPct val="80000"/>
              </a:lnSpc>
              <a:buClr>
                <a:srgbClr val="7E0516"/>
              </a:buClr>
              <a:buFontTx/>
              <a:buNone/>
              <a:defRPr/>
            </a:pPr>
            <a:r>
              <a:rPr lang="en-US" b="1" dirty="0">
                <a:solidFill>
                  <a:srgbClr val="800000"/>
                </a:solidFill>
              </a:rPr>
              <a:t>	</a:t>
            </a:r>
            <a:r>
              <a:rPr lang="en-US" b="1" dirty="0" smtClean="0">
                <a:solidFill>
                  <a:srgbClr val="800000"/>
                </a:solidFill>
              </a:rPr>
              <a:t>	</a:t>
            </a:r>
            <a:endParaRPr lang="en-US" b="1" u="sng" dirty="0">
              <a:solidFill>
                <a:srgbClr val="800000"/>
              </a:solidFill>
            </a:endParaRPr>
          </a:p>
          <a:p>
            <a:pPr eaLnBrk="1" hangingPunct="1">
              <a:lnSpc>
                <a:spcPct val="80000"/>
              </a:lnSpc>
              <a:buClr>
                <a:srgbClr val="7E0516"/>
              </a:buClr>
              <a:buFontTx/>
              <a:buNone/>
              <a:defRPr/>
            </a:pPr>
            <a:r>
              <a:rPr lang="en-US" sz="2400" b="1" dirty="0" smtClean="0">
                <a:solidFill>
                  <a:srgbClr val="800000"/>
                </a:solidFill>
              </a:rPr>
              <a:t>		</a:t>
            </a:r>
            <a:r>
              <a:rPr lang="en-US" sz="2400" b="1" u="sng" dirty="0" smtClean="0">
                <a:solidFill>
                  <a:srgbClr val="800000"/>
                </a:solidFill>
              </a:rPr>
              <a:t>Using an Equity Lens means to: </a:t>
            </a:r>
            <a:endParaRPr lang="en-US" sz="2400" dirty="0" smtClean="0"/>
          </a:p>
          <a:p>
            <a:pPr eaLnBrk="1" hangingPunct="1">
              <a:lnSpc>
                <a:spcPct val="80000"/>
              </a:lnSpc>
              <a:buFontTx/>
              <a:buNone/>
              <a:defRPr/>
            </a:pPr>
            <a:endParaRPr lang="en-US" dirty="0" smtClean="0"/>
          </a:p>
          <a:p>
            <a:pPr eaLnBrk="1" hangingPunct="1">
              <a:lnSpc>
                <a:spcPct val="80000"/>
              </a:lnSpc>
              <a:buFontTx/>
              <a:buNone/>
              <a:defRPr/>
            </a:pPr>
            <a:endParaRPr lang="en-US" dirty="0" smtClean="0"/>
          </a:p>
          <a:p>
            <a:pPr eaLnBrk="1" hangingPunct="1">
              <a:lnSpc>
                <a:spcPct val="80000"/>
              </a:lnSpc>
              <a:defRPr/>
            </a:pPr>
            <a:endParaRPr lang="en-US" dirty="0" smtClean="0"/>
          </a:p>
          <a:p>
            <a:pPr eaLnBrk="1" hangingPunct="1">
              <a:lnSpc>
                <a:spcPct val="80000"/>
              </a:lnSpc>
              <a:buClr>
                <a:srgbClr val="7E0516"/>
              </a:buClr>
              <a:defRPr/>
            </a:pPr>
            <a:endParaRPr lang="en-US" dirty="0" smtClean="0"/>
          </a:p>
        </p:txBody>
      </p:sp>
      <p:sp>
        <p:nvSpPr>
          <p:cNvPr id="6" name="Rectangle 5"/>
          <p:cNvSpPr/>
          <p:nvPr/>
        </p:nvSpPr>
        <p:spPr>
          <a:xfrm>
            <a:off x="533400" y="3280137"/>
            <a:ext cx="7270750" cy="2317750"/>
          </a:xfrm>
          <a:prstGeom prst="rect">
            <a:avLst/>
          </a:prstGeom>
        </p:spPr>
        <p:txBody>
          <a:bodyPr>
            <a:spAutoFit/>
          </a:bodyPr>
          <a:lstStyle/>
          <a:p>
            <a:pPr marL="285750" indent="-285750">
              <a:lnSpc>
                <a:spcPct val="80000"/>
              </a:lnSpc>
              <a:buFont typeface="Arial"/>
              <a:buChar char="•"/>
              <a:defRPr/>
            </a:pPr>
            <a:r>
              <a:rPr lang="en-US" sz="1800" dirty="0">
                <a:latin typeface="+mn-lt"/>
              </a:rPr>
              <a:t>Acknowledge the presence of structures that shape life options and outcomes.</a:t>
            </a:r>
          </a:p>
          <a:p>
            <a:pPr>
              <a:lnSpc>
                <a:spcPct val="80000"/>
              </a:lnSpc>
              <a:defRPr/>
            </a:pPr>
            <a:endParaRPr lang="en-US" sz="1800" dirty="0">
              <a:latin typeface="+mn-lt"/>
            </a:endParaRPr>
          </a:p>
          <a:p>
            <a:pPr marL="285750" indent="-285750">
              <a:lnSpc>
                <a:spcPct val="80000"/>
              </a:lnSpc>
              <a:buFont typeface="Arial"/>
              <a:buChar char="•"/>
              <a:defRPr/>
            </a:pPr>
            <a:r>
              <a:rPr lang="en-US" sz="1800" dirty="0">
                <a:latin typeface="+mn-lt"/>
              </a:rPr>
              <a:t>Analyze the impact of structures on a specific issue, condition, or population.</a:t>
            </a:r>
          </a:p>
          <a:p>
            <a:pPr>
              <a:lnSpc>
                <a:spcPct val="80000"/>
              </a:lnSpc>
              <a:defRPr/>
            </a:pPr>
            <a:endParaRPr lang="en-US" sz="1800" dirty="0">
              <a:latin typeface="+mn-lt"/>
            </a:endParaRPr>
          </a:p>
          <a:p>
            <a:pPr marL="285750" indent="-285750">
              <a:lnSpc>
                <a:spcPct val="80000"/>
              </a:lnSpc>
              <a:buFont typeface="Arial"/>
              <a:buChar char="•"/>
              <a:defRPr/>
            </a:pPr>
            <a:r>
              <a:rPr lang="en-US" sz="1800" dirty="0">
                <a:latin typeface="+mn-lt"/>
              </a:rPr>
              <a:t>Develop structural strategies to interrupt inequities and improve outcomes and opportunities for all. </a:t>
            </a:r>
          </a:p>
          <a:p>
            <a:pPr>
              <a:lnSpc>
                <a:spcPct val="80000"/>
              </a:lnSpc>
              <a:defRPr/>
            </a:pPr>
            <a:endParaRPr lang="en-US" sz="1800" dirty="0">
              <a:latin typeface="+mn-lt"/>
            </a:endParaRPr>
          </a:p>
          <a:p>
            <a:pPr>
              <a:lnSpc>
                <a:spcPct val="80000"/>
              </a:lnSpc>
              <a:defRPr/>
            </a:pPr>
            <a:r>
              <a:rPr lang="en-US" sz="1800" dirty="0">
                <a:latin typeface="+mn-lt"/>
              </a:rPr>
              <a:t>Repeat…</a:t>
            </a:r>
          </a:p>
        </p:txBody>
      </p:sp>
      <p:sp>
        <p:nvSpPr>
          <p:cNvPr id="7" name="TextBox 6"/>
          <p:cNvSpPr txBox="1"/>
          <p:nvPr/>
        </p:nvSpPr>
        <p:spPr>
          <a:xfrm>
            <a:off x="152400" y="6248400"/>
            <a:ext cx="8991600" cy="307975"/>
          </a:xfrm>
          <a:prstGeom prst="rect">
            <a:avLst/>
          </a:prstGeom>
          <a:noFill/>
        </p:spPr>
        <p:txBody>
          <a:bodyPr>
            <a:spAutoFit/>
          </a:bodyPr>
          <a:lstStyle/>
          <a:p>
            <a:pPr>
              <a:defRPr/>
            </a:pPr>
            <a:r>
              <a:rPr lang="en-US" sz="1400" b="0" dirty="0">
                <a:latin typeface="+mn-lt"/>
              </a:rPr>
              <a:t>Courtesy: </a:t>
            </a:r>
            <a:r>
              <a:rPr lang="en-US" sz="1400" b="0" dirty="0" err="1">
                <a:latin typeface="+mn-lt"/>
              </a:rPr>
              <a:t>OpenSource</a:t>
            </a:r>
            <a:r>
              <a:rPr lang="en-US" sz="1400" b="0" dirty="0">
                <a:latin typeface="+mn-lt"/>
              </a:rPr>
              <a:t> Leadership Strategies, Inc. </a:t>
            </a:r>
          </a:p>
        </p:txBody>
      </p:sp>
      <p:sp>
        <p:nvSpPr>
          <p:cNvPr id="3" name="Footer Placeholder 2"/>
          <p:cNvSpPr>
            <a:spLocks noGrp="1"/>
          </p:cNvSpPr>
          <p:nvPr>
            <p:ph type="ftr" sz="quarter" idx="11"/>
          </p:nvPr>
        </p:nvSpPr>
        <p:spPr/>
        <p:txBody>
          <a:bodyPr/>
          <a:lstStyle/>
          <a:p>
            <a:r>
              <a:rPr lang="en-US" smtClean="0"/>
              <a:t>CEFS CORE in Food Systems</a:t>
            </a:r>
            <a:endParaRPr lang="en-US"/>
          </a:p>
        </p:txBody>
      </p:sp>
    </p:spTree>
    <p:extLst>
      <p:ext uri="{BB962C8B-B14F-4D97-AF65-F5344CB8AC3E}">
        <p14:creationId xmlns:p14="http://schemas.microsoft.com/office/powerpoint/2010/main" val="2744352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3800"/>
            <a:ext cx="3871913" cy="1714500"/>
          </a:xfrm>
        </p:spPr>
        <p:txBody>
          <a:bodyPr>
            <a:normAutofit fontScale="90000"/>
          </a:bodyPr>
          <a:lstStyle/>
          <a:p>
            <a:pPr>
              <a:defRPr/>
            </a:pPr>
            <a:r>
              <a:rPr lang="en-US" dirty="0" smtClean="0">
                <a:solidFill>
                  <a:schemeClr val="tx2"/>
                </a:solidFill>
              </a:rPr>
              <a:t>What do we mean by </a:t>
            </a:r>
            <a:r>
              <a:rPr lang="en-US" b="1" dirty="0" smtClean="0">
                <a:solidFill>
                  <a:schemeClr val="tx2"/>
                </a:solidFill>
              </a:rPr>
              <a:t>racial equity?</a:t>
            </a:r>
            <a:endParaRPr lang="en-US" dirty="0">
              <a:solidFill>
                <a:schemeClr val="tx2"/>
              </a:solidFill>
            </a:endParaRPr>
          </a:p>
        </p:txBody>
      </p:sp>
      <p:sp>
        <p:nvSpPr>
          <p:cNvPr id="36867" name="Text Placeholder 2"/>
          <p:cNvSpPr>
            <a:spLocks noGrp="1"/>
          </p:cNvSpPr>
          <p:nvPr>
            <p:ph type="body" idx="1"/>
          </p:nvPr>
        </p:nvSpPr>
        <p:spPr>
          <a:xfrm>
            <a:off x="457200" y="5294313"/>
            <a:ext cx="7953375" cy="1030287"/>
          </a:xfrm>
        </p:spPr>
        <p:txBody>
          <a:bodyPr anchor="t"/>
          <a:lstStyle/>
          <a:p>
            <a:pPr algn="l"/>
            <a:r>
              <a:rPr lang="en-US" b="0" dirty="0">
                <a:latin typeface="Century Gothic" charset="0"/>
              </a:rPr>
              <a:t>Race or zip code no longer determines health outcomes or how or if people will have access to economic opportunity.</a:t>
            </a:r>
          </a:p>
          <a:p>
            <a:pPr algn="l"/>
            <a:endParaRPr lang="en-US" sz="3200" dirty="0">
              <a:latin typeface="Century Gothic" charset="0"/>
            </a:endParaRPr>
          </a:p>
        </p:txBody>
      </p:sp>
      <p:sp>
        <p:nvSpPr>
          <p:cNvPr id="36868" name="Title 1"/>
          <p:cNvSpPr txBox="1">
            <a:spLocks/>
          </p:cNvSpPr>
          <p:nvPr/>
        </p:nvSpPr>
        <p:spPr bwMode="auto">
          <a:xfrm>
            <a:off x="-1" y="1066800"/>
            <a:ext cx="8526463" cy="749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r>
              <a:rPr lang="en-US" sz="2000" dirty="0">
                <a:solidFill>
                  <a:schemeClr val="tx2"/>
                </a:solidFill>
                <a:latin typeface="Century Gothic" charset="0"/>
              </a:rPr>
              <a:t>“…is the FLOOR beneath which no one should fall.”</a:t>
            </a:r>
          </a:p>
          <a:p>
            <a:pPr algn="r" eaLnBrk="1" hangingPunct="1"/>
            <a:r>
              <a:rPr lang="en-US" sz="2000" dirty="0">
                <a:solidFill>
                  <a:schemeClr val="tx2"/>
                </a:solidFill>
                <a:latin typeface="Century Gothic" charset="0"/>
              </a:rPr>
              <a:t>-Maya Wiley</a:t>
            </a:r>
          </a:p>
        </p:txBody>
      </p:sp>
      <p:sp>
        <p:nvSpPr>
          <p:cNvPr id="36869" name="Title 1"/>
          <p:cNvSpPr txBox="1">
            <a:spLocks/>
          </p:cNvSpPr>
          <p:nvPr/>
        </p:nvSpPr>
        <p:spPr bwMode="auto">
          <a:xfrm>
            <a:off x="0" y="152400"/>
            <a:ext cx="9677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r>
              <a:rPr lang="en-US" sz="6000" dirty="0">
                <a:solidFill>
                  <a:schemeClr val="tx2"/>
                </a:solidFill>
                <a:latin typeface="Century Gothic" charset="0"/>
              </a:rPr>
              <a:t>EQUITY</a:t>
            </a:r>
          </a:p>
        </p:txBody>
      </p:sp>
      <p:sp>
        <p:nvSpPr>
          <p:cNvPr id="3" name="Footer Placeholder 2"/>
          <p:cNvSpPr>
            <a:spLocks noGrp="1"/>
          </p:cNvSpPr>
          <p:nvPr>
            <p:ph type="ftr" sz="quarter" idx="11"/>
          </p:nvPr>
        </p:nvSpPr>
        <p:spPr/>
        <p:txBody>
          <a:bodyPr/>
          <a:lstStyle/>
          <a:p>
            <a:r>
              <a:rPr lang="en-US" smtClean="0"/>
              <a:t>CEFS CORE in Food Systems</a:t>
            </a:r>
            <a:endParaRPr lang="en-US"/>
          </a:p>
        </p:txBody>
      </p:sp>
      <p:pic>
        <p:nvPicPr>
          <p:cNvPr id="36865" name="Picture 6" descr="equality-justice1.jpg"/>
          <p:cNvPicPr>
            <a:picLocks noChangeAspect="1"/>
          </p:cNvPicPr>
          <p:nvPr/>
        </p:nvPicPr>
        <p:blipFill rotWithShape="1">
          <a:blip r:embed="rId3">
            <a:extLst>
              <a:ext uri="{28A0092B-C50C-407E-A947-70E740481C1C}">
                <a14:useLocalDpi xmlns:a14="http://schemas.microsoft.com/office/drawing/2010/main" val="0"/>
              </a:ext>
            </a:extLst>
          </a:blip>
          <a:srcRect l="16792" t="11754" r="49481" b="7391"/>
          <a:stretch/>
        </p:blipFill>
        <p:spPr bwMode="auto">
          <a:xfrm>
            <a:off x="4329113" y="1993900"/>
            <a:ext cx="2311400" cy="31226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5101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3238"/>
            <a:ext cx="7620000" cy="1143000"/>
          </a:xfrm>
        </p:spPr>
        <p:txBody>
          <a:bodyPr/>
          <a:lstStyle/>
          <a:p>
            <a:pPr algn="r"/>
            <a:r>
              <a:rPr lang="en-US" dirty="0" smtClean="0"/>
              <a:t>Try it On</a:t>
            </a:r>
            <a:r>
              <a:rPr lang="mr-IN" dirty="0" smtClean="0"/>
              <a:t>…</a:t>
            </a:r>
            <a:r>
              <a:rPr lang="en-US" dirty="0" smtClean="0"/>
              <a:t>Equitable Framing</a:t>
            </a:r>
            <a:br>
              <a:rPr lang="en-US" dirty="0" smtClean="0"/>
            </a:br>
            <a:r>
              <a:rPr lang="en-US" sz="2000" dirty="0" smtClean="0"/>
              <a:t>What does EQUITY look like?</a:t>
            </a:r>
            <a:endParaRPr lang="en-US" dirty="0"/>
          </a:p>
        </p:txBody>
      </p:sp>
      <p:sp>
        <p:nvSpPr>
          <p:cNvPr id="4" name="Footer Placeholder 3"/>
          <p:cNvSpPr>
            <a:spLocks noGrp="1"/>
          </p:cNvSpPr>
          <p:nvPr>
            <p:ph type="ftr" sz="quarter" idx="11"/>
          </p:nvPr>
        </p:nvSpPr>
        <p:spPr/>
        <p:txBody>
          <a:bodyPr/>
          <a:lstStyle/>
          <a:p>
            <a:r>
              <a:rPr lang="en-US" smtClean="0"/>
              <a:t>CEFS CORE in Food Systems</a:t>
            </a:r>
            <a:endParaRPr lang="en-US"/>
          </a:p>
        </p:txBody>
      </p:sp>
      <p:sp>
        <p:nvSpPr>
          <p:cNvPr id="5" name="Content Placeholder 2"/>
          <p:cNvSpPr>
            <a:spLocks noGrp="1"/>
          </p:cNvSpPr>
          <p:nvPr>
            <p:ph idx="1"/>
          </p:nvPr>
        </p:nvSpPr>
        <p:spPr>
          <a:xfrm>
            <a:off x="457200" y="2057400"/>
            <a:ext cx="7620000" cy="5384800"/>
          </a:xfrm>
        </p:spPr>
        <p:txBody>
          <a:bodyPr/>
          <a:lstStyle/>
          <a:p>
            <a:pPr lvl="0"/>
            <a:r>
              <a:rPr lang="en-US" i="1" dirty="0" smtClean="0"/>
              <a:t>Community</a:t>
            </a:r>
            <a:r>
              <a:rPr lang="en-US" i="1" dirty="0"/>
              <a:t>-organized and community-</a:t>
            </a:r>
            <a:r>
              <a:rPr lang="en-US" i="1" dirty="0" smtClean="0"/>
              <a:t>driven</a:t>
            </a:r>
            <a:br>
              <a:rPr lang="en-US" i="1" dirty="0" smtClean="0"/>
            </a:br>
            <a:endParaRPr lang="en-US" dirty="0"/>
          </a:p>
          <a:p>
            <a:pPr lvl="0"/>
            <a:r>
              <a:rPr lang="en-US" i="1" dirty="0"/>
              <a:t>Collective/</a:t>
            </a:r>
            <a:r>
              <a:rPr lang="en-US" i="1" dirty="0" smtClean="0"/>
              <a:t>collaborative</a:t>
            </a:r>
            <a:br>
              <a:rPr lang="en-US" i="1" dirty="0" smtClean="0"/>
            </a:br>
            <a:r>
              <a:rPr lang="en-US" i="1" dirty="0" smtClean="0"/>
              <a:t> </a:t>
            </a:r>
            <a:r>
              <a:rPr lang="en-US" i="1" dirty="0"/>
              <a:t>– focused on </a:t>
            </a:r>
            <a:r>
              <a:rPr lang="en-US" i="1" dirty="0" smtClean="0"/>
              <a:t>building</a:t>
            </a:r>
            <a:br>
              <a:rPr lang="en-US" i="1" dirty="0" smtClean="0"/>
            </a:br>
            <a:r>
              <a:rPr lang="en-US" i="1" dirty="0" smtClean="0"/>
              <a:t> alliances</a:t>
            </a:r>
            <a:br>
              <a:rPr lang="en-US" i="1" dirty="0" smtClean="0"/>
            </a:br>
            <a:endParaRPr lang="en-US" dirty="0"/>
          </a:p>
          <a:p>
            <a:pPr lvl="0"/>
            <a:r>
              <a:rPr lang="en-US" i="1" dirty="0"/>
              <a:t>Focused on long-term </a:t>
            </a:r>
            <a:r>
              <a:rPr lang="en-US" i="1" dirty="0" smtClean="0"/>
              <a:t/>
            </a:r>
            <a:br>
              <a:rPr lang="en-US" i="1" dirty="0" smtClean="0"/>
            </a:br>
            <a:r>
              <a:rPr lang="en-US" i="1" dirty="0" smtClean="0"/>
              <a:t>strategy </a:t>
            </a:r>
            <a:br>
              <a:rPr lang="en-US" i="1" dirty="0" smtClean="0"/>
            </a:br>
            <a:endParaRPr lang="en-US" dirty="0"/>
          </a:p>
          <a:p>
            <a:pPr lvl="0"/>
            <a:r>
              <a:rPr lang="en-US" i="1" dirty="0"/>
              <a:t>Benefits all</a:t>
            </a:r>
            <a:endParaRPr lang="en-US" dirty="0"/>
          </a:p>
          <a:p>
            <a:endParaRPr lang="en-US" dirty="0"/>
          </a:p>
        </p:txBody>
      </p:sp>
      <p:pic>
        <p:nvPicPr>
          <p:cNvPr id="6" name="Picture 6" descr="equality-justice1.jpg"/>
          <p:cNvPicPr>
            <a:picLocks noChangeAspect="1"/>
          </p:cNvPicPr>
          <p:nvPr/>
        </p:nvPicPr>
        <p:blipFill rotWithShape="1">
          <a:blip r:embed="rId2">
            <a:extLst>
              <a:ext uri="{28A0092B-C50C-407E-A947-70E740481C1C}">
                <a14:useLocalDpi xmlns:a14="http://schemas.microsoft.com/office/drawing/2010/main" val="0"/>
              </a:ext>
            </a:extLst>
          </a:blip>
          <a:srcRect l="16307" t="11754" r="16611" b="7391"/>
          <a:stretch/>
        </p:blipFill>
        <p:spPr bwMode="auto">
          <a:xfrm>
            <a:off x="3708400" y="3047999"/>
            <a:ext cx="4597400" cy="31226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395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2955" y="2162297"/>
            <a:ext cx="5921502" cy="369332"/>
          </a:xfrm>
          <a:prstGeom prst="rect">
            <a:avLst/>
          </a:prstGeom>
          <a:noFill/>
        </p:spPr>
        <p:txBody>
          <a:bodyPr wrap="square" rtlCol="0">
            <a:spAutoFit/>
          </a:bodyPr>
          <a:lstStyle/>
          <a:p>
            <a:r>
              <a:rPr lang="en-US" dirty="0" smtClean="0"/>
              <a:t>Why Race?</a:t>
            </a:r>
            <a:endParaRPr lang="en-US" dirty="0"/>
          </a:p>
        </p:txBody>
      </p:sp>
      <p:pic>
        <p:nvPicPr>
          <p:cNvPr id="5" name="Picture 6" descr="WKKF Obesity Infographic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8336" y="1508889"/>
            <a:ext cx="5838390" cy="4968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447800" y="228600"/>
            <a:ext cx="7024688" cy="1143000"/>
          </a:xfrm>
        </p:spPr>
        <p:txBody>
          <a:bodyPr/>
          <a:lstStyle/>
          <a:p>
            <a:pPr algn="ctr"/>
            <a:r>
              <a:rPr lang="en-US" sz="2400" dirty="0">
                <a:latin typeface="Century Gothic" charset="0"/>
              </a:rPr>
              <a:t>*8 million MORE poor white people than Black; 5 million MORE poor white than Latino</a:t>
            </a:r>
          </a:p>
        </p:txBody>
      </p:sp>
      <p:sp>
        <p:nvSpPr>
          <p:cNvPr id="2" name="Footer Placeholder 1"/>
          <p:cNvSpPr>
            <a:spLocks noGrp="1"/>
          </p:cNvSpPr>
          <p:nvPr>
            <p:ph type="ftr" sz="quarter" idx="11"/>
          </p:nvPr>
        </p:nvSpPr>
        <p:spPr/>
        <p:txBody>
          <a:bodyPr/>
          <a:lstStyle/>
          <a:p>
            <a:r>
              <a:rPr lang="en-US" smtClean="0"/>
              <a:t>CEFS CORE in Food Systems</a:t>
            </a:r>
            <a:endParaRPr lang="en-US"/>
          </a:p>
        </p:txBody>
      </p:sp>
    </p:spTree>
    <p:extLst>
      <p:ext uri="{BB962C8B-B14F-4D97-AF65-F5344CB8AC3E}">
        <p14:creationId xmlns:p14="http://schemas.microsoft.com/office/powerpoint/2010/main" val="1572455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3"/>
          <p:cNvGraphicFramePr>
            <a:graphicFrameLocks/>
          </p:cNvGraphicFramePr>
          <p:nvPr/>
        </p:nvGraphicFramePr>
        <p:xfrm>
          <a:off x="-135467" y="1744180"/>
          <a:ext cx="7077215" cy="435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p:cNvGraphicFramePr/>
          <p:nvPr/>
        </p:nvGraphicFramePr>
        <p:xfrm>
          <a:off x="4428065" y="1019495"/>
          <a:ext cx="5173135" cy="40165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0964" name="TextBox 5"/>
          <p:cNvSpPr txBox="1">
            <a:spLocks noChangeArrowheads="1"/>
          </p:cNvSpPr>
          <p:nvPr/>
        </p:nvSpPr>
        <p:spPr bwMode="auto">
          <a:xfrm>
            <a:off x="1371600" y="381000"/>
            <a:ext cx="5791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r>
              <a:rPr lang="en-US" sz="4400" dirty="0">
                <a:latin typeface="Century Gothic"/>
                <a:cs typeface="Century Gothic"/>
              </a:rPr>
              <a:t>OUR Process</a:t>
            </a:r>
          </a:p>
        </p:txBody>
      </p:sp>
    </p:spTree>
    <p:extLst>
      <p:ext uri="{BB962C8B-B14F-4D97-AF65-F5344CB8AC3E}">
        <p14:creationId xmlns:p14="http://schemas.microsoft.com/office/powerpoint/2010/main" val="121492450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Thank you</a:t>
            </a:r>
            <a:endParaRPr lang="en-US" dirty="0"/>
          </a:p>
        </p:txBody>
      </p:sp>
      <p:sp>
        <p:nvSpPr>
          <p:cNvPr id="3" name="Text Placeholder 2"/>
          <p:cNvSpPr>
            <a:spLocks noGrp="1"/>
          </p:cNvSpPr>
          <p:nvPr>
            <p:ph type="body" idx="1"/>
          </p:nvPr>
        </p:nvSpPr>
        <p:spPr>
          <a:xfrm>
            <a:off x="722313" y="4598512"/>
            <a:ext cx="6135687" cy="1633538"/>
          </a:xfrm>
        </p:spPr>
        <p:txBody>
          <a:bodyPr/>
          <a:lstStyle/>
          <a:p>
            <a:r>
              <a:rPr lang="en-US" dirty="0" smtClean="0"/>
              <a:t>Shorlette Ammons</a:t>
            </a:r>
          </a:p>
          <a:p>
            <a:r>
              <a:rPr lang="en-US" dirty="0" smtClean="0"/>
              <a:t>Center for Environmental Farming Systems</a:t>
            </a:r>
          </a:p>
          <a:p>
            <a:r>
              <a:rPr lang="en-US" dirty="0" err="1" smtClean="0"/>
              <a:t>www.cefs.ncsu.edu</a:t>
            </a:r>
            <a:endParaRPr lang="en-US" dirty="0" smtClean="0"/>
          </a:p>
          <a:p>
            <a:r>
              <a:rPr lang="en-US" dirty="0" smtClean="0"/>
              <a:t>sammons2@ncsu.edu</a:t>
            </a:r>
            <a:endParaRPr lang="en-US" dirty="0"/>
          </a:p>
        </p:txBody>
      </p:sp>
      <p:sp>
        <p:nvSpPr>
          <p:cNvPr id="4" name="Footer Placeholder 3"/>
          <p:cNvSpPr>
            <a:spLocks noGrp="1"/>
          </p:cNvSpPr>
          <p:nvPr>
            <p:ph type="ftr" sz="quarter" idx="11"/>
          </p:nvPr>
        </p:nvSpPr>
        <p:spPr/>
        <p:txBody>
          <a:bodyPr/>
          <a:lstStyle/>
          <a:p>
            <a:r>
              <a:rPr lang="en-US" smtClean="0"/>
              <a:t>CEFS CORE in Food Systems</a:t>
            </a:r>
            <a:endParaRPr lang="en-US"/>
          </a:p>
        </p:txBody>
      </p:sp>
      <p:pic>
        <p:nvPicPr>
          <p:cNvPr id="5" name="Picture 4" descr="COREFS-2-cl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039" y="1898849"/>
            <a:ext cx="3105339" cy="19667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957" y="351566"/>
            <a:ext cx="1684106" cy="1684106"/>
          </a:xfrm>
          <a:prstGeom prst="rect">
            <a:avLst/>
          </a:prstGeom>
        </p:spPr>
      </p:pic>
    </p:spTree>
    <p:extLst>
      <p:ext uri="{BB962C8B-B14F-4D97-AF65-F5344CB8AC3E}">
        <p14:creationId xmlns:p14="http://schemas.microsoft.com/office/powerpoint/2010/main" val="438983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4" name="Content Placeholder 2"/>
          <p:cNvSpPr>
            <a:spLocks noGrp="1"/>
          </p:cNvSpPr>
          <p:nvPr>
            <p:ph idx="1"/>
          </p:nvPr>
        </p:nvSpPr>
        <p:spPr>
          <a:xfrm>
            <a:off x="457200" y="1909100"/>
            <a:ext cx="7620000" cy="3153422"/>
          </a:xfrm>
        </p:spPr>
        <p:txBody>
          <a:bodyPr/>
          <a:lstStyle/>
          <a:p>
            <a:r>
              <a:rPr lang="en-US" dirty="0" smtClean="0">
                <a:latin typeface="Century Gothic" charset="0"/>
              </a:rPr>
              <a:t>Define structural racism </a:t>
            </a:r>
            <a:br>
              <a:rPr lang="en-US" dirty="0" smtClean="0">
                <a:latin typeface="Century Gothic" charset="0"/>
              </a:rPr>
            </a:br>
            <a:endParaRPr lang="en-US" dirty="0" smtClean="0">
              <a:latin typeface="Century Gothic" charset="0"/>
            </a:endParaRPr>
          </a:p>
          <a:p>
            <a:r>
              <a:rPr lang="en-US" dirty="0" smtClean="0">
                <a:latin typeface="Century Gothic" charset="0"/>
              </a:rPr>
              <a:t>Provide an </a:t>
            </a:r>
            <a:r>
              <a:rPr lang="en-US" dirty="0">
                <a:latin typeface="Century Gothic" charset="0"/>
              </a:rPr>
              <a:t>introductory analysis of  to </a:t>
            </a:r>
            <a:r>
              <a:rPr lang="en-US" dirty="0" smtClean="0">
                <a:latin typeface="Century Gothic" charset="0"/>
              </a:rPr>
              <a:t>how racism operates in our food system and who </a:t>
            </a:r>
            <a:r>
              <a:rPr lang="en-US" dirty="0">
                <a:latin typeface="Century Gothic" charset="0"/>
              </a:rPr>
              <a:t>it impacts </a:t>
            </a:r>
            <a:r>
              <a:rPr lang="en-US" dirty="0" smtClean="0">
                <a:latin typeface="Century Gothic" charset="0"/>
              </a:rPr>
              <a:t/>
            </a:r>
            <a:br>
              <a:rPr lang="en-US" dirty="0" smtClean="0">
                <a:latin typeface="Century Gothic" charset="0"/>
              </a:rPr>
            </a:br>
            <a:endParaRPr lang="en-US" dirty="0" smtClean="0">
              <a:latin typeface="Century Gothic" charset="0"/>
            </a:endParaRPr>
          </a:p>
          <a:p>
            <a:r>
              <a:rPr lang="en-US" dirty="0" smtClean="0">
                <a:latin typeface="Century Gothic" charset="0"/>
              </a:rPr>
              <a:t>Gain a perspective </a:t>
            </a:r>
            <a:r>
              <a:rPr lang="en-US" dirty="0">
                <a:latin typeface="Century Gothic" charset="0"/>
              </a:rPr>
              <a:t>of what racial equity means for </a:t>
            </a:r>
            <a:r>
              <a:rPr lang="en-US" dirty="0" smtClean="0">
                <a:latin typeface="Century Gothic" charset="0"/>
              </a:rPr>
              <a:t>all of us, particularly those </a:t>
            </a:r>
            <a:r>
              <a:rPr lang="en-US" dirty="0">
                <a:latin typeface="Century Gothic" charset="0"/>
              </a:rPr>
              <a:t>most impacted by food system disparity</a:t>
            </a:r>
          </a:p>
          <a:p>
            <a:endParaRPr lang="en-US" dirty="0">
              <a:latin typeface="Century Gothic" charset="0"/>
            </a:endParaRPr>
          </a:p>
        </p:txBody>
      </p:sp>
      <p:sp>
        <p:nvSpPr>
          <p:cNvPr id="3" name="Footer Placeholder 2"/>
          <p:cNvSpPr>
            <a:spLocks noGrp="1"/>
          </p:cNvSpPr>
          <p:nvPr>
            <p:ph type="ftr" sz="quarter" idx="11"/>
          </p:nvPr>
        </p:nvSpPr>
        <p:spPr/>
        <p:txBody>
          <a:bodyPr/>
          <a:lstStyle/>
          <a:p>
            <a:r>
              <a:rPr lang="en-US" smtClean="0"/>
              <a:t>CEFS CORE in Food Systems</a:t>
            </a:r>
            <a:endParaRPr lang="en-US"/>
          </a:p>
        </p:txBody>
      </p:sp>
    </p:spTree>
    <p:extLst>
      <p:ext uri="{BB962C8B-B14F-4D97-AF65-F5344CB8AC3E}">
        <p14:creationId xmlns:p14="http://schemas.microsoft.com/office/powerpoint/2010/main" val="3255479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Agreements</a:t>
            </a:r>
            <a:r>
              <a:rPr lang="en-US" sz="1100" dirty="0"/>
              <a:t/>
            </a:r>
            <a:br>
              <a:rPr lang="en-US" sz="1100" dirty="0"/>
            </a:br>
            <a:r>
              <a:rPr lang="en-US" sz="1100" dirty="0" smtClean="0"/>
              <a:t>	</a:t>
            </a:r>
            <a:r>
              <a:rPr lang="en-US" sz="1800" dirty="0" smtClean="0"/>
              <a:t>Purpose </a:t>
            </a:r>
            <a:r>
              <a:rPr lang="mr-IN" sz="1800" dirty="0" smtClean="0"/>
              <a:t>–</a:t>
            </a:r>
            <a:r>
              <a:rPr lang="en-US" sz="1800" dirty="0" smtClean="0"/>
              <a:t> to establish group norms  as a means of modeling</a:t>
            </a:r>
            <a:br>
              <a:rPr lang="en-US" sz="1800" dirty="0" smtClean="0"/>
            </a:br>
            <a:r>
              <a:rPr lang="en-US" sz="1800" dirty="0" smtClean="0"/>
              <a:t>	1) Self-Determination 2) Shared Decision Making 3)Community of Practice</a:t>
            </a:r>
            <a:endParaRPr lang="en-US" sz="1800" dirty="0"/>
          </a:p>
        </p:txBody>
      </p:sp>
      <p:sp>
        <p:nvSpPr>
          <p:cNvPr id="3" name="Content Placeholder 2"/>
          <p:cNvSpPr>
            <a:spLocks noGrp="1"/>
          </p:cNvSpPr>
          <p:nvPr>
            <p:ph idx="1"/>
          </p:nvPr>
        </p:nvSpPr>
        <p:spPr/>
        <p:txBody>
          <a:bodyPr>
            <a:normAutofit/>
          </a:bodyPr>
          <a:lstStyle/>
          <a:p>
            <a:r>
              <a:rPr lang="en-US" dirty="0" smtClean="0"/>
              <a:t>Be </a:t>
            </a:r>
            <a:r>
              <a:rPr lang="en-US" dirty="0"/>
              <a:t>present</a:t>
            </a:r>
          </a:p>
          <a:p>
            <a:r>
              <a:rPr lang="en-US" dirty="0"/>
              <a:t>Listen Actively</a:t>
            </a:r>
          </a:p>
          <a:p>
            <a:r>
              <a:rPr lang="en-US" dirty="0" smtClean="0"/>
              <a:t>Use “I” </a:t>
            </a:r>
            <a:r>
              <a:rPr lang="en-US" dirty="0"/>
              <a:t>statements</a:t>
            </a:r>
          </a:p>
          <a:p>
            <a:r>
              <a:rPr lang="en-US" dirty="0"/>
              <a:t>Be fully present (silence cell phones)</a:t>
            </a:r>
          </a:p>
          <a:p>
            <a:r>
              <a:rPr lang="en-US" dirty="0" smtClean="0"/>
              <a:t>Respect </a:t>
            </a:r>
            <a:r>
              <a:rPr lang="en-US" dirty="0"/>
              <a:t>ourselves and others</a:t>
            </a:r>
          </a:p>
          <a:p>
            <a:r>
              <a:rPr lang="en-US" dirty="0" smtClean="0"/>
              <a:t>Assume </a:t>
            </a:r>
            <a:r>
              <a:rPr lang="en-US" dirty="0"/>
              <a:t>that everyone has a very good reason for feeling/saying what they </a:t>
            </a:r>
            <a:r>
              <a:rPr lang="en-US" dirty="0" smtClean="0"/>
              <a:t>do</a:t>
            </a:r>
          </a:p>
          <a:p>
            <a:r>
              <a:rPr lang="en-US" dirty="0" smtClean="0"/>
              <a:t>Ask </a:t>
            </a:r>
            <a:r>
              <a:rPr lang="en-US" dirty="0"/>
              <a:t>questions, seek to understand</a:t>
            </a:r>
          </a:p>
          <a:p>
            <a:r>
              <a:rPr lang="en-US" dirty="0" smtClean="0"/>
              <a:t>Honor confidentiality</a:t>
            </a:r>
          </a:p>
          <a:p>
            <a:r>
              <a:rPr lang="en-US" dirty="0" smtClean="0"/>
              <a:t>No </a:t>
            </a:r>
            <a:r>
              <a:rPr lang="en-US" dirty="0"/>
              <a:t>quick fix and </a:t>
            </a:r>
            <a:r>
              <a:rPr lang="en-US" dirty="0" smtClean="0"/>
              <a:t>urgent (equity is a journey, not a sprint)</a:t>
            </a:r>
            <a:endParaRPr lang="en-US" dirty="0"/>
          </a:p>
          <a:p>
            <a:r>
              <a:rPr lang="en-US" dirty="0" smtClean="0"/>
              <a:t>Be </a:t>
            </a:r>
            <a:r>
              <a:rPr lang="en-US" dirty="0"/>
              <a:t>prepared </a:t>
            </a:r>
            <a:r>
              <a:rPr lang="en-US" dirty="0" smtClean="0"/>
              <a:t>for non </a:t>
            </a:r>
            <a:r>
              <a:rPr lang="en-US" dirty="0"/>
              <a:t>closure (not in a neat package tied with a bow)</a:t>
            </a:r>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CEFS CORE in Food Systems</a:t>
            </a:r>
            <a:endParaRPr lang="en-US"/>
          </a:p>
        </p:txBody>
      </p:sp>
    </p:spTree>
    <p:extLst>
      <p:ext uri="{BB962C8B-B14F-4D97-AF65-F5344CB8AC3E}">
        <p14:creationId xmlns:p14="http://schemas.microsoft.com/office/powerpoint/2010/main" val="822286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b="78802"/>
          <a:stretch/>
        </p:blipFill>
        <p:spPr>
          <a:xfrm>
            <a:off x="3201518" y="233791"/>
            <a:ext cx="4776622" cy="1413191"/>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t="28968" b="21509"/>
          <a:stretch/>
        </p:blipFill>
        <p:spPr>
          <a:xfrm>
            <a:off x="2808035" y="1646983"/>
            <a:ext cx="5170104" cy="3683788"/>
          </a:xfrm>
          <a:prstGeom prst="rect">
            <a:avLst/>
          </a:prstGeom>
        </p:spPr>
      </p:pic>
      <p:sp>
        <p:nvSpPr>
          <p:cNvPr id="6" name="TextBox 5"/>
          <p:cNvSpPr txBox="1"/>
          <p:nvPr/>
        </p:nvSpPr>
        <p:spPr>
          <a:xfrm>
            <a:off x="321940" y="1860787"/>
            <a:ext cx="2289354" cy="3416320"/>
          </a:xfrm>
          <a:prstGeom prst="rect">
            <a:avLst/>
          </a:prstGeom>
          <a:solidFill>
            <a:schemeClr val="bg2"/>
          </a:solidFill>
        </p:spPr>
        <p:txBody>
          <a:bodyPr wrap="square" rtlCol="0">
            <a:spAutoFit/>
          </a:bodyPr>
          <a:lstStyle/>
          <a:p>
            <a:r>
              <a:rPr lang="en-US" i="1" dirty="0" smtClean="0">
                <a:latin typeface="American Typewriter Condensed"/>
                <a:cs typeface="American Typewriter Condensed"/>
              </a:rPr>
              <a:t>“</a:t>
            </a:r>
            <a:r>
              <a:rPr lang="en-US" sz="2400" i="1" dirty="0" smtClean="0">
                <a:latin typeface="American Typewriter Condensed"/>
                <a:cs typeface="American Typewriter Condensed"/>
              </a:rPr>
              <a:t>Like so many southern farmworker children, I knew ‘where my food comes from’. We also knew that something wasn’t right.”</a:t>
            </a:r>
            <a:endParaRPr lang="en-US" sz="2400" i="1" dirty="0">
              <a:latin typeface="American Typewriter Condensed"/>
              <a:cs typeface="American Typewriter Condensed"/>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t="92459" r="43075"/>
          <a:stretch/>
        </p:blipFill>
        <p:spPr>
          <a:xfrm>
            <a:off x="4954304" y="5348660"/>
            <a:ext cx="3023836" cy="536655"/>
          </a:xfrm>
          <a:prstGeom prst="rect">
            <a:avLst/>
          </a:prstGeom>
        </p:spPr>
      </p:pic>
      <p:sp>
        <p:nvSpPr>
          <p:cNvPr id="2" name="Footer Placeholder 1"/>
          <p:cNvSpPr>
            <a:spLocks noGrp="1"/>
          </p:cNvSpPr>
          <p:nvPr>
            <p:ph type="ftr" sz="quarter" idx="11"/>
          </p:nvPr>
        </p:nvSpPr>
        <p:spPr/>
        <p:txBody>
          <a:bodyPr/>
          <a:lstStyle/>
          <a:p>
            <a:r>
              <a:rPr lang="en-US" smtClean="0"/>
              <a:t>CEFS CORE in Food Systems</a:t>
            </a:r>
            <a:endParaRPr lang="en-US"/>
          </a:p>
        </p:txBody>
      </p:sp>
      <p:sp>
        <p:nvSpPr>
          <p:cNvPr id="3" name="TextBox 2"/>
          <p:cNvSpPr txBox="1"/>
          <p:nvPr/>
        </p:nvSpPr>
        <p:spPr>
          <a:xfrm rot="16200000">
            <a:off x="7563920" y="1098845"/>
            <a:ext cx="2409691" cy="369334"/>
          </a:xfrm>
          <a:prstGeom prst="rect">
            <a:avLst/>
          </a:prstGeom>
          <a:noFill/>
        </p:spPr>
        <p:txBody>
          <a:bodyPr wrap="square" rtlCol="0">
            <a:spAutoFit/>
          </a:bodyPr>
          <a:lstStyle/>
          <a:p>
            <a:pPr algn="r"/>
            <a:r>
              <a:rPr lang="en-US" dirty="0" smtClean="0">
                <a:solidFill>
                  <a:srgbClr val="A9A57C"/>
                </a:solidFill>
              </a:rPr>
              <a:t>Share + Conceptualize</a:t>
            </a:r>
            <a:endParaRPr lang="en-US" dirty="0">
              <a:solidFill>
                <a:srgbClr val="A9A57C"/>
              </a:solidFill>
            </a:endParaRPr>
          </a:p>
        </p:txBody>
      </p:sp>
    </p:spTree>
    <p:extLst>
      <p:ext uri="{BB962C8B-B14F-4D97-AF65-F5344CB8AC3E}">
        <p14:creationId xmlns:p14="http://schemas.microsoft.com/office/powerpoint/2010/main" val="3770104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7543800" cy="2593975"/>
          </a:xfrm>
        </p:spPr>
        <p:txBody>
          <a:bodyPr/>
          <a:lstStyle/>
          <a:p>
            <a:r>
              <a:rPr lang="en-US" dirty="0" smtClean="0"/>
              <a:t>What’s Your Story…</a:t>
            </a:r>
            <a:endParaRPr lang="en-US" dirty="0"/>
          </a:p>
        </p:txBody>
      </p:sp>
      <p:sp>
        <p:nvSpPr>
          <p:cNvPr id="3" name="Subtitle 2"/>
          <p:cNvSpPr>
            <a:spLocks noGrp="1"/>
          </p:cNvSpPr>
          <p:nvPr>
            <p:ph type="subTitle" idx="1"/>
          </p:nvPr>
        </p:nvSpPr>
        <p:spPr>
          <a:xfrm>
            <a:off x="685799" y="4572000"/>
            <a:ext cx="6793453" cy="1066800"/>
          </a:xfrm>
        </p:spPr>
        <p:txBody>
          <a:bodyPr>
            <a:normAutofit/>
          </a:bodyPr>
          <a:lstStyle/>
          <a:p>
            <a:r>
              <a:rPr lang="en-US" dirty="0" smtClean="0"/>
              <a:t>Pair Share Activity</a:t>
            </a:r>
          </a:p>
          <a:p>
            <a:endParaRPr lang="en-US" dirty="0"/>
          </a:p>
          <a:p>
            <a:pPr algn="r"/>
            <a:r>
              <a:rPr lang="en-US" sz="1600" dirty="0" smtClean="0"/>
              <a:t>-Adopted from </a:t>
            </a:r>
            <a:r>
              <a:rPr lang="en-US" sz="1600" dirty="0" err="1" smtClean="0"/>
              <a:t>OpenSource</a:t>
            </a:r>
            <a:r>
              <a:rPr lang="en-US" sz="1600" dirty="0" smtClean="0"/>
              <a:t> Leadership Strategies</a:t>
            </a:r>
            <a:endParaRPr lang="en-US" sz="1600" dirty="0"/>
          </a:p>
        </p:txBody>
      </p:sp>
      <p:sp>
        <p:nvSpPr>
          <p:cNvPr id="4" name="Rectangle 3"/>
          <p:cNvSpPr/>
          <p:nvPr/>
        </p:nvSpPr>
        <p:spPr>
          <a:xfrm rot="1439517">
            <a:off x="5773500" y="1034484"/>
            <a:ext cx="1109173" cy="3170099"/>
          </a:xfrm>
          <a:prstGeom prst="rect">
            <a:avLst/>
          </a:prstGeom>
          <a:noFill/>
        </p:spPr>
        <p:txBody>
          <a:bodyPr wrap="square" lIns="91440" tIns="45720" rIns="91440" bIns="45720">
            <a:spAutoFit/>
          </a:bodyPr>
          <a:lstStyle/>
          <a:p>
            <a:pPr algn="ctr"/>
            <a:r>
              <a:rPr lang="en-US" sz="20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20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rot="16200000">
            <a:off x="7074829" y="1587936"/>
            <a:ext cx="3387873" cy="369332"/>
          </a:xfrm>
          <a:prstGeom prst="rect">
            <a:avLst/>
          </a:prstGeom>
          <a:noFill/>
        </p:spPr>
        <p:txBody>
          <a:bodyPr wrap="square" rtlCol="0">
            <a:spAutoFit/>
          </a:bodyPr>
          <a:lstStyle/>
          <a:p>
            <a:pPr algn="r"/>
            <a:r>
              <a:rPr lang="en-US" dirty="0" smtClean="0">
                <a:solidFill>
                  <a:srgbClr val="A9A57C"/>
                </a:solidFill>
              </a:rPr>
              <a:t>Practice + Share + Conceptualize</a:t>
            </a:r>
            <a:endParaRPr lang="en-US" dirty="0">
              <a:solidFill>
                <a:srgbClr val="A9A57C"/>
              </a:solidFill>
            </a:endParaRPr>
          </a:p>
        </p:txBody>
      </p:sp>
      <p:sp>
        <p:nvSpPr>
          <p:cNvPr id="6" name="Rectangle 5"/>
          <p:cNvSpPr/>
          <p:nvPr/>
        </p:nvSpPr>
        <p:spPr>
          <a:xfrm rot="757240">
            <a:off x="3986394" y="319951"/>
            <a:ext cx="1109173" cy="3170099"/>
          </a:xfrm>
          <a:prstGeom prst="rect">
            <a:avLst/>
          </a:prstGeom>
          <a:noFill/>
        </p:spPr>
        <p:txBody>
          <a:bodyPr wrap="square" lIns="91440" tIns="45720" rIns="91440" bIns="45720">
            <a:spAutoFit/>
          </a:bodyPr>
          <a:lstStyle/>
          <a:p>
            <a:pPr algn="ctr"/>
            <a:r>
              <a:rPr lang="en-US" sz="20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20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83128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ctrTitle"/>
          </p:nvPr>
        </p:nvSpPr>
        <p:spPr bwMode="auto">
          <a:xfrm>
            <a:off x="584200" y="2726115"/>
            <a:ext cx="7543800" cy="1569660"/>
          </a:xfrm>
          <a:prstGeom prst="rect">
            <a:avLst/>
          </a:prstGeom>
          <a:noFill/>
          <a:ln w="9525">
            <a:noFill/>
            <a:miter lim="800000"/>
            <a:headEnd/>
            <a:tailEnd/>
          </a:ln>
        </p:spPr>
        <p:txBody>
          <a:bodyPr wrap="square">
            <a:spAutoFit/>
          </a:bodyPr>
          <a:lstStyle/>
          <a:p>
            <a:pPr algn="ctr" eaLnBrk="0" hangingPunct="0"/>
            <a:r>
              <a:rPr lang="en-US" sz="3200" dirty="0"/>
              <a:t>When was the first time you witnessed or experienced someone being treated differently because of </a:t>
            </a:r>
            <a:r>
              <a:rPr lang="en-US" sz="3200" dirty="0" smtClean="0"/>
              <a:t>their </a:t>
            </a:r>
            <a:r>
              <a:rPr lang="en-US" sz="3200" b="1" dirty="0" smtClean="0"/>
              <a:t>race</a:t>
            </a:r>
            <a:r>
              <a:rPr lang="en-US" sz="3200" dirty="0" smtClean="0"/>
              <a:t>?</a:t>
            </a:r>
            <a:endParaRPr lang="en-US" sz="3200" dirty="0"/>
          </a:p>
        </p:txBody>
      </p:sp>
    </p:spTree>
    <p:extLst>
      <p:ext uri="{BB962C8B-B14F-4D97-AF65-F5344CB8AC3E}">
        <p14:creationId xmlns:p14="http://schemas.microsoft.com/office/powerpoint/2010/main" val="2397694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Grp="1" noChangeArrowheads="1"/>
          </p:cNvSpPr>
          <p:nvPr>
            <p:ph type="ctrTitle"/>
          </p:nvPr>
        </p:nvSpPr>
        <p:spPr bwMode="auto">
          <a:prstGeom prst="rect">
            <a:avLst/>
          </a:prstGeom>
          <a:noFill/>
          <a:ln w="9525">
            <a:noFill/>
            <a:miter lim="800000"/>
            <a:headEnd/>
            <a:tailEnd/>
          </a:ln>
        </p:spPr>
        <p:txBody>
          <a:bodyPr>
            <a:spAutoFit/>
          </a:bodyPr>
          <a:lstStyle/>
          <a:p>
            <a:pPr algn="ctr" eaLnBrk="0" hangingPunct="0"/>
            <a:r>
              <a:rPr lang="en-US" sz="3200" dirty="0"/>
              <a:t>What is your </a:t>
            </a:r>
            <a:r>
              <a:rPr lang="en-US" sz="3200" b="1" dirty="0"/>
              <a:t>racial identity</a:t>
            </a:r>
            <a:r>
              <a:rPr lang="en-US" sz="3200" dirty="0"/>
              <a:t>? When did you become your </a:t>
            </a:r>
            <a:r>
              <a:rPr lang="en-US" sz="3200" b="1" dirty="0"/>
              <a:t>racial identity</a:t>
            </a:r>
            <a:r>
              <a:rPr lang="en-US" sz="3200" dirty="0"/>
              <a:t>?  How is that different from your </a:t>
            </a:r>
            <a:r>
              <a:rPr lang="en-US" sz="3200" b="1" dirty="0"/>
              <a:t>ethnic identity</a:t>
            </a:r>
            <a:r>
              <a:rPr lang="en-US" sz="3200" dirty="0"/>
              <a:t>?</a:t>
            </a:r>
          </a:p>
        </p:txBody>
      </p:sp>
    </p:spTree>
    <p:extLst>
      <p:ext uri="{BB962C8B-B14F-4D97-AF65-F5344CB8AC3E}">
        <p14:creationId xmlns:p14="http://schemas.microsoft.com/office/powerpoint/2010/main" val="4205608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3170238"/>
            <a:ext cx="8077200" cy="1143000"/>
          </a:xfrm>
          <a:solidFill>
            <a:srgbClr val="9CBEBD"/>
          </a:solidFill>
        </p:spPr>
        <p:txBody>
          <a:bodyPr/>
          <a:lstStyle/>
          <a:p>
            <a:r>
              <a:rPr lang="en-US" dirty="0" smtClean="0"/>
              <a:t>Debrief</a:t>
            </a:r>
            <a:r>
              <a:rPr lang="mr-IN" dirty="0" smtClean="0"/>
              <a:t>…</a:t>
            </a:r>
            <a:endParaRPr lang="en-US" dirty="0"/>
          </a:p>
        </p:txBody>
      </p:sp>
      <p:sp>
        <p:nvSpPr>
          <p:cNvPr id="4" name="Footer Placeholder 3"/>
          <p:cNvSpPr>
            <a:spLocks noGrp="1"/>
          </p:cNvSpPr>
          <p:nvPr>
            <p:ph type="ftr" sz="quarter" idx="11"/>
          </p:nvPr>
        </p:nvSpPr>
        <p:spPr/>
        <p:txBody>
          <a:bodyPr/>
          <a:lstStyle/>
          <a:p>
            <a:r>
              <a:rPr lang="en-US" smtClean="0"/>
              <a:t>CEFS CORE in Food Systems</a:t>
            </a:r>
            <a:endParaRPr lang="en-US"/>
          </a:p>
        </p:txBody>
      </p:sp>
    </p:spTree>
    <p:extLst>
      <p:ext uri="{BB962C8B-B14F-4D97-AF65-F5344CB8AC3E}">
        <p14:creationId xmlns:p14="http://schemas.microsoft.com/office/powerpoint/2010/main" val="450647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16028</TotalTime>
  <Words>3033</Words>
  <Application>Microsoft Office PowerPoint</Application>
  <PresentationFormat>On-screen Show (4:3)</PresentationFormat>
  <Paragraphs>244</Paragraphs>
  <Slides>28</Slides>
  <Notes>21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Racial Equity the Food System Addressing Structural Racism and  the Root Causes of Food Systems Inequity</vt:lpstr>
      <vt:lpstr>Learning Objectives Process</vt:lpstr>
      <vt:lpstr>Objectives</vt:lpstr>
      <vt:lpstr>Agreements  Purpose – to establish group norms  as a means of modeling  1) Self-Determination 2) Shared Decision Making 3)Community of Practice</vt:lpstr>
      <vt:lpstr>PowerPoint Presentation</vt:lpstr>
      <vt:lpstr>What’s Your Story…</vt:lpstr>
      <vt:lpstr>When was the first time you witnessed or experienced someone being treated differently because of their race?</vt:lpstr>
      <vt:lpstr>What is your racial identity? When did you become your racial identity?  How is that different from your ethnic identity?</vt:lpstr>
      <vt:lpstr>Debrief…</vt:lpstr>
      <vt:lpstr>Defining Racism</vt:lpstr>
      <vt:lpstr>Center for Environmental Farming Systems [CEFS]</vt:lpstr>
      <vt:lpstr>Library  Garden</vt:lpstr>
      <vt:lpstr>Racialization…</vt:lpstr>
      <vt:lpstr>Why race?</vt:lpstr>
      <vt:lpstr>Pigford v Glickman</vt:lpstr>
      <vt:lpstr>Structural Inequity</vt:lpstr>
      <vt:lpstr>About</vt:lpstr>
      <vt:lpstr>Development of Food-Based Cooperatives in the US</vt:lpstr>
      <vt:lpstr>Black Farm Era Rapid Decline of Black farmers and Black Farmland in the US</vt:lpstr>
      <vt:lpstr>Food Insecurity among Farm worker Families</vt:lpstr>
      <vt:lpstr>The Racial Hierarchy in Action: Politically &amp; Culturally - Then</vt:lpstr>
      <vt:lpstr>The Racial Hierarchy in Action: Politically &amp; Culturally - Now</vt:lpstr>
      <vt:lpstr>What do we mean by Equity?</vt:lpstr>
      <vt:lpstr>What do we mean by racial equity?</vt:lpstr>
      <vt:lpstr>Try it On…Equitable Framing What does EQUITY look like?</vt:lpstr>
      <vt:lpstr>*8 million MORE poor white people than Black; 5 million MORE poor white than Latino</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-conceptualize -practice -understand (how it’s impacting) -share from your own experience in order to put in context of why it’s so urgent and why now.</dc:title>
  <dc:creator>Shorlette Ammons</dc:creator>
  <cp:lastModifiedBy>Jacqueline Murphy Miller</cp:lastModifiedBy>
  <cp:revision>43</cp:revision>
  <dcterms:created xsi:type="dcterms:W3CDTF">2017-02-03T14:06:48Z</dcterms:created>
  <dcterms:modified xsi:type="dcterms:W3CDTF">2017-06-23T17:56:48Z</dcterms:modified>
</cp:coreProperties>
</file>