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7"/>
  </p:notesMasterIdLst>
  <p:handoutMasterIdLst>
    <p:handoutMasterId r:id="rId18"/>
  </p:handoutMasterIdLst>
  <p:sldIdLst>
    <p:sldId id="256" r:id="rId2"/>
    <p:sldId id="279" r:id="rId3"/>
    <p:sldId id="278" r:id="rId4"/>
    <p:sldId id="284" r:id="rId5"/>
    <p:sldId id="287" r:id="rId6"/>
    <p:sldId id="286" r:id="rId7"/>
    <p:sldId id="257" r:id="rId8"/>
    <p:sldId id="265" r:id="rId9"/>
    <p:sldId id="289" r:id="rId10"/>
    <p:sldId id="290" r:id="rId11"/>
    <p:sldId id="291" r:id="rId12"/>
    <p:sldId id="271" r:id="rId13"/>
    <p:sldId id="288" r:id="rId14"/>
    <p:sldId id="292" r:id="rId15"/>
    <p:sldId id="293"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30" autoAdjust="0"/>
    <p:restoredTop sz="72421" autoAdjust="0"/>
  </p:normalViewPr>
  <p:slideViewPr>
    <p:cSldViewPr>
      <p:cViewPr>
        <p:scale>
          <a:sx n="48" d="100"/>
          <a:sy n="48" d="100"/>
        </p:scale>
        <p:origin x="-1429" y="-7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7C431-9B72-415F-A422-F5731F520861}"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n-US"/>
        </a:p>
      </dgm:t>
    </dgm:pt>
    <dgm:pt modelId="{B2358034-6E34-4FC6-89AA-D34D5205106E}">
      <dgm:prSet/>
      <dgm:spPr/>
      <dgm:t>
        <a:bodyPr/>
        <a:lstStyle/>
        <a:p>
          <a:pPr rtl="0"/>
          <a:r>
            <a:rPr lang="en-US" baseline="0" dirty="0" smtClean="0"/>
            <a:t>TIME </a:t>
          </a:r>
          <a:endParaRPr lang="en-US" dirty="0"/>
        </a:p>
      </dgm:t>
    </dgm:pt>
    <dgm:pt modelId="{EBB989CC-3BC2-4D0A-900A-A9669BFDC680}" type="parTrans" cxnId="{B1E07302-76FA-407F-9B19-B5794C119DE7}">
      <dgm:prSet/>
      <dgm:spPr/>
      <dgm:t>
        <a:bodyPr/>
        <a:lstStyle/>
        <a:p>
          <a:endParaRPr lang="en-US"/>
        </a:p>
      </dgm:t>
    </dgm:pt>
    <dgm:pt modelId="{5536CB66-20DA-4766-AB23-00ABDF645CFC}" type="sibTrans" cxnId="{B1E07302-76FA-407F-9B19-B5794C119DE7}">
      <dgm:prSet/>
      <dgm:spPr/>
      <dgm:t>
        <a:bodyPr/>
        <a:lstStyle/>
        <a:p>
          <a:endParaRPr lang="en-US"/>
        </a:p>
      </dgm:t>
    </dgm:pt>
    <dgm:pt modelId="{47D328E4-6B9C-42E9-9731-48ACE894C5E5}">
      <dgm:prSet/>
      <dgm:spPr/>
      <dgm:t>
        <a:bodyPr/>
        <a:lstStyle/>
        <a:p>
          <a:pPr rtl="0"/>
          <a:r>
            <a:rPr lang="en-US" baseline="0" dirty="0" smtClean="0"/>
            <a:t>PLANNING </a:t>
          </a:r>
          <a:endParaRPr lang="en-US" dirty="0"/>
        </a:p>
      </dgm:t>
    </dgm:pt>
    <dgm:pt modelId="{27BCF65F-AF8A-4AE0-B8FC-3B312ED3D7B0}" type="parTrans" cxnId="{B430E061-6B33-4ACB-8A55-8D4A82F93F79}">
      <dgm:prSet/>
      <dgm:spPr/>
      <dgm:t>
        <a:bodyPr/>
        <a:lstStyle/>
        <a:p>
          <a:endParaRPr lang="en-US"/>
        </a:p>
      </dgm:t>
    </dgm:pt>
    <dgm:pt modelId="{F4A6A0C0-8CEF-4616-B7DD-494D9E8F8BC6}" type="sibTrans" cxnId="{B430E061-6B33-4ACB-8A55-8D4A82F93F79}">
      <dgm:prSet/>
      <dgm:spPr/>
      <dgm:t>
        <a:bodyPr/>
        <a:lstStyle/>
        <a:p>
          <a:endParaRPr lang="en-US"/>
        </a:p>
      </dgm:t>
    </dgm:pt>
    <dgm:pt modelId="{FC1AB313-B44A-48E4-8835-B34EB373848D}">
      <dgm:prSet/>
      <dgm:spPr/>
      <dgm:t>
        <a:bodyPr/>
        <a:lstStyle/>
        <a:p>
          <a:pPr rtl="0"/>
          <a:r>
            <a:rPr lang="en-US" baseline="0" dirty="0" smtClean="0"/>
            <a:t>OTHERS WHO ARE WILLING</a:t>
          </a:r>
          <a:endParaRPr lang="en-US" dirty="0"/>
        </a:p>
      </dgm:t>
    </dgm:pt>
    <dgm:pt modelId="{835AD74E-DBBB-4B93-B213-C303982AF7E7}" type="parTrans" cxnId="{8F2EB6AA-85B8-4F74-9C3A-A4B3681FBC41}">
      <dgm:prSet/>
      <dgm:spPr/>
      <dgm:t>
        <a:bodyPr/>
        <a:lstStyle/>
        <a:p>
          <a:endParaRPr lang="en-US"/>
        </a:p>
      </dgm:t>
    </dgm:pt>
    <dgm:pt modelId="{2D1651FD-DE72-457C-A56F-D7B34D1C272B}" type="sibTrans" cxnId="{8F2EB6AA-85B8-4F74-9C3A-A4B3681FBC41}">
      <dgm:prSet/>
      <dgm:spPr/>
      <dgm:t>
        <a:bodyPr/>
        <a:lstStyle/>
        <a:p>
          <a:endParaRPr lang="en-US"/>
        </a:p>
      </dgm:t>
    </dgm:pt>
    <dgm:pt modelId="{86A39164-87B1-4282-A8F7-E0CA479CBE5C}">
      <dgm:prSet/>
      <dgm:spPr/>
      <dgm:t>
        <a:bodyPr/>
        <a:lstStyle/>
        <a:p>
          <a:pPr rtl="0"/>
          <a:r>
            <a:rPr lang="en-US" baseline="0" dirty="0" smtClean="0"/>
            <a:t>TRAINING</a:t>
          </a:r>
          <a:endParaRPr lang="en-US" dirty="0"/>
        </a:p>
      </dgm:t>
    </dgm:pt>
    <dgm:pt modelId="{FD24A34C-80CD-4264-9CB2-D0AA0FB7742B}" type="parTrans" cxnId="{CB2DD305-0F60-435B-8181-03A3363C5D2E}">
      <dgm:prSet/>
      <dgm:spPr/>
      <dgm:t>
        <a:bodyPr/>
        <a:lstStyle/>
        <a:p>
          <a:endParaRPr lang="en-US"/>
        </a:p>
      </dgm:t>
    </dgm:pt>
    <dgm:pt modelId="{0AAA1720-AA0E-45AF-B553-C3AA7DB56531}" type="sibTrans" cxnId="{CB2DD305-0F60-435B-8181-03A3363C5D2E}">
      <dgm:prSet/>
      <dgm:spPr/>
      <dgm:t>
        <a:bodyPr/>
        <a:lstStyle/>
        <a:p>
          <a:endParaRPr lang="en-US"/>
        </a:p>
      </dgm:t>
    </dgm:pt>
    <dgm:pt modelId="{55F0BA22-1C32-4134-B9C9-6D0CD74D1B07}">
      <dgm:prSet/>
      <dgm:spPr/>
      <dgm:t>
        <a:bodyPr/>
        <a:lstStyle/>
        <a:p>
          <a:pPr rtl="0"/>
          <a:r>
            <a:rPr lang="en-US" dirty="0" smtClean="0"/>
            <a:t>AMOUNT OF EFFORT</a:t>
          </a:r>
          <a:endParaRPr lang="en-US" dirty="0"/>
        </a:p>
      </dgm:t>
    </dgm:pt>
    <dgm:pt modelId="{719459FE-003C-4C1D-A9A3-824849BED0E8}" type="parTrans" cxnId="{6382AE7E-0A0A-4973-9F0B-51F6F3F4C918}">
      <dgm:prSet/>
      <dgm:spPr/>
      <dgm:t>
        <a:bodyPr/>
        <a:lstStyle/>
        <a:p>
          <a:endParaRPr lang="en-US"/>
        </a:p>
      </dgm:t>
    </dgm:pt>
    <dgm:pt modelId="{4A8F1E9E-7A8C-447D-9C17-3E69D17B0184}" type="sibTrans" cxnId="{6382AE7E-0A0A-4973-9F0B-51F6F3F4C918}">
      <dgm:prSet/>
      <dgm:spPr/>
      <dgm:t>
        <a:bodyPr/>
        <a:lstStyle/>
        <a:p>
          <a:endParaRPr lang="en-US"/>
        </a:p>
      </dgm:t>
    </dgm:pt>
    <dgm:pt modelId="{54DDE705-807E-4D69-8643-5BB20DDD93DE}">
      <dgm:prSet/>
      <dgm:spPr/>
      <dgm:t>
        <a:bodyPr/>
        <a:lstStyle/>
        <a:p>
          <a:pPr rtl="0"/>
          <a:endParaRPr lang="en-US" baseline="0" dirty="0"/>
        </a:p>
      </dgm:t>
    </dgm:pt>
    <dgm:pt modelId="{627182A8-8A00-4DFC-9ED8-36F83ED04DEE}" type="parTrans" cxnId="{4CC6A377-5142-46FB-9677-1494E4AD0761}">
      <dgm:prSet/>
      <dgm:spPr/>
      <dgm:t>
        <a:bodyPr/>
        <a:lstStyle/>
        <a:p>
          <a:endParaRPr lang="en-US"/>
        </a:p>
      </dgm:t>
    </dgm:pt>
    <dgm:pt modelId="{CF878F70-6224-491F-9B1F-04F9FFE18B6B}" type="sibTrans" cxnId="{4CC6A377-5142-46FB-9677-1494E4AD0761}">
      <dgm:prSet/>
      <dgm:spPr/>
      <dgm:t>
        <a:bodyPr/>
        <a:lstStyle/>
        <a:p>
          <a:endParaRPr lang="en-US"/>
        </a:p>
      </dgm:t>
    </dgm:pt>
    <dgm:pt modelId="{3138A508-8196-4355-AC59-08ABADB432AF}">
      <dgm:prSet/>
      <dgm:spPr/>
      <dgm:t>
        <a:bodyPr/>
        <a:lstStyle/>
        <a:p>
          <a:endParaRPr lang="en-US"/>
        </a:p>
      </dgm:t>
    </dgm:pt>
    <dgm:pt modelId="{B14BF1F8-D1F6-4DDA-8891-24824AFF40E0}" type="parTrans" cxnId="{B3E150C9-8E65-4E82-976C-E967B5A33704}">
      <dgm:prSet/>
      <dgm:spPr/>
      <dgm:t>
        <a:bodyPr/>
        <a:lstStyle/>
        <a:p>
          <a:endParaRPr lang="en-US"/>
        </a:p>
      </dgm:t>
    </dgm:pt>
    <dgm:pt modelId="{19CCC50E-1134-49ED-AB67-D5B41EC4FF18}" type="sibTrans" cxnId="{B3E150C9-8E65-4E82-976C-E967B5A33704}">
      <dgm:prSet/>
      <dgm:spPr/>
      <dgm:t>
        <a:bodyPr/>
        <a:lstStyle/>
        <a:p>
          <a:endParaRPr lang="en-US"/>
        </a:p>
      </dgm:t>
    </dgm:pt>
    <dgm:pt modelId="{7FCA4FDE-E6EE-4B97-90C2-EFA8B9EB8A3E}">
      <dgm:prSet/>
      <dgm:spPr/>
      <dgm:t>
        <a:bodyPr/>
        <a:lstStyle/>
        <a:p>
          <a:pPr rtl="0"/>
          <a:endParaRPr lang="en-US" baseline="0" dirty="0"/>
        </a:p>
      </dgm:t>
    </dgm:pt>
    <dgm:pt modelId="{BA16F983-9A4B-4182-A7E7-114812F18096}" type="parTrans" cxnId="{2F1EED36-3E1E-4C0D-97A8-88F74A21C47A}">
      <dgm:prSet/>
      <dgm:spPr/>
      <dgm:t>
        <a:bodyPr/>
        <a:lstStyle/>
        <a:p>
          <a:endParaRPr lang="en-US"/>
        </a:p>
      </dgm:t>
    </dgm:pt>
    <dgm:pt modelId="{7C3A23A5-93C1-4E6A-8249-3B05A710299E}" type="sibTrans" cxnId="{2F1EED36-3E1E-4C0D-97A8-88F74A21C47A}">
      <dgm:prSet/>
      <dgm:spPr/>
      <dgm:t>
        <a:bodyPr/>
        <a:lstStyle/>
        <a:p>
          <a:endParaRPr lang="en-US"/>
        </a:p>
      </dgm:t>
    </dgm:pt>
    <dgm:pt modelId="{B70AABA8-4DB1-4AAB-9700-71E9429B2512}">
      <dgm:prSet/>
      <dgm:spPr/>
      <dgm:t>
        <a:bodyPr/>
        <a:lstStyle/>
        <a:p>
          <a:endParaRPr lang="en-US"/>
        </a:p>
      </dgm:t>
    </dgm:pt>
    <dgm:pt modelId="{5E0A05BA-CDD1-4B3C-9A6E-132076A47AD8}" type="parTrans" cxnId="{266B4F58-2422-4CD4-9B31-36C14769C8A2}">
      <dgm:prSet/>
      <dgm:spPr/>
      <dgm:t>
        <a:bodyPr/>
        <a:lstStyle/>
        <a:p>
          <a:endParaRPr lang="en-US"/>
        </a:p>
      </dgm:t>
    </dgm:pt>
    <dgm:pt modelId="{76137ADA-AB85-4E28-A2B7-80B880D71795}" type="sibTrans" cxnId="{266B4F58-2422-4CD4-9B31-36C14769C8A2}">
      <dgm:prSet/>
      <dgm:spPr/>
      <dgm:t>
        <a:bodyPr/>
        <a:lstStyle/>
        <a:p>
          <a:endParaRPr lang="en-US"/>
        </a:p>
      </dgm:t>
    </dgm:pt>
    <dgm:pt modelId="{2A5F6F5A-8A27-48C2-A992-0EE6D7C0C9BE}">
      <dgm:prSet/>
      <dgm:spPr/>
      <dgm:t>
        <a:bodyPr/>
        <a:lstStyle/>
        <a:p>
          <a:pPr rtl="0"/>
          <a:endParaRPr lang="en-US" baseline="0" dirty="0"/>
        </a:p>
      </dgm:t>
    </dgm:pt>
    <dgm:pt modelId="{F153302C-616D-490C-BCCC-7FA5242CBF4C}" type="parTrans" cxnId="{BD0E20E0-8FF4-415B-B300-8D4566E62D23}">
      <dgm:prSet/>
      <dgm:spPr/>
      <dgm:t>
        <a:bodyPr/>
        <a:lstStyle/>
        <a:p>
          <a:endParaRPr lang="en-US"/>
        </a:p>
      </dgm:t>
    </dgm:pt>
    <dgm:pt modelId="{154437F7-C627-434C-AEB6-7658F902BBA3}" type="sibTrans" cxnId="{BD0E20E0-8FF4-415B-B300-8D4566E62D23}">
      <dgm:prSet/>
      <dgm:spPr/>
      <dgm:t>
        <a:bodyPr/>
        <a:lstStyle/>
        <a:p>
          <a:endParaRPr lang="en-US"/>
        </a:p>
      </dgm:t>
    </dgm:pt>
    <dgm:pt modelId="{667F9C6E-AD8D-4B5C-B5FB-FB8215038537}" type="pres">
      <dgm:prSet presAssocID="{1847C431-9B72-415F-A422-F5731F520861}" presName="composite" presStyleCnt="0">
        <dgm:presLayoutVars>
          <dgm:chMax val="5"/>
          <dgm:dir/>
          <dgm:resizeHandles val="exact"/>
        </dgm:presLayoutVars>
      </dgm:prSet>
      <dgm:spPr/>
      <dgm:t>
        <a:bodyPr/>
        <a:lstStyle/>
        <a:p>
          <a:endParaRPr lang="en-US"/>
        </a:p>
      </dgm:t>
    </dgm:pt>
    <dgm:pt modelId="{8F776ADB-D520-458A-92E0-02C231F5E14A}" type="pres">
      <dgm:prSet presAssocID="{B2358034-6E34-4FC6-89AA-D34D5205106E}" presName="circle1" presStyleLbl="lnNode1" presStyleIdx="0" presStyleCnt="5"/>
      <dgm:spPr/>
    </dgm:pt>
    <dgm:pt modelId="{5A09526F-FACA-4466-912F-7F51566EE414}" type="pres">
      <dgm:prSet presAssocID="{B2358034-6E34-4FC6-89AA-D34D5205106E}" presName="text1" presStyleLbl="revTx" presStyleIdx="0" presStyleCnt="5">
        <dgm:presLayoutVars>
          <dgm:bulletEnabled val="1"/>
        </dgm:presLayoutVars>
      </dgm:prSet>
      <dgm:spPr/>
      <dgm:t>
        <a:bodyPr/>
        <a:lstStyle/>
        <a:p>
          <a:endParaRPr lang="en-US"/>
        </a:p>
      </dgm:t>
    </dgm:pt>
    <dgm:pt modelId="{746AFB97-CF71-436E-B18A-0E0C0A514F1E}" type="pres">
      <dgm:prSet presAssocID="{B2358034-6E34-4FC6-89AA-D34D5205106E}" presName="line1" presStyleLbl="callout" presStyleIdx="0" presStyleCnt="10"/>
      <dgm:spPr/>
    </dgm:pt>
    <dgm:pt modelId="{F0503AF9-169F-48FC-8832-5C0C7B68356C}" type="pres">
      <dgm:prSet presAssocID="{B2358034-6E34-4FC6-89AA-D34D5205106E}" presName="d1" presStyleLbl="callout" presStyleIdx="1" presStyleCnt="10"/>
      <dgm:spPr/>
    </dgm:pt>
    <dgm:pt modelId="{554DDE6A-DE93-4012-B78C-6F7111EACF69}" type="pres">
      <dgm:prSet presAssocID="{47D328E4-6B9C-42E9-9731-48ACE894C5E5}" presName="circle2" presStyleLbl="lnNode1" presStyleIdx="1" presStyleCnt="5"/>
      <dgm:spPr/>
    </dgm:pt>
    <dgm:pt modelId="{B774BA48-50FA-4B0C-B1B2-5F160D936CD8}" type="pres">
      <dgm:prSet presAssocID="{47D328E4-6B9C-42E9-9731-48ACE894C5E5}" presName="text2" presStyleLbl="revTx" presStyleIdx="1" presStyleCnt="5">
        <dgm:presLayoutVars>
          <dgm:bulletEnabled val="1"/>
        </dgm:presLayoutVars>
      </dgm:prSet>
      <dgm:spPr/>
      <dgm:t>
        <a:bodyPr/>
        <a:lstStyle/>
        <a:p>
          <a:endParaRPr lang="en-US"/>
        </a:p>
      </dgm:t>
    </dgm:pt>
    <dgm:pt modelId="{2A576217-EFCB-4EAB-B65D-E300CBCE66A0}" type="pres">
      <dgm:prSet presAssocID="{47D328E4-6B9C-42E9-9731-48ACE894C5E5}" presName="line2" presStyleLbl="callout" presStyleIdx="2" presStyleCnt="10"/>
      <dgm:spPr/>
    </dgm:pt>
    <dgm:pt modelId="{26860913-7643-4157-8D00-5BAAE93E9222}" type="pres">
      <dgm:prSet presAssocID="{47D328E4-6B9C-42E9-9731-48ACE894C5E5}" presName="d2" presStyleLbl="callout" presStyleIdx="3" presStyleCnt="10"/>
      <dgm:spPr/>
    </dgm:pt>
    <dgm:pt modelId="{4BB67B71-3B22-4179-9FD4-EA6B6D6F683C}" type="pres">
      <dgm:prSet presAssocID="{FC1AB313-B44A-48E4-8835-B34EB373848D}" presName="circle3" presStyleLbl="lnNode1" presStyleIdx="2" presStyleCnt="5"/>
      <dgm:spPr/>
    </dgm:pt>
    <dgm:pt modelId="{F77476AE-5076-431D-9F0D-A40E08EDB9B4}" type="pres">
      <dgm:prSet presAssocID="{FC1AB313-B44A-48E4-8835-B34EB373848D}" presName="text3" presStyleLbl="revTx" presStyleIdx="2" presStyleCnt="5">
        <dgm:presLayoutVars>
          <dgm:bulletEnabled val="1"/>
        </dgm:presLayoutVars>
      </dgm:prSet>
      <dgm:spPr/>
      <dgm:t>
        <a:bodyPr/>
        <a:lstStyle/>
        <a:p>
          <a:endParaRPr lang="en-US"/>
        </a:p>
      </dgm:t>
    </dgm:pt>
    <dgm:pt modelId="{B51D7AE7-D714-4182-B63A-D55475216CE7}" type="pres">
      <dgm:prSet presAssocID="{FC1AB313-B44A-48E4-8835-B34EB373848D}" presName="line3" presStyleLbl="callout" presStyleIdx="4" presStyleCnt="10"/>
      <dgm:spPr/>
    </dgm:pt>
    <dgm:pt modelId="{E2A03EC3-B615-4F9C-BCA7-C5B8BC30182A}" type="pres">
      <dgm:prSet presAssocID="{FC1AB313-B44A-48E4-8835-B34EB373848D}" presName="d3" presStyleLbl="callout" presStyleIdx="5" presStyleCnt="10"/>
      <dgm:spPr/>
    </dgm:pt>
    <dgm:pt modelId="{872B6187-3DFC-4D9A-9832-B29732703068}" type="pres">
      <dgm:prSet presAssocID="{86A39164-87B1-4282-A8F7-E0CA479CBE5C}" presName="circle4" presStyleLbl="lnNode1" presStyleIdx="3" presStyleCnt="5"/>
      <dgm:spPr/>
    </dgm:pt>
    <dgm:pt modelId="{E32D2B59-333E-4278-A199-07F7CC46FEEE}" type="pres">
      <dgm:prSet presAssocID="{86A39164-87B1-4282-A8F7-E0CA479CBE5C}" presName="text4" presStyleLbl="revTx" presStyleIdx="3" presStyleCnt="5">
        <dgm:presLayoutVars>
          <dgm:bulletEnabled val="1"/>
        </dgm:presLayoutVars>
      </dgm:prSet>
      <dgm:spPr/>
      <dgm:t>
        <a:bodyPr/>
        <a:lstStyle/>
        <a:p>
          <a:endParaRPr lang="en-US"/>
        </a:p>
      </dgm:t>
    </dgm:pt>
    <dgm:pt modelId="{AA027927-1D85-4AFE-937B-CB1F0BC015DA}" type="pres">
      <dgm:prSet presAssocID="{86A39164-87B1-4282-A8F7-E0CA479CBE5C}" presName="line4" presStyleLbl="callout" presStyleIdx="6" presStyleCnt="10"/>
      <dgm:spPr/>
    </dgm:pt>
    <dgm:pt modelId="{7667256C-556C-4FCD-9EDC-170CC6CF727F}" type="pres">
      <dgm:prSet presAssocID="{86A39164-87B1-4282-A8F7-E0CA479CBE5C}" presName="d4" presStyleLbl="callout" presStyleIdx="7" presStyleCnt="10"/>
      <dgm:spPr/>
    </dgm:pt>
    <dgm:pt modelId="{F3FFDCFE-92F2-41F7-9CED-1EC1D5EE3401}" type="pres">
      <dgm:prSet presAssocID="{55F0BA22-1C32-4134-B9C9-6D0CD74D1B07}" presName="circle5" presStyleLbl="lnNode1" presStyleIdx="4" presStyleCnt="5"/>
      <dgm:spPr/>
    </dgm:pt>
    <dgm:pt modelId="{AFDA2DC9-9E4A-47AD-8357-E5F0F47912AA}" type="pres">
      <dgm:prSet presAssocID="{55F0BA22-1C32-4134-B9C9-6D0CD74D1B07}" presName="text5" presStyleLbl="revTx" presStyleIdx="4" presStyleCnt="5">
        <dgm:presLayoutVars>
          <dgm:bulletEnabled val="1"/>
        </dgm:presLayoutVars>
      </dgm:prSet>
      <dgm:spPr/>
      <dgm:t>
        <a:bodyPr/>
        <a:lstStyle/>
        <a:p>
          <a:endParaRPr lang="en-US"/>
        </a:p>
      </dgm:t>
    </dgm:pt>
    <dgm:pt modelId="{372458AD-5E90-4D1C-A9F7-F05AA07A6D38}" type="pres">
      <dgm:prSet presAssocID="{55F0BA22-1C32-4134-B9C9-6D0CD74D1B07}" presName="line5" presStyleLbl="callout" presStyleIdx="8" presStyleCnt="10"/>
      <dgm:spPr/>
    </dgm:pt>
    <dgm:pt modelId="{D516F1DC-23C6-45EC-8419-E863FC523814}" type="pres">
      <dgm:prSet presAssocID="{55F0BA22-1C32-4134-B9C9-6D0CD74D1B07}" presName="d5" presStyleLbl="callout" presStyleIdx="9" presStyleCnt="10"/>
      <dgm:spPr/>
    </dgm:pt>
  </dgm:ptLst>
  <dgm:cxnLst>
    <dgm:cxn modelId="{B27D8B29-BFDC-479F-970A-F70C3C364419}" type="presOf" srcId="{1847C431-9B72-415F-A422-F5731F520861}" destId="{667F9C6E-AD8D-4B5C-B5FB-FB8215038537}" srcOrd="0" destOrd="0" presId="urn:microsoft.com/office/officeart/2005/8/layout/target1"/>
    <dgm:cxn modelId="{8F2EB6AA-85B8-4F74-9C3A-A4B3681FBC41}" srcId="{1847C431-9B72-415F-A422-F5731F520861}" destId="{FC1AB313-B44A-48E4-8835-B34EB373848D}" srcOrd="2" destOrd="0" parTransId="{835AD74E-DBBB-4B93-B213-C303982AF7E7}" sibTransId="{2D1651FD-DE72-457C-A56F-D7B34D1C272B}"/>
    <dgm:cxn modelId="{266B4F58-2422-4CD4-9B31-36C14769C8A2}" srcId="{1847C431-9B72-415F-A422-F5731F520861}" destId="{B70AABA8-4DB1-4AAB-9700-71E9429B2512}" srcOrd="8" destOrd="0" parTransId="{5E0A05BA-CDD1-4B3C-9A6E-132076A47AD8}" sibTransId="{76137ADA-AB85-4E28-A2B7-80B880D71795}"/>
    <dgm:cxn modelId="{2F1EED36-3E1E-4C0D-97A8-88F74A21C47A}" srcId="{1847C431-9B72-415F-A422-F5731F520861}" destId="{7FCA4FDE-E6EE-4B97-90C2-EFA8B9EB8A3E}" srcOrd="7" destOrd="0" parTransId="{BA16F983-9A4B-4182-A7E7-114812F18096}" sibTransId="{7C3A23A5-93C1-4E6A-8249-3B05A710299E}"/>
    <dgm:cxn modelId="{2940D325-9107-4C98-8084-4499789A7D2E}" type="presOf" srcId="{FC1AB313-B44A-48E4-8835-B34EB373848D}" destId="{F77476AE-5076-431D-9F0D-A40E08EDB9B4}" srcOrd="0" destOrd="0" presId="urn:microsoft.com/office/officeart/2005/8/layout/target1"/>
    <dgm:cxn modelId="{4CC6A377-5142-46FB-9677-1494E4AD0761}" srcId="{1847C431-9B72-415F-A422-F5731F520861}" destId="{54DDE705-807E-4D69-8643-5BB20DDD93DE}" srcOrd="5" destOrd="0" parTransId="{627182A8-8A00-4DFC-9ED8-36F83ED04DEE}" sibTransId="{CF878F70-6224-491F-9B1F-04F9FFE18B6B}"/>
    <dgm:cxn modelId="{6382AE7E-0A0A-4973-9F0B-51F6F3F4C918}" srcId="{1847C431-9B72-415F-A422-F5731F520861}" destId="{55F0BA22-1C32-4134-B9C9-6D0CD74D1B07}" srcOrd="4" destOrd="0" parTransId="{719459FE-003C-4C1D-A9A3-824849BED0E8}" sibTransId="{4A8F1E9E-7A8C-447D-9C17-3E69D17B0184}"/>
    <dgm:cxn modelId="{B3E150C9-8E65-4E82-976C-E967B5A33704}" srcId="{1847C431-9B72-415F-A422-F5731F520861}" destId="{3138A508-8196-4355-AC59-08ABADB432AF}" srcOrd="6" destOrd="0" parTransId="{B14BF1F8-D1F6-4DDA-8891-24824AFF40E0}" sibTransId="{19CCC50E-1134-49ED-AB67-D5B41EC4FF18}"/>
    <dgm:cxn modelId="{D966A78B-AA8B-4E78-9673-B5B44147523C}" type="presOf" srcId="{B2358034-6E34-4FC6-89AA-D34D5205106E}" destId="{5A09526F-FACA-4466-912F-7F51566EE414}" srcOrd="0" destOrd="0" presId="urn:microsoft.com/office/officeart/2005/8/layout/target1"/>
    <dgm:cxn modelId="{B1E07302-76FA-407F-9B19-B5794C119DE7}" srcId="{1847C431-9B72-415F-A422-F5731F520861}" destId="{B2358034-6E34-4FC6-89AA-D34D5205106E}" srcOrd="0" destOrd="0" parTransId="{EBB989CC-3BC2-4D0A-900A-A9669BFDC680}" sibTransId="{5536CB66-20DA-4766-AB23-00ABDF645CFC}"/>
    <dgm:cxn modelId="{7F8F3466-82CF-4F59-ABBD-1402EBA3E81E}" type="presOf" srcId="{47D328E4-6B9C-42E9-9731-48ACE894C5E5}" destId="{B774BA48-50FA-4B0C-B1B2-5F160D936CD8}" srcOrd="0" destOrd="0" presId="urn:microsoft.com/office/officeart/2005/8/layout/target1"/>
    <dgm:cxn modelId="{CB2DD305-0F60-435B-8181-03A3363C5D2E}" srcId="{1847C431-9B72-415F-A422-F5731F520861}" destId="{86A39164-87B1-4282-A8F7-E0CA479CBE5C}" srcOrd="3" destOrd="0" parTransId="{FD24A34C-80CD-4264-9CB2-D0AA0FB7742B}" sibTransId="{0AAA1720-AA0E-45AF-B553-C3AA7DB56531}"/>
    <dgm:cxn modelId="{564D30A7-3F49-4473-BC7E-EA758E734224}" type="presOf" srcId="{55F0BA22-1C32-4134-B9C9-6D0CD74D1B07}" destId="{AFDA2DC9-9E4A-47AD-8357-E5F0F47912AA}" srcOrd="0" destOrd="0" presId="urn:microsoft.com/office/officeart/2005/8/layout/target1"/>
    <dgm:cxn modelId="{B430E061-6B33-4ACB-8A55-8D4A82F93F79}" srcId="{1847C431-9B72-415F-A422-F5731F520861}" destId="{47D328E4-6B9C-42E9-9731-48ACE894C5E5}" srcOrd="1" destOrd="0" parTransId="{27BCF65F-AF8A-4AE0-B8FC-3B312ED3D7B0}" sibTransId="{F4A6A0C0-8CEF-4616-B7DD-494D9E8F8BC6}"/>
    <dgm:cxn modelId="{BD0E20E0-8FF4-415B-B300-8D4566E62D23}" srcId="{1847C431-9B72-415F-A422-F5731F520861}" destId="{2A5F6F5A-8A27-48C2-A992-0EE6D7C0C9BE}" srcOrd="9" destOrd="0" parTransId="{F153302C-616D-490C-BCCC-7FA5242CBF4C}" sibTransId="{154437F7-C627-434C-AEB6-7658F902BBA3}"/>
    <dgm:cxn modelId="{EA6474C5-483C-407A-9613-8BFD71C0B4A0}" type="presOf" srcId="{86A39164-87B1-4282-A8F7-E0CA479CBE5C}" destId="{E32D2B59-333E-4278-A199-07F7CC46FEEE}" srcOrd="0" destOrd="0" presId="urn:microsoft.com/office/officeart/2005/8/layout/target1"/>
    <dgm:cxn modelId="{374D7F9D-1754-4C94-9741-6AAFF17DFDFF}" type="presParOf" srcId="{667F9C6E-AD8D-4B5C-B5FB-FB8215038537}" destId="{8F776ADB-D520-458A-92E0-02C231F5E14A}" srcOrd="0" destOrd="0" presId="urn:microsoft.com/office/officeart/2005/8/layout/target1"/>
    <dgm:cxn modelId="{058D10AC-53B1-4057-891A-CEB7BEA3C150}" type="presParOf" srcId="{667F9C6E-AD8D-4B5C-B5FB-FB8215038537}" destId="{5A09526F-FACA-4466-912F-7F51566EE414}" srcOrd="1" destOrd="0" presId="urn:microsoft.com/office/officeart/2005/8/layout/target1"/>
    <dgm:cxn modelId="{E0933037-6290-4A8F-95BF-252188CA8F15}" type="presParOf" srcId="{667F9C6E-AD8D-4B5C-B5FB-FB8215038537}" destId="{746AFB97-CF71-436E-B18A-0E0C0A514F1E}" srcOrd="2" destOrd="0" presId="urn:microsoft.com/office/officeart/2005/8/layout/target1"/>
    <dgm:cxn modelId="{93F53057-E8F7-477F-9F1A-6E4E69B7AE5E}" type="presParOf" srcId="{667F9C6E-AD8D-4B5C-B5FB-FB8215038537}" destId="{F0503AF9-169F-48FC-8832-5C0C7B68356C}" srcOrd="3" destOrd="0" presId="urn:microsoft.com/office/officeart/2005/8/layout/target1"/>
    <dgm:cxn modelId="{1098FBC9-E18A-4D12-8470-EBFB435B8887}" type="presParOf" srcId="{667F9C6E-AD8D-4B5C-B5FB-FB8215038537}" destId="{554DDE6A-DE93-4012-B78C-6F7111EACF69}" srcOrd="4" destOrd="0" presId="urn:microsoft.com/office/officeart/2005/8/layout/target1"/>
    <dgm:cxn modelId="{2A8BA8C0-A114-41E4-A110-623D96B6753A}" type="presParOf" srcId="{667F9C6E-AD8D-4B5C-B5FB-FB8215038537}" destId="{B774BA48-50FA-4B0C-B1B2-5F160D936CD8}" srcOrd="5" destOrd="0" presId="urn:microsoft.com/office/officeart/2005/8/layout/target1"/>
    <dgm:cxn modelId="{FEA85478-6FFB-4040-BA3C-8FA7836B64D2}" type="presParOf" srcId="{667F9C6E-AD8D-4B5C-B5FB-FB8215038537}" destId="{2A576217-EFCB-4EAB-B65D-E300CBCE66A0}" srcOrd="6" destOrd="0" presId="urn:microsoft.com/office/officeart/2005/8/layout/target1"/>
    <dgm:cxn modelId="{48231CCA-C6FB-456E-BBFB-D026F4F50916}" type="presParOf" srcId="{667F9C6E-AD8D-4B5C-B5FB-FB8215038537}" destId="{26860913-7643-4157-8D00-5BAAE93E9222}" srcOrd="7" destOrd="0" presId="urn:microsoft.com/office/officeart/2005/8/layout/target1"/>
    <dgm:cxn modelId="{5BE8F0A2-CF18-47B5-BFA6-34CDB511331A}" type="presParOf" srcId="{667F9C6E-AD8D-4B5C-B5FB-FB8215038537}" destId="{4BB67B71-3B22-4179-9FD4-EA6B6D6F683C}" srcOrd="8" destOrd="0" presId="urn:microsoft.com/office/officeart/2005/8/layout/target1"/>
    <dgm:cxn modelId="{6C557751-8F8B-4985-BDE5-1B21AAEAB5E1}" type="presParOf" srcId="{667F9C6E-AD8D-4B5C-B5FB-FB8215038537}" destId="{F77476AE-5076-431D-9F0D-A40E08EDB9B4}" srcOrd="9" destOrd="0" presId="urn:microsoft.com/office/officeart/2005/8/layout/target1"/>
    <dgm:cxn modelId="{0BE660B1-9AA9-4E83-9B4E-AC2342A7BA2A}" type="presParOf" srcId="{667F9C6E-AD8D-4B5C-B5FB-FB8215038537}" destId="{B51D7AE7-D714-4182-B63A-D55475216CE7}" srcOrd="10" destOrd="0" presId="urn:microsoft.com/office/officeart/2005/8/layout/target1"/>
    <dgm:cxn modelId="{131791A3-2FCF-4D65-9527-E8086605C2B3}" type="presParOf" srcId="{667F9C6E-AD8D-4B5C-B5FB-FB8215038537}" destId="{E2A03EC3-B615-4F9C-BCA7-C5B8BC30182A}" srcOrd="11" destOrd="0" presId="urn:microsoft.com/office/officeart/2005/8/layout/target1"/>
    <dgm:cxn modelId="{43D20013-0185-4723-BABC-421394C51959}" type="presParOf" srcId="{667F9C6E-AD8D-4B5C-B5FB-FB8215038537}" destId="{872B6187-3DFC-4D9A-9832-B29732703068}" srcOrd="12" destOrd="0" presId="urn:microsoft.com/office/officeart/2005/8/layout/target1"/>
    <dgm:cxn modelId="{94FA9880-59FC-4C7B-AA98-AA2955B84EFE}" type="presParOf" srcId="{667F9C6E-AD8D-4B5C-B5FB-FB8215038537}" destId="{E32D2B59-333E-4278-A199-07F7CC46FEEE}" srcOrd="13" destOrd="0" presId="urn:microsoft.com/office/officeart/2005/8/layout/target1"/>
    <dgm:cxn modelId="{1AEC5A9C-104B-494E-AF50-7CE7908394CD}" type="presParOf" srcId="{667F9C6E-AD8D-4B5C-B5FB-FB8215038537}" destId="{AA027927-1D85-4AFE-937B-CB1F0BC015DA}" srcOrd="14" destOrd="0" presId="urn:microsoft.com/office/officeart/2005/8/layout/target1"/>
    <dgm:cxn modelId="{36C3053D-A6B1-413E-A3B4-07452414D0D2}" type="presParOf" srcId="{667F9C6E-AD8D-4B5C-B5FB-FB8215038537}" destId="{7667256C-556C-4FCD-9EDC-170CC6CF727F}" srcOrd="15" destOrd="0" presId="urn:microsoft.com/office/officeart/2005/8/layout/target1"/>
    <dgm:cxn modelId="{75133BBD-BF84-499D-B11E-9AA996865769}" type="presParOf" srcId="{667F9C6E-AD8D-4B5C-B5FB-FB8215038537}" destId="{F3FFDCFE-92F2-41F7-9CED-1EC1D5EE3401}" srcOrd="16" destOrd="0" presId="urn:microsoft.com/office/officeart/2005/8/layout/target1"/>
    <dgm:cxn modelId="{B6303685-F1AD-4DB4-87BF-2DE8DECD29F7}" type="presParOf" srcId="{667F9C6E-AD8D-4B5C-B5FB-FB8215038537}" destId="{AFDA2DC9-9E4A-47AD-8357-E5F0F47912AA}" srcOrd="17" destOrd="0" presId="urn:microsoft.com/office/officeart/2005/8/layout/target1"/>
    <dgm:cxn modelId="{53F1B893-CCA7-4E39-9DBF-538194377AC8}" type="presParOf" srcId="{667F9C6E-AD8D-4B5C-B5FB-FB8215038537}" destId="{372458AD-5E90-4D1C-A9F7-F05AA07A6D38}" srcOrd="18" destOrd="0" presId="urn:microsoft.com/office/officeart/2005/8/layout/target1"/>
    <dgm:cxn modelId="{AADA0C1B-B832-4400-9797-042A44217385}" type="presParOf" srcId="{667F9C6E-AD8D-4B5C-B5FB-FB8215038537}" destId="{D516F1DC-23C6-45EC-8419-E863FC523814}"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E7A48DE-F91E-4A2A-BA20-843DA7AE7223}" type="datetimeFigureOut">
              <a:rPr lang="en-US" smtClean="0"/>
              <a:t>6/22/2017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01F2E9F-9AC5-4103-97E9-F79B37CCC85E}" type="slidenum">
              <a:rPr lang="en-US" smtClean="0"/>
              <a:t>‹#›</a:t>
            </a:fld>
            <a:endParaRPr lang="en-US"/>
          </a:p>
        </p:txBody>
      </p:sp>
    </p:spTree>
    <p:extLst>
      <p:ext uri="{BB962C8B-B14F-4D97-AF65-F5344CB8AC3E}">
        <p14:creationId xmlns:p14="http://schemas.microsoft.com/office/powerpoint/2010/main" val="2971091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1BD255A-967C-46BB-9BE5-920E59B7DCC6}" type="datetimeFigureOut">
              <a:rPr lang="en-US" smtClean="0"/>
              <a:t>6/22/2017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3767611-DB0E-4124-A736-7AA8842DE95C}" type="slidenum">
              <a:rPr lang="en-US" smtClean="0"/>
              <a:t>‹#›</a:t>
            </a:fld>
            <a:endParaRPr lang="en-US"/>
          </a:p>
        </p:txBody>
      </p:sp>
    </p:spTree>
    <p:extLst>
      <p:ext uri="{BB962C8B-B14F-4D97-AF65-F5344CB8AC3E}">
        <p14:creationId xmlns:p14="http://schemas.microsoft.com/office/powerpoint/2010/main" val="250634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school</a:t>
            </a:r>
            <a:r>
              <a:rPr lang="en-US" baseline="0" dirty="0" smtClean="0"/>
              <a:t> environment is complex and often difficult to navigate for parents in general.  Spanish speaking/Latino parents experience additional challenges.</a:t>
            </a:r>
            <a:endParaRPr lang="en-US" dirty="0"/>
          </a:p>
        </p:txBody>
      </p:sp>
      <p:sp>
        <p:nvSpPr>
          <p:cNvPr id="4" name="Slide Number Placeholder 3"/>
          <p:cNvSpPr>
            <a:spLocks noGrp="1"/>
          </p:cNvSpPr>
          <p:nvPr>
            <p:ph type="sldNum" sz="quarter" idx="10"/>
          </p:nvPr>
        </p:nvSpPr>
        <p:spPr/>
        <p:txBody>
          <a:bodyPr/>
          <a:lstStyle/>
          <a:p>
            <a:fld id="{B3767611-DB0E-4124-A736-7AA8842DE95C}" type="slidenum">
              <a:rPr lang="en-US" smtClean="0"/>
              <a:t>1</a:t>
            </a:fld>
            <a:endParaRPr lang="en-US"/>
          </a:p>
        </p:txBody>
      </p:sp>
    </p:spTree>
    <p:extLst>
      <p:ext uri="{BB962C8B-B14F-4D97-AF65-F5344CB8AC3E}">
        <p14:creationId xmlns:p14="http://schemas.microsoft.com/office/powerpoint/2010/main" val="3008544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a:t>
            </a:r>
            <a:r>
              <a:rPr lang="en-US" baseline="0" dirty="0" smtClean="0"/>
              <a:t> in school leadership– example, did leadership training in two schools, BOTH principals left</a:t>
            </a:r>
          </a:p>
          <a:p>
            <a:endParaRPr lang="en-US" baseline="0" dirty="0" smtClean="0"/>
          </a:p>
          <a:p>
            <a:r>
              <a:rPr lang="en-US" baseline="0" dirty="0" smtClean="0"/>
              <a:t>Transform public schools</a:t>
            </a:r>
            <a:endParaRPr lang="en-US" dirty="0"/>
          </a:p>
        </p:txBody>
      </p:sp>
      <p:sp>
        <p:nvSpPr>
          <p:cNvPr id="4" name="Slide Number Placeholder 3"/>
          <p:cNvSpPr>
            <a:spLocks noGrp="1"/>
          </p:cNvSpPr>
          <p:nvPr>
            <p:ph type="sldNum" sz="quarter" idx="10"/>
          </p:nvPr>
        </p:nvSpPr>
        <p:spPr/>
        <p:txBody>
          <a:bodyPr/>
          <a:lstStyle/>
          <a:p>
            <a:fld id="{B3767611-DB0E-4124-A736-7AA8842DE95C}" type="slidenum">
              <a:rPr lang="en-US" smtClean="0"/>
              <a:t>12</a:t>
            </a:fld>
            <a:endParaRPr lang="en-US"/>
          </a:p>
        </p:txBody>
      </p:sp>
    </p:spTree>
    <p:extLst>
      <p:ext uri="{BB962C8B-B14F-4D97-AF65-F5344CB8AC3E}">
        <p14:creationId xmlns:p14="http://schemas.microsoft.com/office/powerpoint/2010/main" val="2175414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 of parents gained at least skills and knowledge.</a:t>
            </a:r>
          </a:p>
          <a:p>
            <a:endParaRPr lang="en-US" dirty="0" smtClean="0"/>
          </a:p>
          <a:p>
            <a:r>
              <a:rPr lang="en-US" dirty="0" smtClean="0"/>
              <a:t>Impact</a:t>
            </a:r>
            <a:r>
              <a:rPr lang="en-US" baseline="0" dirty="0" smtClean="0"/>
              <a:t> individual parent and systemic change </a:t>
            </a:r>
            <a:r>
              <a:rPr lang="en-US" baseline="0" smtClean="0"/>
              <a:t>within system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3767611-DB0E-4124-A736-7AA8842DE95C}" type="slidenum">
              <a:rPr lang="en-US" smtClean="0"/>
              <a:t>13</a:t>
            </a:fld>
            <a:endParaRPr lang="en-US"/>
          </a:p>
        </p:txBody>
      </p:sp>
    </p:spTree>
    <p:extLst>
      <p:ext uri="{BB962C8B-B14F-4D97-AF65-F5344CB8AC3E}">
        <p14:creationId xmlns:p14="http://schemas.microsoft.com/office/powerpoint/2010/main" val="101683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Takes an active role in a child’s life—biological</a:t>
            </a:r>
            <a:r>
              <a:rPr lang="en-US" baseline="0" dirty="0" smtClean="0"/>
              <a:t> or not, aunt, friend, etc.</a:t>
            </a:r>
          </a:p>
          <a:p>
            <a:pPr marL="0" indent="0">
              <a:buNone/>
            </a:pPr>
            <a:r>
              <a:rPr lang="en-US" dirty="0" smtClean="0"/>
              <a:t>YOU are Building relationships with  parents and their student(s)</a:t>
            </a:r>
          </a:p>
          <a:p>
            <a:pPr marL="0" indent="0">
              <a:buNone/>
            </a:pPr>
            <a:r>
              <a:rPr lang="en-US" b="1" dirty="0" smtClean="0"/>
              <a:t>ASK</a:t>
            </a:r>
            <a:r>
              <a:rPr lang="en-US" dirty="0" smtClean="0"/>
              <a:t>—What do they already know? Build from here.</a:t>
            </a:r>
          </a:p>
          <a:p>
            <a:pPr marL="0" indent="0">
              <a:buNone/>
            </a:pPr>
            <a:r>
              <a:rPr lang="en-US" b="1" dirty="0" smtClean="0"/>
              <a:t>LEARN</a:t>
            </a:r>
            <a:r>
              <a:rPr lang="en-US" dirty="0" smtClean="0"/>
              <a:t>—about them and their goals for their child</a:t>
            </a:r>
          </a:p>
          <a:p>
            <a:pPr marL="0" indent="0">
              <a:buNone/>
            </a:pPr>
            <a:r>
              <a:rPr lang="en-US" b="1" dirty="0" smtClean="0"/>
              <a:t>LISTEN</a:t>
            </a:r>
            <a:r>
              <a:rPr lang="en-US" dirty="0" smtClean="0"/>
              <a:t>—hear their experiences and concerns</a:t>
            </a:r>
          </a:p>
          <a:p>
            <a:pPr marL="0" indent="0">
              <a:buNone/>
            </a:pPr>
            <a:r>
              <a:rPr lang="en-US" b="1" dirty="0" smtClean="0"/>
              <a:t>DON’T ASSUME</a:t>
            </a:r>
            <a:r>
              <a:rPr lang="en-US" dirty="0" smtClean="0"/>
              <a:t>—that they already know things about helping their child</a:t>
            </a:r>
          </a:p>
          <a:p>
            <a:pPr marL="0" indent="0">
              <a:buNone/>
            </a:pPr>
            <a:r>
              <a:rPr lang="en-US" b="1" dirty="0" smtClean="0"/>
              <a:t>PROVIDE INSIDER INFORMATION</a:t>
            </a:r>
            <a:r>
              <a:rPr lang="en-US" dirty="0" smtClean="0"/>
              <a:t>—share what isn’t being shared with them</a:t>
            </a:r>
          </a:p>
          <a:p>
            <a:pPr marL="0" indent="0">
              <a:buNone/>
            </a:pPr>
            <a:r>
              <a:rPr lang="en-US" dirty="0" smtClean="0"/>
              <a:t>BUILD</a:t>
            </a:r>
            <a:r>
              <a:rPr lang="en-US" baseline="0" dirty="0" smtClean="0"/>
              <a:t> Trust</a:t>
            </a:r>
            <a:endParaRPr lang="en-US" dirty="0" smtClean="0"/>
          </a:p>
          <a:p>
            <a:endParaRPr lang="en-US" dirty="0"/>
          </a:p>
        </p:txBody>
      </p:sp>
      <p:sp>
        <p:nvSpPr>
          <p:cNvPr id="4" name="Slide Number Placeholder 3"/>
          <p:cNvSpPr>
            <a:spLocks noGrp="1"/>
          </p:cNvSpPr>
          <p:nvPr>
            <p:ph type="sldNum" sz="quarter" idx="10"/>
          </p:nvPr>
        </p:nvSpPr>
        <p:spPr/>
        <p:txBody>
          <a:bodyPr/>
          <a:lstStyle/>
          <a:p>
            <a:fld id="{B3767611-DB0E-4124-A736-7AA8842DE95C}" type="slidenum">
              <a:rPr lang="en-US" smtClean="0"/>
              <a:t>2</a:t>
            </a:fld>
            <a:endParaRPr lang="en-US"/>
          </a:p>
        </p:txBody>
      </p:sp>
    </p:spTree>
    <p:extLst>
      <p:ext uri="{BB962C8B-B14F-4D97-AF65-F5344CB8AC3E}">
        <p14:creationId xmlns:p14="http://schemas.microsoft.com/office/powerpoint/2010/main" val="150566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a:t>
            </a:r>
            <a:r>
              <a:rPr lang="en-US" baseline="0" dirty="0" smtClean="0"/>
              <a:t> appear to only deal with navigating schools, has application for 4-H, FCS, Local Foods,  Ag/</a:t>
            </a:r>
            <a:r>
              <a:rPr lang="en-US" baseline="0" dirty="0" err="1" smtClean="0"/>
              <a:t>Hort</a:t>
            </a:r>
            <a:r>
              <a:rPr lang="en-US" baseline="0" dirty="0" smtClean="0"/>
              <a:t>—partnerships and capacity.</a:t>
            </a:r>
            <a:endParaRPr lang="en-US" dirty="0"/>
          </a:p>
        </p:txBody>
      </p:sp>
      <p:sp>
        <p:nvSpPr>
          <p:cNvPr id="4" name="Slide Number Placeholder 3"/>
          <p:cNvSpPr>
            <a:spLocks noGrp="1"/>
          </p:cNvSpPr>
          <p:nvPr>
            <p:ph type="sldNum" sz="quarter" idx="10"/>
          </p:nvPr>
        </p:nvSpPr>
        <p:spPr/>
        <p:txBody>
          <a:bodyPr/>
          <a:lstStyle/>
          <a:p>
            <a:fld id="{B3767611-DB0E-4124-A736-7AA8842DE95C}" type="slidenum">
              <a:rPr lang="en-US" smtClean="0"/>
              <a:t>3</a:t>
            </a:fld>
            <a:endParaRPr lang="en-US"/>
          </a:p>
        </p:txBody>
      </p:sp>
    </p:spTree>
    <p:extLst>
      <p:ext uri="{BB962C8B-B14F-4D97-AF65-F5344CB8AC3E}">
        <p14:creationId xmlns:p14="http://schemas.microsoft.com/office/powerpoint/2010/main" val="2342690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PFAST</a:t>
            </a:r>
            <a:r>
              <a:rPr lang="en-US" baseline="0" dirty="0" smtClean="0"/>
              <a:t> was also early foundation for the </a:t>
            </a:r>
            <a:r>
              <a:rPr lang="en-US" baseline="0" dirty="0" err="1" smtClean="0"/>
              <a:t>Juntos</a:t>
            </a:r>
            <a:r>
              <a:rPr lang="en-US" baseline="0" dirty="0" smtClean="0"/>
              <a:t> Program</a:t>
            </a:r>
          </a:p>
          <a:p>
            <a:r>
              <a:rPr lang="en-US" baseline="0" dirty="0" smtClean="0"/>
              <a:t>PFAST is participatory and can be done in schools and in the community.</a:t>
            </a:r>
          </a:p>
          <a:p>
            <a:r>
              <a:rPr lang="en-US" baseline="0" dirty="0" smtClean="0"/>
              <a:t>Mention topics—communication, parent involvement, standards and testing, Exceptional Children, moving to action</a:t>
            </a:r>
          </a:p>
          <a:p>
            <a:r>
              <a:rPr lang="en-US" baseline="0" dirty="0" smtClean="0"/>
              <a:t>Spanish-speaking parents share what they have learned with their networks and often want to take the training more than once to learn and be with other parents.</a:t>
            </a:r>
          </a:p>
        </p:txBody>
      </p:sp>
      <p:sp>
        <p:nvSpPr>
          <p:cNvPr id="4" name="Slide Number Placeholder 3"/>
          <p:cNvSpPr>
            <a:spLocks noGrp="1"/>
          </p:cNvSpPr>
          <p:nvPr>
            <p:ph type="sldNum" sz="quarter" idx="10"/>
          </p:nvPr>
        </p:nvSpPr>
        <p:spPr/>
        <p:txBody>
          <a:bodyPr/>
          <a:lstStyle/>
          <a:p>
            <a:fld id="{B3767611-DB0E-4124-A736-7AA8842DE95C}" type="slidenum">
              <a:rPr lang="en-US" smtClean="0"/>
              <a:t>4</a:t>
            </a:fld>
            <a:endParaRPr lang="en-US"/>
          </a:p>
        </p:txBody>
      </p:sp>
    </p:spTree>
    <p:extLst>
      <p:ext uri="{BB962C8B-B14F-4D97-AF65-F5344CB8AC3E}">
        <p14:creationId xmlns:p14="http://schemas.microsoft.com/office/powerpoint/2010/main" val="1835952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Additionally, parents of Latino students in public charter schools have even fewer avenues for access and participation. This project intends to develop the leadership and advocacy skills of Latino parents and address informal and formal structures for decision making, School Improvement Teams, PTA, and School Board participation. As parents and school staff must work together across cultural lines, this project also addresses the needs for cross-cultural relationship development with other parents and staff.</a:t>
            </a:r>
          </a:p>
          <a:p>
            <a:endParaRPr lang="en-US" dirty="0"/>
          </a:p>
        </p:txBody>
      </p:sp>
      <p:sp>
        <p:nvSpPr>
          <p:cNvPr id="4" name="Slide Number Placeholder 3"/>
          <p:cNvSpPr>
            <a:spLocks noGrp="1"/>
          </p:cNvSpPr>
          <p:nvPr>
            <p:ph type="sldNum" sz="quarter" idx="10"/>
          </p:nvPr>
        </p:nvSpPr>
        <p:spPr/>
        <p:txBody>
          <a:bodyPr/>
          <a:lstStyle/>
          <a:p>
            <a:fld id="{B3767611-DB0E-4124-A736-7AA8842DE95C}" type="slidenum">
              <a:rPr lang="en-US" smtClean="0"/>
              <a:t>6</a:t>
            </a:fld>
            <a:endParaRPr lang="en-US"/>
          </a:p>
        </p:txBody>
      </p:sp>
    </p:spTree>
    <p:extLst>
      <p:ext uri="{BB962C8B-B14F-4D97-AF65-F5344CB8AC3E}">
        <p14:creationId xmlns:p14="http://schemas.microsoft.com/office/powerpoint/2010/main" val="1366392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Equality of partnership</a:t>
            </a:r>
            <a:r>
              <a:rPr lang="en-US" baseline="0" dirty="0" smtClean="0"/>
              <a:t> is difficult with language and cultural difference.</a:t>
            </a:r>
          </a:p>
          <a:p>
            <a:r>
              <a:rPr lang="en-US" baseline="0" dirty="0" smtClean="0"/>
              <a:t>Partnership equity difficult to achieve with language differences, often have to ask for access</a:t>
            </a:r>
            <a:endParaRPr lang="en-US" dirty="0"/>
          </a:p>
        </p:txBody>
      </p:sp>
      <p:sp>
        <p:nvSpPr>
          <p:cNvPr id="4" name="Slide Number Placeholder 3"/>
          <p:cNvSpPr>
            <a:spLocks noGrp="1"/>
          </p:cNvSpPr>
          <p:nvPr>
            <p:ph type="sldNum" sz="quarter" idx="10"/>
          </p:nvPr>
        </p:nvSpPr>
        <p:spPr/>
        <p:txBody>
          <a:bodyPr/>
          <a:lstStyle/>
          <a:p>
            <a:fld id="{B3767611-DB0E-4124-A736-7AA8842DE95C}" type="slidenum">
              <a:rPr lang="en-US" smtClean="0"/>
              <a:t>7</a:t>
            </a:fld>
            <a:endParaRPr lang="en-US"/>
          </a:p>
        </p:txBody>
      </p:sp>
    </p:spTree>
    <p:extLst>
      <p:ext uri="{BB962C8B-B14F-4D97-AF65-F5344CB8AC3E}">
        <p14:creationId xmlns:p14="http://schemas.microsoft.com/office/powerpoint/2010/main" val="57457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Parents access</a:t>
            </a:r>
            <a:r>
              <a:rPr lang="en-US" baseline="0" dirty="0" smtClean="0"/>
              <a:t> to partnership and sharing power leading them toward leadership and community collaboration.</a:t>
            </a:r>
          </a:p>
          <a:p>
            <a:endParaRPr lang="en-US" baseline="0" dirty="0" smtClean="0"/>
          </a:p>
          <a:p>
            <a:r>
              <a:rPr lang="en-US" baseline="0" dirty="0" smtClean="0"/>
              <a:t>For parents to lead, there must be some sharing of power.</a:t>
            </a:r>
          </a:p>
          <a:p>
            <a:endParaRPr lang="en-US" baseline="0" dirty="0" smtClean="0"/>
          </a:p>
          <a:p>
            <a:r>
              <a:rPr lang="en-US" baseline="0" dirty="0" smtClean="0"/>
              <a:t>(Schools/teachers receive little education about working with families.)</a:t>
            </a:r>
            <a:endParaRPr lang="en-US" dirty="0"/>
          </a:p>
        </p:txBody>
      </p:sp>
      <p:sp>
        <p:nvSpPr>
          <p:cNvPr id="4" name="Slide Number Placeholder 3"/>
          <p:cNvSpPr>
            <a:spLocks noGrp="1"/>
          </p:cNvSpPr>
          <p:nvPr>
            <p:ph type="sldNum" sz="quarter" idx="10"/>
          </p:nvPr>
        </p:nvSpPr>
        <p:spPr/>
        <p:txBody>
          <a:bodyPr/>
          <a:lstStyle/>
          <a:p>
            <a:fld id="{B3767611-DB0E-4124-A736-7AA8842DE95C}" type="slidenum">
              <a:rPr lang="en-US" smtClean="0"/>
              <a:t>8</a:t>
            </a:fld>
            <a:endParaRPr lang="en-US"/>
          </a:p>
        </p:txBody>
      </p:sp>
    </p:spTree>
    <p:extLst>
      <p:ext uri="{BB962C8B-B14F-4D97-AF65-F5344CB8AC3E}">
        <p14:creationId xmlns:p14="http://schemas.microsoft.com/office/powerpoint/2010/main" val="266451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Offered in English and Spanish</a:t>
            </a:r>
          </a:p>
          <a:p>
            <a:r>
              <a:rPr lang="en-US" sz="1200" b="1" kern="1200" dirty="0" smtClean="0">
                <a:solidFill>
                  <a:schemeClr val="tx1"/>
                </a:solidFill>
                <a:effectLst/>
                <a:latin typeface="+mn-lt"/>
                <a:ea typeface="+mn-ea"/>
                <a:cs typeface="+mn-cs"/>
              </a:rPr>
              <a:t>Theory</a:t>
            </a:r>
            <a:r>
              <a:rPr lang="en-US" sz="1200" b="1" kern="1200" baseline="0" dirty="0" smtClean="0">
                <a:solidFill>
                  <a:schemeClr val="tx1"/>
                </a:solidFill>
                <a:effectLst/>
                <a:latin typeface="+mn-lt"/>
                <a:ea typeface="+mn-ea"/>
                <a:cs typeface="+mn-cs"/>
              </a:rPr>
              <a:t> of creating a multilingual space, relationships</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Leadership Session Dates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All Sessions include a meal and childcare.  Locations will vary in schools and the community.  We request attendance at all sessions.  Participants can miss up to one session and still complete the Academy.  We will provide make up materials.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Saturday, April 23, 9:00-2:00</a:t>
            </a:r>
          </a:p>
          <a:p>
            <a:pPr lvl="0"/>
            <a:r>
              <a:rPr lang="en-US" sz="1200" kern="1200" dirty="0" smtClean="0">
                <a:solidFill>
                  <a:schemeClr val="tx1"/>
                </a:solidFill>
                <a:effectLst/>
                <a:latin typeface="+mn-lt"/>
                <a:ea typeface="+mn-ea"/>
                <a:cs typeface="+mn-cs"/>
              </a:rPr>
              <a:t>Saturday May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9:00-2:00</a:t>
            </a:r>
          </a:p>
          <a:p>
            <a:pPr lvl="0"/>
            <a:r>
              <a:rPr lang="en-US" sz="1200" kern="1200" dirty="0" smtClean="0">
                <a:solidFill>
                  <a:schemeClr val="tx1"/>
                </a:solidFill>
                <a:effectLst/>
                <a:latin typeface="+mn-lt"/>
                <a:ea typeface="+mn-ea"/>
                <a:cs typeface="+mn-cs"/>
              </a:rPr>
              <a:t>Thursday, June 2, 5:30-8:30 or possibly Saturday May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9:00 – 2:00 </a:t>
            </a:r>
          </a:p>
          <a:p>
            <a:pPr lvl="0"/>
            <a:r>
              <a:rPr lang="en-US" sz="1200" kern="1200" dirty="0" smtClean="0">
                <a:solidFill>
                  <a:schemeClr val="tx1"/>
                </a:solidFill>
                <a:effectLst/>
                <a:latin typeface="+mn-lt"/>
                <a:ea typeface="+mn-ea"/>
                <a:cs typeface="+mn-cs"/>
              </a:rPr>
              <a:t>Graduation Picnic—June TBA</a:t>
            </a:r>
          </a:p>
          <a:p>
            <a:pPr lvl="0"/>
            <a:r>
              <a:rPr lang="en-US" sz="1200" kern="1200" dirty="0" smtClean="0">
                <a:solidFill>
                  <a:schemeClr val="tx1"/>
                </a:solidFill>
                <a:effectLst/>
                <a:latin typeface="+mn-lt"/>
                <a:ea typeface="+mn-ea"/>
                <a:cs typeface="+mn-cs"/>
              </a:rPr>
              <a:t>Fall Project Meeting—Date TBA (Have a speaker, share about projects, reconnect for new school year)</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 real colors, School structure and finance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767611-DB0E-4124-A736-7AA8842DE95C}" type="slidenum">
              <a:rPr lang="en-US" smtClean="0"/>
              <a:t>9</a:t>
            </a:fld>
            <a:endParaRPr lang="en-US"/>
          </a:p>
        </p:txBody>
      </p:sp>
    </p:spTree>
    <p:extLst>
      <p:ext uri="{BB962C8B-B14F-4D97-AF65-F5344CB8AC3E}">
        <p14:creationId xmlns:p14="http://schemas.microsoft.com/office/powerpoint/2010/main" val="3161566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outcomes.</a:t>
            </a:r>
          </a:p>
          <a:p>
            <a:endParaRPr lang="en-US" dirty="0" smtClean="0"/>
          </a:p>
          <a:p>
            <a:r>
              <a:rPr lang="en-US" dirty="0" smtClean="0"/>
              <a:t>Leading to partnerships.</a:t>
            </a:r>
            <a:endParaRPr lang="en-US" dirty="0"/>
          </a:p>
        </p:txBody>
      </p:sp>
      <p:sp>
        <p:nvSpPr>
          <p:cNvPr id="4" name="Slide Number Placeholder 3"/>
          <p:cNvSpPr>
            <a:spLocks noGrp="1"/>
          </p:cNvSpPr>
          <p:nvPr>
            <p:ph type="sldNum" sz="quarter" idx="10"/>
          </p:nvPr>
        </p:nvSpPr>
        <p:spPr/>
        <p:txBody>
          <a:bodyPr/>
          <a:lstStyle/>
          <a:p>
            <a:fld id="{B3767611-DB0E-4124-A736-7AA8842DE95C}" type="slidenum">
              <a:rPr lang="en-US" smtClean="0"/>
              <a:t>10</a:t>
            </a:fld>
            <a:endParaRPr lang="en-US"/>
          </a:p>
        </p:txBody>
      </p:sp>
    </p:spTree>
    <p:extLst>
      <p:ext uri="{BB962C8B-B14F-4D97-AF65-F5344CB8AC3E}">
        <p14:creationId xmlns:p14="http://schemas.microsoft.com/office/powerpoint/2010/main" val="629414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292EB82-80B8-45EE-ABDA-1CA12C05BF79}" type="datetimeFigureOut">
              <a:rPr lang="en-US" smtClean="0"/>
              <a:t>6/22/2017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65E59A6-5920-43B9-B7A1-E97C1E3B37C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92EB82-80B8-45EE-ABDA-1CA12C05BF79}" type="datetimeFigureOut">
              <a:rPr lang="en-US" smtClean="0"/>
              <a:t>6/22/2017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5E59A6-5920-43B9-B7A1-E97C1E3B37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292EB82-80B8-45EE-ABDA-1CA12C05BF79}" type="datetimeFigureOut">
              <a:rPr lang="en-US" smtClean="0"/>
              <a:t>6/22/2017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65E59A6-5920-43B9-B7A1-E97C1E3B37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92EB82-80B8-45EE-ABDA-1CA12C05BF79}" type="datetimeFigureOut">
              <a:rPr lang="en-US" smtClean="0"/>
              <a:t>6/22/2017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5E59A6-5920-43B9-B7A1-E97C1E3B37C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292EB82-80B8-45EE-ABDA-1CA12C05BF79}" type="datetimeFigureOut">
              <a:rPr lang="en-US" smtClean="0"/>
              <a:t>6/22/2017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65E59A6-5920-43B9-B7A1-E97C1E3B37C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292EB82-80B8-45EE-ABDA-1CA12C05BF79}" type="datetimeFigureOut">
              <a:rPr lang="en-US" smtClean="0"/>
              <a:t>6/22/2017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5E59A6-5920-43B9-B7A1-E97C1E3B37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292EB82-80B8-45EE-ABDA-1CA12C05BF79}" type="datetimeFigureOut">
              <a:rPr lang="en-US" smtClean="0"/>
              <a:t>6/22/2017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65E59A6-5920-43B9-B7A1-E97C1E3B37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292EB82-80B8-45EE-ABDA-1CA12C05BF79}" type="datetimeFigureOut">
              <a:rPr lang="en-US" smtClean="0"/>
              <a:t>6/22/2017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65E59A6-5920-43B9-B7A1-E97C1E3B37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292EB82-80B8-45EE-ABDA-1CA12C05BF79}" type="datetimeFigureOut">
              <a:rPr lang="en-US" smtClean="0"/>
              <a:t>6/22/2017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065E59A6-5920-43B9-B7A1-E97C1E3B37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292EB82-80B8-45EE-ABDA-1CA12C05BF79}" type="datetimeFigureOut">
              <a:rPr lang="en-US" smtClean="0"/>
              <a:t>6/22/2017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5E59A6-5920-43B9-B7A1-E97C1E3B37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292EB82-80B8-45EE-ABDA-1CA12C05BF79}" type="datetimeFigureOut">
              <a:rPr lang="en-US" smtClean="0"/>
              <a:t>6/22/2017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5E59A6-5920-43B9-B7A1-E97C1E3B37C7}"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292EB82-80B8-45EE-ABDA-1CA12C05BF79}" type="datetimeFigureOut">
              <a:rPr lang="en-US" smtClean="0"/>
              <a:t>6/22/2017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65E59A6-5920-43B9-B7A1-E97C1E3B37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rewalt@dconc.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457200"/>
            <a:ext cx="5105400" cy="3858768"/>
          </a:xfrm>
        </p:spPr>
        <p:txBody>
          <a:bodyPr>
            <a:normAutofit fontScale="90000"/>
          </a:bodyPr>
          <a:lstStyle/>
          <a:p>
            <a:r>
              <a:rPr lang="en-US" dirty="0" smtClean="0"/>
              <a:t/>
            </a:r>
            <a:br>
              <a:rPr lang="en-US" dirty="0" smtClean="0"/>
            </a:br>
            <a:r>
              <a:rPr lang="en-US" b="0" dirty="0"/>
              <a:t>Parents As Leaders (PAL): </a:t>
            </a:r>
            <a:r>
              <a:rPr lang="en-US" b="0" dirty="0" smtClean="0"/>
              <a:t/>
            </a:r>
            <a:br>
              <a:rPr lang="en-US" b="0" dirty="0" smtClean="0"/>
            </a:br>
            <a:r>
              <a:rPr lang="en-US" b="0" dirty="0"/>
              <a:t/>
            </a:r>
            <a:br>
              <a:rPr lang="en-US" b="0" dirty="0"/>
            </a:br>
            <a:r>
              <a:rPr lang="en-US" b="0" dirty="0" smtClean="0"/>
              <a:t>Strengthening </a:t>
            </a:r>
            <a:r>
              <a:rPr lang="en-US" b="0" dirty="0"/>
              <a:t>Latino Parent Leadership and Advocacy in Our Public Schools </a:t>
            </a:r>
            <a:r>
              <a:rPr lang="en-US" dirty="0" smtClean="0"/>
              <a:t/>
            </a:r>
            <a:br>
              <a:rPr lang="en-US" dirty="0" smtClean="0"/>
            </a:br>
            <a:r>
              <a:rPr lang="en-US" dirty="0" smtClean="0"/>
              <a:t/>
            </a:r>
            <a:br>
              <a:rPr lang="en-US" dirty="0" smtClean="0"/>
            </a:br>
            <a:r>
              <a:rPr lang="en-US" dirty="0" smtClean="0"/>
              <a:t> </a:t>
            </a:r>
            <a:endParaRPr lang="en-US" dirty="0"/>
          </a:p>
        </p:txBody>
      </p:sp>
      <p:sp>
        <p:nvSpPr>
          <p:cNvPr id="3" name="Subtitle 2"/>
          <p:cNvSpPr>
            <a:spLocks noGrp="1"/>
          </p:cNvSpPr>
          <p:nvPr>
            <p:ph type="subTitle" idx="1"/>
          </p:nvPr>
        </p:nvSpPr>
        <p:spPr>
          <a:xfrm>
            <a:off x="3276600" y="4558285"/>
            <a:ext cx="5486400" cy="1842515"/>
          </a:xfrm>
        </p:spPr>
        <p:txBody>
          <a:bodyPr>
            <a:normAutofit fontScale="85000" lnSpcReduction="20000"/>
          </a:bodyPr>
          <a:lstStyle/>
          <a:p>
            <a:r>
              <a:rPr lang="en-US" dirty="0" smtClean="0"/>
              <a:t>Donna Rewalt, NC Cooperative Extension</a:t>
            </a:r>
          </a:p>
          <a:p>
            <a:r>
              <a:rPr lang="en-US" dirty="0" smtClean="0"/>
              <a:t>Durham County Center</a:t>
            </a:r>
          </a:p>
          <a:p>
            <a:r>
              <a:rPr lang="en-US" dirty="0" smtClean="0"/>
              <a:t>Community Development</a:t>
            </a:r>
          </a:p>
          <a:p>
            <a:r>
              <a:rPr lang="en-US" dirty="0" smtClean="0">
                <a:hlinkClick r:id="rId3"/>
              </a:rPr>
              <a:t>drewalt@dconc.gov</a:t>
            </a:r>
            <a:r>
              <a:rPr lang="en-US" dirty="0" smtClean="0"/>
              <a:t> </a:t>
            </a:r>
          </a:p>
          <a:p>
            <a:r>
              <a:rPr lang="en-US" dirty="0" smtClean="0"/>
              <a:t>(919) 560-0538</a:t>
            </a:r>
          </a:p>
          <a:p>
            <a:r>
              <a:rPr lang="en-US" dirty="0" smtClean="0"/>
              <a:t>May 3, 2017</a:t>
            </a:r>
            <a:endParaRPr lang="en-US"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 y="214883"/>
            <a:ext cx="4405214" cy="3290315"/>
          </a:xfrm>
          <a:prstGeom prst="rect">
            <a:avLst/>
          </a:prstGeom>
          <a:noFill/>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1" y="3747515"/>
            <a:ext cx="3473568" cy="19330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a:t>
            </a:r>
            <a:endParaRPr lang="en-US" dirty="0"/>
          </a:p>
        </p:txBody>
      </p:sp>
      <p:sp>
        <p:nvSpPr>
          <p:cNvPr id="3" name="Content Placeholder 2"/>
          <p:cNvSpPr>
            <a:spLocks noGrp="1"/>
          </p:cNvSpPr>
          <p:nvPr>
            <p:ph idx="1"/>
          </p:nvPr>
        </p:nvSpPr>
        <p:spPr>
          <a:xfrm>
            <a:off x="457200" y="1536228"/>
            <a:ext cx="7239000" cy="4846320"/>
          </a:xfrm>
        </p:spPr>
        <p:txBody>
          <a:bodyPr/>
          <a:lstStyle/>
          <a:p>
            <a:endParaRPr lang="en-US" dirty="0" smtClean="0"/>
          </a:p>
          <a:p>
            <a:pPr marL="0" indent="0">
              <a:buNone/>
            </a:pPr>
            <a:endParaRPr lang="en-US" dirty="0" smtClean="0"/>
          </a:p>
          <a:p>
            <a:pPr marL="0" indent="0">
              <a:buNone/>
            </a:pPr>
            <a:r>
              <a:rPr lang="en-US" dirty="0" smtClean="0"/>
              <a:t>Examples:</a:t>
            </a:r>
            <a:endParaRPr lang="en-US" dirty="0"/>
          </a:p>
          <a:p>
            <a:pPr marL="0" indent="0">
              <a:buNone/>
            </a:pPr>
            <a:endParaRPr lang="en-US" dirty="0"/>
          </a:p>
          <a:p>
            <a:r>
              <a:rPr lang="en-US" dirty="0" smtClean="0"/>
              <a:t>Latino Parent Welcome Events</a:t>
            </a:r>
          </a:p>
          <a:p>
            <a:r>
              <a:rPr lang="en-US" dirty="0" smtClean="0"/>
              <a:t>Recruiting Families/Neighborhood Canvass</a:t>
            </a:r>
          </a:p>
          <a:p>
            <a:r>
              <a:rPr lang="en-US" dirty="0" smtClean="0"/>
              <a:t>Resources for Transgendered Students</a:t>
            </a:r>
          </a:p>
          <a:p>
            <a:r>
              <a:rPr lang="en-US" dirty="0" smtClean="0"/>
              <a:t>Free SAT test preparation</a:t>
            </a:r>
          </a:p>
          <a:p>
            <a:pPr marL="0" indent="0">
              <a:buNone/>
            </a:pPr>
            <a:endParaRPr lang="en-US" dirty="0" smtClean="0"/>
          </a:p>
          <a:p>
            <a:pPr marL="0" indent="0">
              <a:buNone/>
            </a:pPr>
            <a:endParaRPr lang="en-US" dirty="0" smtClean="0"/>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543" y="10174"/>
            <a:ext cx="4253635" cy="3190226"/>
          </a:xfrm>
          <a:prstGeom prst="rect">
            <a:avLst/>
          </a:prstGeom>
          <a:effectLst>
            <a:softEdge rad="254000"/>
          </a:effectLst>
        </p:spPr>
      </p:pic>
    </p:spTree>
    <p:extLst>
      <p:ext uri="{BB962C8B-B14F-4D97-AF65-F5344CB8AC3E}">
        <p14:creationId xmlns:p14="http://schemas.microsoft.com/office/powerpoint/2010/main" val="3511599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AdvantaGes</a:t>
            </a:r>
            <a:r>
              <a:rPr lang="en-US" dirty="0" smtClean="0"/>
              <a:t> of Partnering with Schools</a:t>
            </a:r>
            <a:endParaRPr lang="en-US" dirty="0"/>
          </a:p>
        </p:txBody>
      </p:sp>
      <p:sp>
        <p:nvSpPr>
          <p:cNvPr id="3" name="Content Placeholder 2"/>
          <p:cNvSpPr>
            <a:spLocks noGrp="1"/>
          </p:cNvSpPr>
          <p:nvPr>
            <p:ph idx="1"/>
          </p:nvPr>
        </p:nvSpPr>
        <p:spPr/>
        <p:txBody>
          <a:bodyPr>
            <a:normAutofit fontScale="92500"/>
          </a:bodyPr>
          <a:lstStyle/>
          <a:p>
            <a:r>
              <a:rPr lang="en-US" sz="2800" dirty="0"/>
              <a:t>Build capacity &amp; community of parents</a:t>
            </a:r>
          </a:p>
          <a:p>
            <a:pPr>
              <a:buNone/>
            </a:pPr>
            <a:endParaRPr lang="en-US" sz="1050" dirty="0"/>
          </a:p>
          <a:p>
            <a:r>
              <a:rPr lang="en-US" sz="2800" dirty="0"/>
              <a:t>Change school dynamics</a:t>
            </a:r>
          </a:p>
          <a:p>
            <a:pPr>
              <a:buNone/>
            </a:pPr>
            <a:endParaRPr lang="en-US" sz="1050" dirty="0"/>
          </a:p>
          <a:p>
            <a:r>
              <a:rPr lang="en-US" sz="2800" dirty="0"/>
              <a:t>Parents improve connection with their school</a:t>
            </a:r>
          </a:p>
          <a:p>
            <a:pPr>
              <a:buNone/>
            </a:pPr>
            <a:endParaRPr lang="en-US" sz="1400" dirty="0"/>
          </a:p>
          <a:p>
            <a:r>
              <a:rPr lang="en-US" sz="2800" dirty="0"/>
              <a:t>Work with school personnel directly</a:t>
            </a:r>
          </a:p>
          <a:p>
            <a:pPr>
              <a:buNone/>
            </a:pPr>
            <a:endParaRPr lang="en-US" sz="1400" dirty="0"/>
          </a:p>
          <a:p>
            <a:r>
              <a:rPr lang="en-US" sz="2800" dirty="0" smtClean="0"/>
              <a:t>Move </a:t>
            </a:r>
            <a:r>
              <a:rPr lang="en-US" sz="2800" dirty="0"/>
              <a:t>parents into school leadership</a:t>
            </a:r>
          </a:p>
          <a:p>
            <a:pPr>
              <a:buNone/>
            </a:pPr>
            <a:endParaRPr lang="en-US" sz="1400" dirty="0"/>
          </a:p>
          <a:p>
            <a:r>
              <a:rPr lang="en-US" sz="2800" dirty="0"/>
              <a:t>School collaboration with trusted community group builds credibility &amp; trust with parents</a:t>
            </a:r>
          </a:p>
          <a:p>
            <a:endParaRPr lang="en-US" dirty="0"/>
          </a:p>
        </p:txBody>
      </p:sp>
    </p:spTree>
    <p:extLst>
      <p:ext uri="{BB962C8B-B14F-4D97-AF65-F5344CB8AC3E}">
        <p14:creationId xmlns:p14="http://schemas.microsoft.com/office/powerpoint/2010/main" val="3318837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47800"/>
          <a:ext cx="5943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 y="5410200"/>
            <a:ext cx="7162800" cy="1077218"/>
          </a:xfrm>
          <a:prstGeom prst="rect">
            <a:avLst/>
          </a:prstGeom>
          <a:noFill/>
        </p:spPr>
        <p:txBody>
          <a:bodyPr wrap="square" rtlCol="0">
            <a:spAutoFit/>
          </a:bodyPr>
          <a:lstStyle/>
          <a:p>
            <a:r>
              <a:rPr lang="en-US" sz="3200" dirty="0" smtClean="0"/>
              <a:t>IS DEVELOPING PARENT LEADERS WORTH IT?</a:t>
            </a:r>
            <a:endParaRPr lang="en-US" sz="3200" dirty="0"/>
          </a:p>
        </p:txBody>
      </p:sp>
      <p:sp>
        <p:nvSpPr>
          <p:cNvPr id="3" name="Title 2"/>
          <p:cNvSpPr>
            <a:spLocks noGrp="1"/>
          </p:cNvSpPr>
          <p:nvPr>
            <p:ph type="title"/>
          </p:nvPr>
        </p:nvSpPr>
        <p:spPr/>
        <p:txBody>
          <a:bodyPr/>
          <a:lstStyle/>
          <a:p>
            <a:r>
              <a:rPr lang="en-US" dirty="0" smtClean="0"/>
              <a:t>CHALLENGES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Anticipated Long-term Results</a:t>
            </a:r>
            <a:endParaRPr lang="en-US" dirty="0"/>
          </a:p>
        </p:txBody>
      </p:sp>
      <p:sp>
        <p:nvSpPr>
          <p:cNvPr id="3" name="Content Placeholder 2"/>
          <p:cNvSpPr>
            <a:spLocks noGrp="1"/>
          </p:cNvSpPr>
          <p:nvPr>
            <p:ph idx="1"/>
          </p:nvPr>
        </p:nvSpPr>
        <p:spPr>
          <a:xfrm>
            <a:off x="457200" y="1609416"/>
            <a:ext cx="7239000" cy="5019984"/>
          </a:xfrm>
        </p:spPr>
        <p:txBody>
          <a:bodyPr>
            <a:normAutofit fontScale="70000" lnSpcReduction="20000"/>
          </a:bodyPr>
          <a:lstStyle/>
          <a:p>
            <a:pPr marL="0" indent="0">
              <a:buNone/>
            </a:pPr>
            <a:r>
              <a:rPr lang="en-US" b="1" dirty="0" smtClean="0"/>
              <a:t>1) Expanded </a:t>
            </a:r>
            <a:r>
              <a:rPr lang="en-US" b="1" dirty="0"/>
              <a:t>relationships of Latino parents </a:t>
            </a:r>
            <a:r>
              <a:rPr lang="en-US" dirty="0"/>
              <a:t>with school- and district-level staff and other parents from diverse cultural backgrounds. Relationships are a building block for parent leadership. </a:t>
            </a:r>
            <a:endParaRPr lang="en-US" dirty="0" smtClean="0"/>
          </a:p>
          <a:p>
            <a:pPr marL="0" indent="0">
              <a:buNone/>
            </a:pPr>
            <a:r>
              <a:rPr lang="en-US" dirty="0"/>
              <a:t/>
            </a:r>
            <a:br>
              <a:rPr lang="en-US" dirty="0"/>
            </a:br>
            <a:r>
              <a:rPr lang="en-US" b="1" dirty="0" smtClean="0"/>
              <a:t>2</a:t>
            </a:r>
            <a:r>
              <a:rPr lang="en-US" b="1" dirty="0"/>
              <a:t>) Increased leadership of Latino parents </a:t>
            </a:r>
            <a:r>
              <a:rPr lang="en-US" dirty="0"/>
              <a:t>in PTAs and other parent organizations at the school level and in the community. Latino parents often attend PTA and other events, but are less likely to be leaders of these activities or members of the committees and structures that create them. </a:t>
            </a:r>
            <a:endParaRPr lang="en-US" dirty="0" smtClean="0"/>
          </a:p>
          <a:p>
            <a:pPr marL="0" indent="0">
              <a:buNone/>
            </a:pPr>
            <a:r>
              <a:rPr lang="en-US" dirty="0"/>
              <a:t/>
            </a:r>
            <a:br>
              <a:rPr lang="en-US" dirty="0"/>
            </a:br>
            <a:r>
              <a:rPr lang="en-US" b="1" dirty="0"/>
              <a:t>3) Improved access to decision making venues </a:t>
            </a:r>
            <a:r>
              <a:rPr lang="en-US" dirty="0"/>
              <a:t>at the school level increasing leadership and participation in School-level decision making teams. School Improvement Teams (SIT) create the school's improvement plan, develop strategies, and monitor progress, and rarely have Latino parents participating on these teams or giving meaningful input</a:t>
            </a:r>
            <a:r>
              <a:rPr lang="en-US" dirty="0" smtClean="0"/>
              <a:t>.</a:t>
            </a:r>
          </a:p>
          <a:p>
            <a:pPr marL="0" indent="0">
              <a:buNone/>
            </a:pPr>
            <a:r>
              <a:rPr lang="en-US" dirty="0"/>
              <a:t/>
            </a:r>
            <a:br>
              <a:rPr lang="en-US" dirty="0"/>
            </a:br>
            <a:r>
              <a:rPr lang="en-US" b="1" dirty="0"/>
              <a:t>4) Regular engagement and participation of Latino parents and families </a:t>
            </a:r>
            <a:r>
              <a:rPr lang="en-US" dirty="0"/>
              <a:t>in the work of the DPS Board of Education and in the Boards of Durham's charter schools. </a:t>
            </a:r>
            <a:r>
              <a:rPr lang="en-US" dirty="0" smtClean="0"/>
              <a:t> </a:t>
            </a:r>
            <a:endParaRPr lang="en-US" dirty="0"/>
          </a:p>
        </p:txBody>
      </p:sp>
    </p:spTree>
    <p:extLst>
      <p:ext uri="{BB962C8B-B14F-4D97-AF65-F5344CB8AC3E}">
        <p14:creationId xmlns:p14="http://schemas.microsoft.com/office/powerpoint/2010/main" val="2308693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normAutofit lnSpcReduction="10000"/>
          </a:bodyPr>
          <a:lstStyle/>
          <a:p>
            <a:r>
              <a:rPr lang="en-US" dirty="0" smtClean="0"/>
              <a:t>Create a bilingual space when possible.</a:t>
            </a:r>
          </a:p>
          <a:p>
            <a:r>
              <a:rPr lang="en-US" dirty="0" smtClean="0"/>
              <a:t>Hearing from community leaders participants can relate to is impactful.</a:t>
            </a:r>
          </a:p>
          <a:p>
            <a:r>
              <a:rPr lang="en-US" dirty="0" smtClean="0"/>
              <a:t>School leadership can make or break efforts.</a:t>
            </a:r>
          </a:p>
          <a:p>
            <a:r>
              <a:rPr lang="en-US" dirty="0" smtClean="0"/>
              <a:t>School interest and investment matters—Transformative Schools vs. Transactional Schools.</a:t>
            </a:r>
          </a:p>
          <a:p>
            <a:r>
              <a:rPr lang="en-US" dirty="0" smtClean="0"/>
              <a:t>Look to ESL programs, work with individual schools/programs.</a:t>
            </a:r>
          </a:p>
          <a:p>
            <a:r>
              <a:rPr lang="en-US" dirty="0"/>
              <a:t>Take risks, innovate, and prepare to </a:t>
            </a:r>
            <a:r>
              <a:rPr lang="en-US" dirty="0" smtClean="0"/>
              <a:t>fail.</a:t>
            </a:r>
          </a:p>
          <a:p>
            <a:r>
              <a:rPr lang="en-US" dirty="0" smtClean="0"/>
              <a:t>Listen to and learn from the parents.  Let them co-create the experience.</a:t>
            </a:r>
            <a:endParaRPr lang="en-US" dirty="0"/>
          </a:p>
          <a:p>
            <a:endParaRPr lang="en-US" dirty="0"/>
          </a:p>
        </p:txBody>
      </p:sp>
    </p:spTree>
    <p:extLst>
      <p:ext uri="{BB962C8B-B14F-4D97-AF65-F5344CB8AC3E}">
        <p14:creationId xmlns:p14="http://schemas.microsoft.com/office/powerpoint/2010/main" val="2387449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96445"/>
            <a:ext cx="5926667" cy="3333750"/>
          </a:xfrm>
          <a:prstGeom prst="rect">
            <a:avLst/>
          </a:prstGeom>
          <a:effectLst>
            <a:softEdge rad="3810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39502"/>
            <a:ext cx="4876800" cy="3657600"/>
          </a:xfrm>
          <a:prstGeom prst="rect">
            <a:avLst/>
          </a:prstGeom>
          <a:effectLst>
            <a:softEdge rad="3810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9234" y="4168302"/>
            <a:ext cx="5562600" cy="2981206"/>
          </a:xfrm>
          <a:prstGeom prst="rect">
            <a:avLst/>
          </a:prstGeom>
          <a:effectLst>
            <a:softEdge rad="381000"/>
          </a:effectLst>
        </p:spPr>
      </p:pic>
      <p:sp>
        <p:nvSpPr>
          <p:cNvPr id="5" name="TextBox 4"/>
          <p:cNvSpPr txBox="1"/>
          <p:nvPr/>
        </p:nvSpPr>
        <p:spPr>
          <a:xfrm>
            <a:off x="5267167" y="3241193"/>
            <a:ext cx="2226733" cy="523220"/>
          </a:xfrm>
          <a:prstGeom prst="rect">
            <a:avLst/>
          </a:prstGeom>
          <a:noFill/>
          <a:ln>
            <a:noFill/>
          </a:ln>
        </p:spPr>
        <p:txBody>
          <a:bodyPr wrap="square" rtlCol="0">
            <a:spAutoFit/>
          </a:bodyPr>
          <a:lstStyle/>
          <a:p>
            <a:r>
              <a:rPr lang="en-US" sz="2800" b="1" dirty="0" smtClean="0">
                <a:ln w="22225">
                  <a:solidFill>
                    <a:schemeClr val="accent2"/>
                  </a:solidFill>
                  <a:prstDash val="solid"/>
                </a:ln>
                <a:solidFill>
                  <a:schemeClr val="accent2">
                    <a:lumMod val="40000"/>
                    <a:lumOff val="60000"/>
                  </a:schemeClr>
                </a:solidFill>
                <a:latin typeface="+mj-lt"/>
              </a:rPr>
              <a:t>NEXT STEPS</a:t>
            </a:r>
            <a:endParaRPr lang="en-US" sz="2800" b="1" dirty="0">
              <a:ln w="22225">
                <a:solidFill>
                  <a:schemeClr val="accent2"/>
                </a:solidFill>
                <a:prstDash val="solid"/>
              </a:ln>
              <a:solidFill>
                <a:schemeClr val="accent2">
                  <a:lumMod val="40000"/>
                  <a:lumOff val="60000"/>
                </a:schemeClr>
              </a:solidFill>
              <a:latin typeface="+mj-lt"/>
            </a:endParaRPr>
          </a:p>
        </p:txBody>
      </p:sp>
    </p:spTree>
    <p:extLst>
      <p:ext uri="{BB962C8B-B14F-4D97-AF65-F5344CB8AC3E}">
        <p14:creationId xmlns:p14="http://schemas.microsoft.com/office/powerpoint/2010/main" val="1567759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PARENTS</a:t>
            </a:r>
            <a:endParaRPr lang="en-US" dirty="0"/>
          </a:p>
        </p:txBody>
      </p:sp>
      <p:sp>
        <p:nvSpPr>
          <p:cNvPr id="3" name="Content Placeholder 2"/>
          <p:cNvSpPr>
            <a:spLocks noGrp="1"/>
          </p:cNvSpPr>
          <p:nvPr>
            <p:ph idx="1"/>
          </p:nvPr>
        </p:nvSpPr>
        <p:spPr/>
        <p:txBody>
          <a:bodyPr/>
          <a:lstStyle/>
          <a:p>
            <a:r>
              <a:rPr lang="en-US" dirty="0" smtClean="0"/>
              <a:t>Parents are PEOPLE</a:t>
            </a:r>
          </a:p>
          <a:p>
            <a:r>
              <a:rPr lang="en-US" dirty="0" smtClean="0"/>
              <a:t>Parents have Barriers</a:t>
            </a:r>
          </a:p>
          <a:p>
            <a:r>
              <a:rPr lang="en-US" dirty="0" smtClean="0"/>
              <a:t>Parents bring their own school </a:t>
            </a:r>
          </a:p>
          <a:p>
            <a:pPr marL="0" indent="0">
              <a:buNone/>
            </a:pPr>
            <a:r>
              <a:rPr lang="en-US" dirty="0" smtClean="0"/>
              <a:t>   experiences</a:t>
            </a:r>
          </a:p>
          <a:p>
            <a:r>
              <a:rPr lang="en-US" dirty="0" smtClean="0"/>
              <a:t>Parents cross many generations</a:t>
            </a:r>
            <a:endParaRPr lang="en-US" dirty="0"/>
          </a:p>
          <a:p>
            <a:r>
              <a:rPr lang="en-US" dirty="0" smtClean="0"/>
              <a:t>Parents are diverse</a:t>
            </a:r>
          </a:p>
          <a:p>
            <a:pPr marL="0" indent="0">
              <a:buNone/>
            </a:pPr>
            <a:endParaRPr lang="en-US" dirty="0" smtClean="0"/>
          </a:p>
          <a:p>
            <a:pPr marL="0" indent="0">
              <a:buNone/>
            </a:pPr>
            <a:r>
              <a:rPr lang="en-US" dirty="0" smtClean="0"/>
              <a:t>		</a:t>
            </a:r>
            <a:r>
              <a:rPr lang="en-US" b="1" dirty="0" smtClean="0"/>
              <a:t>WHO is a PARENT Anyway?</a:t>
            </a:r>
          </a:p>
          <a:p>
            <a:pPr marL="0" indent="0">
              <a:buNone/>
            </a:pP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891540"/>
            <a:ext cx="2390416" cy="3581400"/>
          </a:xfrm>
          <a:prstGeom prst="rect">
            <a:avLst/>
          </a:prstGeom>
        </p:spPr>
      </p:pic>
    </p:spTree>
    <p:extLst>
      <p:ext uri="{BB962C8B-B14F-4D97-AF65-F5344CB8AC3E}">
        <p14:creationId xmlns:p14="http://schemas.microsoft.com/office/powerpoint/2010/main" val="3018204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a:t>
            </a:r>
            <a:br>
              <a:rPr lang="en-US" dirty="0" smtClean="0"/>
            </a:br>
            <a:r>
              <a:rPr lang="en-US" dirty="0" smtClean="0"/>
              <a:t>Getting Started</a:t>
            </a:r>
            <a:endParaRPr lang="en-US" dirty="0"/>
          </a:p>
        </p:txBody>
      </p:sp>
      <p:sp>
        <p:nvSpPr>
          <p:cNvPr id="3" name="Content Placeholder 2"/>
          <p:cNvSpPr>
            <a:spLocks noGrp="1"/>
          </p:cNvSpPr>
          <p:nvPr>
            <p:ph idx="1"/>
          </p:nvPr>
        </p:nvSpPr>
        <p:spPr>
          <a:xfrm>
            <a:off x="533400" y="1463040"/>
            <a:ext cx="7239000" cy="4846320"/>
          </a:xfrm>
        </p:spPr>
        <p:txBody>
          <a:bodyPr>
            <a:normAutofit fontScale="70000" lnSpcReduction="20000"/>
          </a:bodyPr>
          <a:lstStyle/>
          <a:p>
            <a:pPr marL="0" indent="0">
              <a:buNone/>
            </a:pPr>
            <a:endParaRPr lang="en-US" altLang="en-US" sz="2800" b="1" i="1" dirty="0" smtClean="0"/>
          </a:p>
          <a:p>
            <a:pPr marL="0" indent="0">
              <a:buNone/>
            </a:pPr>
            <a:r>
              <a:rPr lang="en-US" altLang="en-US" sz="2800" b="1" i="1" dirty="0" smtClean="0"/>
              <a:t>2003—Developed Parent Advocacy Training (PFAST)through a community process and </a:t>
            </a:r>
            <a:r>
              <a:rPr lang="en-US" altLang="en-US" sz="2800" b="1" i="1" u="sng" dirty="0" smtClean="0"/>
              <a:t>partnership</a:t>
            </a:r>
            <a:r>
              <a:rPr lang="en-US" altLang="en-US" sz="2800" b="1" i="1" dirty="0" smtClean="0"/>
              <a:t> to help improve student achievement and close the academic achievement gap.</a:t>
            </a:r>
          </a:p>
          <a:p>
            <a:pPr marL="0" indent="0">
              <a:buNone/>
            </a:pPr>
            <a:endParaRPr lang="en-US" altLang="en-US" sz="2800" b="1" i="1" dirty="0"/>
          </a:p>
          <a:p>
            <a:pPr marL="0" indent="0">
              <a:buNone/>
            </a:pPr>
            <a:r>
              <a:rPr lang="en-US" altLang="en-US" sz="2800" b="1" i="1" dirty="0" smtClean="0"/>
              <a:t>2005—Cooperative Extension developed grant to fund work (PFAST) and hired staff person.</a:t>
            </a:r>
          </a:p>
          <a:p>
            <a:pPr marL="0" indent="0">
              <a:buNone/>
            </a:pPr>
            <a:endParaRPr lang="en-US" altLang="en-US" sz="2800" b="1" i="1" dirty="0"/>
          </a:p>
          <a:p>
            <a:pPr marL="0" indent="0">
              <a:buNone/>
            </a:pPr>
            <a:r>
              <a:rPr lang="en-US" altLang="en-US" sz="2800" b="1" i="1" dirty="0" smtClean="0"/>
              <a:t>2006—Developed next step leadership training (PAL).</a:t>
            </a:r>
          </a:p>
          <a:p>
            <a:pPr marL="0" indent="0">
              <a:buNone/>
            </a:pPr>
            <a:endParaRPr lang="en-US" altLang="en-US" sz="2800" b="1" i="1" dirty="0" smtClean="0"/>
          </a:p>
          <a:p>
            <a:pPr marL="0" indent="0">
              <a:buNone/>
            </a:pPr>
            <a:r>
              <a:rPr lang="en-US" altLang="en-US" sz="2800" b="1" i="1" dirty="0" smtClean="0"/>
              <a:t>2007—Spanish Advocacy Training (PFAST).</a:t>
            </a:r>
          </a:p>
          <a:p>
            <a:pPr marL="0" indent="0">
              <a:buNone/>
            </a:pPr>
            <a:endParaRPr lang="en-US" altLang="en-US" sz="2800" b="1" i="1" dirty="0" smtClean="0"/>
          </a:p>
          <a:p>
            <a:pPr marL="0" indent="0">
              <a:buNone/>
            </a:pPr>
            <a:r>
              <a:rPr lang="en-US" altLang="en-US" sz="2800" b="1" i="1" dirty="0" smtClean="0"/>
              <a:t>2015—Leadership Training in Spanish.</a:t>
            </a:r>
          </a:p>
          <a:p>
            <a:pPr marL="0" indent="0">
              <a:buNone/>
            </a:pPr>
            <a:endParaRPr lang="en-US" altLang="en-US" sz="2800" b="1" i="1" dirty="0" smtClean="0"/>
          </a:p>
          <a:p>
            <a:pPr marL="0" indent="0">
              <a:buNone/>
            </a:pPr>
            <a:r>
              <a:rPr lang="en-US" altLang="en-US" sz="2800" b="1" i="1" dirty="0" smtClean="0"/>
              <a:t>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5240051"/>
            <a:ext cx="2438400" cy="1617950"/>
          </a:xfrm>
          <a:prstGeom prst="rect">
            <a:avLst/>
          </a:prstGeom>
          <a:effectLst>
            <a:softEdge rad="63500"/>
          </a:effectLst>
        </p:spPr>
      </p:pic>
    </p:spTree>
    <p:extLst>
      <p:ext uri="{BB962C8B-B14F-4D97-AF65-F5344CB8AC3E}">
        <p14:creationId xmlns:p14="http://schemas.microsoft.com/office/powerpoint/2010/main" val="196629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i="1" dirty="0"/>
              <a:t>Parent Family Advocacy and Support Training</a:t>
            </a:r>
            <a:r>
              <a:rPr lang="en-US" altLang="en-US" sz="3200" dirty="0"/>
              <a:t> </a:t>
            </a:r>
            <a:r>
              <a:rPr lang="en-US" altLang="en-US" sz="3200" i="1" dirty="0"/>
              <a:t>(PFAST)</a:t>
            </a:r>
            <a:r>
              <a:rPr lang="en-US" altLang="en-US" sz="3200" dirty="0"/>
              <a:t> and Latino PFAST (LPFAST)</a:t>
            </a:r>
            <a:endParaRPr lang="en-US" sz="3200" dirty="0"/>
          </a:p>
        </p:txBody>
      </p:sp>
      <p:sp>
        <p:nvSpPr>
          <p:cNvPr id="4" name="Content Placeholder 2"/>
          <p:cNvSpPr>
            <a:spLocks noGrp="1"/>
          </p:cNvSpPr>
          <p:nvPr>
            <p:ph idx="1"/>
          </p:nvPr>
        </p:nvSpPr>
        <p:spPr/>
        <p:txBody>
          <a:bodyPr>
            <a:normAutofit fontScale="92500" lnSpcReduction="20000"/>
          </a:bodyPr>
          <a:lstStyle/>
          <a:p>
            <a:pPr marL="0" indent="0">
              <a:buNone/>
            </a:pPr>
            <a:r>
              <a:rPr lang="en-US" altLang="en-US" sz="2800" dirty="0" smtClean="0"/>
              <a:t>are </a:t>
            </a:r>
            <a:r>
              <a:rPr lang="en-US" altLang="en-US" sz="2800" dirty="0"/>
              <a:t>six-session advocacy trainings for parents, family members or other involved adults who want to learn how to help their child achieve and better navigate the public schools.  LPFAST is offered in Spanish.  </a:t>
            </a:r>
            <a:r>
              <a:rPr lang="en-US" altLang="en-US" sz="2800" dirty="0" smtClean="0"/>
              <a:t>From evaluation data, we know that </a:t>
            </a:r>
            <a:r>
              <a:rPr lang="en-US" altLang="en-US" sz="2800" dirty="0"/>
              <a:t>p</a:t>
            </a:r>
            <a:r>
              <a:rPr lang="en-US" sz="2800" dirty="0" smtClean="0"/>
              <a:t>arents who participate in PFAST are…</a:t>
            </a:r>
          </a:p>
          <a:p>
            <a:pPr>
              <a:buFont typeface="Wingdings" panose="05000000000000000000" pitchFamily="2" charset="2"/>
              <a:buChar char="q"/>
            </a:pPr>
            <a:r>
              <a:rPr lang="en-US" sz="2800" dirty="0" smtClean="0"/>
              <a:t>Better connected and know better how to access resources. </a:t>
            </a:r>
          </a:p>
          <a:p>
            <a:pPr>
              <a:buFont typeface="Wingdings" panose="05000000000000000000" pitchFamily="2" charset="2"/>
              <a:buChar char="q"/>
            </a:pPr>
            <a:r>
              <a:rPr lang="en-US" sz="2800" dirty="0" smtClean="0"/>
              <a:t>Develop greater competence and confidence in communicating with their school to help their child.</a:t>
            </a:r>
          </a:p>
          <a:p>
            <a:pPr>
              <a:buFont typeface="Wingdings" panose="05000000000000000000" pitchFamily="2" charset="2"/>
              <a:buChar char="q"/>
            </a:pPr>
            <a:r>
              <a:rPr lang="en-US" sz="2800" dirty="0" smtClean="0"/>
              <a:t>More knowledgeable about key school topics.</a:t>
            </a:r>
            <a:endParaRPr lang="en-US" dirty="0"/>
          </a:p>
        </p:txBody>
      </p:sp>
    </p:spTree>
    <p:extLst>
      <p:ext uri="{BB962C8B-B14F-4D97-AF65-F5344CB8AC3E}">
        <p14:creationId xmlns:p14="http://schemas.microsoft.com/office/powerpoint/2010/main" val="184715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STEP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Developed Parent Leadership Training—Parents As Leaders (PAL) Academy—for parents who want to advocate beyond their own family/child.</a:t>
            </a:r>
          </a:p>
          <a:p>
            <a:endParaRPr lang="en-US" dirty="0"/>
          </a:p>
          <a:p>
            <a:r>
              <a:rPr lang="en-US" dirty="0" smtClean="0"/>
              <a:t>PAL moves parents </a:t>
            </a:r>
            <a:r>
              <a:rPr lang="en-US" dirty="0"/>
              <a:t>from self-advocacy to school and community leadership.</a:t>
            </a:r>
          </a:p>
          <a:p>
            <a:endParaRPr lang="en-US" dirty="0"/>
          </a:p>
          <a:p>
            <a:r>
              <a:rPr lang="en-US" dirty="0" smtClean="0"/>
              <a:t>Originally developed in English.</a:t>
            </a:r>
          </a:p>
          <a:p>
            <a:pPr marL="0" indent="0">
              <a:buNone/>
            </a:pPr>
            <a:endParaRPr lang="en-US" dirty="0" smtClean="0"/>
          </a:p>
          <a:p>
            <a:r>
              <a:rPr lang="en-US" dirty="0" smtClean="0"/>
              <a:t>Recognized need for Spanish translation and additional support for a </a:t>
            </a:r>
            <a:r>
              <a:rPr lang="en-US" i="1" dirty="0" smtClean="0"/>
              <a:t>pathway </a:t>
            </a:r>
            <a:r>
              <a:rPr lang="en-US" dirty="0" smtClean="0"/>
              <a:t>to leadership for Spanish-speaking and immigrant families.</a:t>
            </a:r>
            <a:endParaRPr lang="en-US" dirty="0"/>
          </a:p>
        </p:txBody>
      </p:sp>
    </p:spTree>
    <p:extLst>
      <p:ext uri="{BB962C8B-B14F-4D97-AF65-F5344CB8AC3E}">
        <p14:creationId xmlns:p14="http://schemas.microsoft.com/office/powerpoint/2010/main" val="1707864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239000" cy="1143000"/>
          </a:xfrm>
        </p:spPr>
        <p:txBody>
          <a:bodyPr>
            <a:normAutofit fontScale="90000"/>
          </a:bodyPr>
          <a:lstStyle/>
          <a:p>
            <a:pPr marL="0" marR="0">
              <a:lnSpc>
                <a:spcPct val="107000"/>
              </a:lnSpc>
              <a:spcBef>
                <a:spcPts val="0"/>
              </a:spcBef>
              <a:spcAft>
                <a:spcPts val="0"/>
              </a:spcAft>
            </a:pPr>
            <a:r>
              <a:rPr lang="en-US" sz="4000" dirty="0" err="1" smtClean="0"/>
              <a:t>ProbLEM</a:t>
            </a:r>
            <a:r>
              <a:rPr lang="en-US" sz="4000" dirty="0" smtClean="0"/>
              <a:t> Statement :</a:t>
            </a:r>
            <a:r>
              <a:rPr lang="en-US" sz="3600" dirty="0">
                <a:latin typeface="Calibri" panose="020F0502020204030204" pitchFamily="34" charset="0"/>
                <a:ea typeface="Calibri" panose="020F0502020204030204" pitchFamily="34" charset="0"/>
                <a:cs typeface="Times New Roman" panose="02020603050405020304" pitchFamily="18" charset="0"/>
              </a:rPr>
              <a:t/>
            </a:r>
            <a:br>
              <a:rPr lang="en-US" sz="36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457200" y="1295400"/>
            <a:ext cx="7239000" cy="5160336"/>
          </a:xfrm>
        </p:spPr>
        <p:txBody>
          <a:bodyPr>
            <a:normAutofit/>
          </a:bodyPr>
          <a:lstStyle/>
          <a:p>
            <a:pPr marL="0" lvl="0" indent="0">
              <a:buNone/>
            </a:pPr>
            <a:r>
              <a:rPr lang="en-US" altLang="en-US" sz="2800" i="1" dirty="0">
                <a:latin typeface="Calibri" panose="020F0502020204030204" pitchFamily="34" charset="0"/>
                <a:ea typeface="Calibri" panose="020F0502020204030204" pitchFamily="34" charset="0"/>
                <a:cs typeface="Calibri" panose="020F0502020204030204" pitchFamily="34" charset="0"/>
              </a:rPr>
              <a:t>Just over 13% of the Durham population is Hispanic/Latino, yet 24% of the children in Durham Public Schools are Hispanic/Latino. Despite the number of Latino students, the school system, its structures, and decision-making processes have yet to fully engage these families in the education of their children and include them in the fabric of the structures of the institution. Latino parents may attend school functions and receive translation, but few are engaged in decision-making and leadership. </a:t>
            </a:r>
            <a:endParaRPr lang="en-US" altLang="en-US" sz="4000" i="1" dirty="0">
              <a:latin typeface="Arial" panose="020B0604020202020204" pitchFamily="34" charset="0"/>
            </a:endParaRPr>
          </a:p>
          <a:p>
            <a:endParaRPr lang="en-US" dirty="0"/>
          </a:p>
        </p:txBody>
      </p:sp>
    </p:spTree>
    <p:extLst>
      <p:ext uri="{BB962C8B-B14F-4D97-AF65-F5344CB8AC3E}">
        <p14:creationId xmlns:p14="http://schemas.microsoft.com/office/powerpoint/2010/main" val="29162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PARENT ENGAGEMENT </a:t>
            </a:r>
            <a:br>
              <a:rPr lang="en-US" dirty="0" smtClean="0"/>
            </a:br>
            <a:r>
              <a:rPr lang="en-US" dirty="0" smtClean="0"/>
              <a:t>Core Beliefs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Core Belief #1 </a:t>
            </a:r>
          </a:p>
          <a:p>
            <a:pPr>
              <a:buNone/>
            </a:pPr>
            <a:r>
              <a:rPr lang="en-US" dirty="0" smtClean="0"/>
              <a:t>	All parents have dreams for their children and want the best for them.</a:t>
            </a:r>
          </a:p>
          <a:p>
            <a:pPr>
              <a:buNone/>
            </a:pPr>
            <a:endParaRPr lang="en-US" dirty="0" smtClean="0"/>
          </a:p>
          <a:p>
            <a:pPr>
              <a:buNone/>
            </a:pPr>
            <a:r>
              <a:rPr lang="en-US" b="1" dirty="0" smtClean="0"/>
              <a:t>Core Belief #2 </a:t>
            </a:r>
          </a:p>
          <a:p>
            <a:pPr>
              <a:buNone/>
            </a:pPr>
            <a:r>
              <a:rPr lang="en-US" dirty="0" smtClean="0"/>
              <a:t>	All parents have the capacity to support their children’s learning.</a:t>
            </a:r>
          </a:p>
          <a:p>
            <a:pPr>
              <a:buNone/>
            </a:pPr>
            <a:endParaRPr lang="en-US" dirty="0" smtClean="0"/>
          </a:p>
          <a:p>
            <a:pPr>
              <a:buNone/>
            </a:pPr>
            <a:r>
              <a:rPr lang="en-US" b="1" dirty="0" smtClean="0"/>
              <a:t>Core Belief #3 </a:t>
            </a:r>
          </a:p>
          <a:p>
            <a:pPr>
              <a:buNone/>
            </a:pPr>
            <a:r>
              <a:rPr lang="en-US" dirty="0" smtClean="0"/>
              <a:t>	Parents and school staff should be equal partners.</a:t>
            </a:r>
          </a:p>
          <a:p>
            <a:pPr>
              <a:buNone/>
            </a:pPr>
            <a:endParaRPr lang="en-US" dirty="0" smtClean="0"/>
          </a:p>
          <a:p>
            <a:pPr>
              <a:buNone/>
            </a:pPr>
            <a:r>
              <a:rPr lang="en-US" b="1" dirty="0" smtClean="0"/>
              <a:t>Core Belief #4 </a:t>
            </a:r>
          </a:p>
          <a:p>
            <a:pPr>
              <a:buNone/>
            </a:pPr>
            <a:r>
              <a:rPr lang="en-US" dirty="0" smtClean="0"/>
              <a:t>	The responsibility for building partnerships between school and home rests primarily with school staff, especially school leaders.</a:t>
            </a:r>
          </a:p>
          <a:p>
            <a:pPr>
              <a:buNone/>
            </a:pPr>
            <a:endParaRPr lang="en-US" dirty="0" smtClean="0"/>
          </a:p>
          <a:p>
            <a:pPr>
              <a:buNone/>
            </a:pPr>
            <a:r>
              <a:rPr lang="en-US" sz="1700" dirty="0" smtClean="0"/>
              <a:t>Source: </a:t>
            </a:r>
            <a:r>
              <a:rPr lang="en-US" sz="1700" u="sng" dirty="0" smtClean="0"/>
              <a:t>Beyond the Bake Sale: The Essential Guide to Family-School Partnerships</a:t>
            </a:r>
            <a:endParaRPr lang="en-US" sz="1700"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PTA National Standards for School and FAMILY Partnerships</a:t>
            </a:r>
            <a:endParaRPr lang="en-US" dirty="0"/>
          </a:p>
        </p:txBody>
      </p:sp>
      <p:sp>
        <p:nvSpPr>
          <p:cNvPr id="3" name="Content Placeholder 2"/>
          <p:cNvSpPr>
            <a:spLocks noGrp="1"/>
          </p:cNvSpPr>
          <p:nvPr>
            <p:ph idx="1"/>
          </p:nvPr>
        </p:nvSpPr>
        <p:spPr/>
        <p:txBody>
          <a:bodyPr>
            <a:normAutofit fontScale="92500"/>
          </a:bodyPr>
          <a:lstStyle/>
          <a:p>
            <a:pPr>
              <a:buNone/>
            </a:pPr>
            <a:endParaRPr lang="en-US" dirty="0" smtClean="0"/>
          </a:p>
          <a:p>
            <a:pPr>
              <a:buNone/>
            </a:pPr>
            <a:r>
              <a:rPr lang="en-US" sz="3200" dirty="0" smtClean="0"/>
              <a:t>Standard 1: </a:t>
            </a:r>
            <a:r>
              <a:rPr lang="en-US" sz="3200" dirty="0" smtClean="0">
                <a:solidFill>
                  <a:schemeClr val="bg2">
                    <a:lumMod val="50000"/>
                  </a:schemeClr>
                </a:solidFill>
              </a:rPr>
              <a:t>Welcoming all families into the school community </a:t>
            </a:r>
          </a:p>
          <a:p>
            <a:pPr>
              <a:buNone/>
            </a:pPr>
            <a:r>
              <a:rPr lang="en-US" sz="3200" dirty="0" smtClean="0"/>
              <a:t>Standard 2: </a:t>
            </a:r>
            <a:r>
              <a:rPr lang="en-US" sz="3200" dirty="0" smtClean="0">
                <a:solidFill>
                  <a:schemeClr val="bg2">
                    <a:lumMod val="50000"/>
                  </a:schemeClr>
                </a:solidFill>
              </a:rPr>
              <a:t>Communicating effectively </a:t>
            </a:r>
          </a:p>
          <a:p>
            <a:pPr>
              <a:buNone/>
            </a:pPr>
            <a:r>
              <a:rPr lang="en-US" sz="3200" dirty="0" smtClean="0"/>
              <a:t>Standard 3: </a:t>
            </a:r>
            <a:r>
              <a:rPr lang="en-US" sz="3200" dirty="0" smtClean="0">
                <a:solidFill>
                  <a:schemeClr val="bg2">
                    <a:lumMod val="50000"/>
                  </a:schemeClr>
                </a:solidFill>
              </a:rPr>
              <a:t>Supporting student success </a:t>
            </a:r>
          </a:p>
          <a:p>
            <a:pPr>
              <a:buNone/>
            </a:pPr>
            <a:r>
              <a:rPr lang="en-US" sz="3200" dirty="0" smtClean="0"/>
              <a:t>Standard 4: </a:t>
            </a:r>
            <a:r>
              <a:rPr lang="en-US" sz="3200" dirty="0" smtClean="0">
                <a:solidFill>
                  <a:schemeClr val="bg2">
                    <a:lumMod val="50000"/>
                  </a:schemeClr>
                </a:solidFill>
              </a:rPr>
              <a:t>Speaking up for every child </a:t>
            </a:r>
          </a:p>
          <a:p>
            <a:pPr>
              <a:buNone/>
            </a:pPr>
            <a:r>
              <a:rPr lang="en-US" sz="3200" dirty="0" smtClean="0"/>
              <a:t>Standard 5: </a:t>
            </a:r>
            <a:r>
              <a:rPr lang="en-US" sz="3200" dirty="0" smtClean="0">
                <a:solidFill>
                  <a:schemeClr val="bg2">
                    <a:lumMod val="50000"/>
                  </a:schemeClr>
                </a:solidFill>
              </a:rPr>
              <a:t>Sharing Power </a:t>
            </a:r>
          </a:p>
          <a:p>
            <a:pPr>
              <a:buNone/>
            </a:pPr>
            <a:r>
              <a:rPr lang="en-US" sz="3200" dirty="0" smtClean="0"/>
              <a:t>Standard 6: </a:t>
            </a:r>
            <a:r>
              <a:rPr lang="en-US" sz="3200" dirty="0" smtClean="0">
                <a:solidFill>
                  <a:schemeClr val="bg2">
                    <a:lumMod val="50000"/>
                  </a:schemeClr>
                </a:solidFill>
              </a:rPr>
              <a:t>Collaborating with community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74583" y="2290030"/>
            <a:ext cx="4779336" cy="3584502"/>
          </a:xfrm>
          <a:prstGeom prst="rect">
            <a:avLst/>
          </a:prstGeom>
        </p:spPr>
      </p:pic>
      <p:sp>
        <p:nvSpPr>
          <p:cNvPr id="2" name="Title 1"/>
          <p:cNvSpPr>
            <a:spLocks noGrp="1"/>
          </p:cNvSpPr>
          <p:nvPr>
            <p:ph type="title"/>
          </p:nvPr>
        </p:nvSpPr>
        <p:spPr>
          <a:xfrm>
            <a:off x="457200" y="320040"/>
            <a:ext cx="7239000" cy="887112"/>
          </a:xfrm>
        </p:spPr>
        <p:txBody>
          <a:bodyPr/>
          <a:lstStyle/>
          <a:p>
            <a:r>
              <a:rPr lang="en-US" dirty="0" smtClean="0"/>
              <a:t>PAL </a:t>
            </a:r>
            <a:r>
              <a:rPr lang="en-US" dirty="0" err="1" smtClean="0"/>
              <a:t>COMpoNENTS</a:t>
            </a:r>
            <a:endParaRPr lang="en-US" dirty="0"/>
          </a:p>
        </p:txBody>
      </p:sp>
      <p:sp>
        <p:nvSpPr>
          <p:cNvPr id="3" name="Content Placeholder 2"/>
          <p:cNvSpPr>
            <a:spLocks noGrp="1"/>
          </p:cNvSpPr>
          <p:nvPr>
            <p:ph idx="1"/>
          </p:nvPr>
        </p:nvSpPr>
        <p:spPr>
          <a:xfrm>
            <a:off x="457200" y="1447800"/>
            <a:ext cx="7239000" cy="5007936"/>
          </a:xfrm>
        </p:spPr>
        <p:txBody>
          <a:bodyPr>
            <a:normAutofit fontScale="85000" lnSpcReduction="20000"/>
          </a:bodyPr>
          <a:lstStyle/>
          <a:p>
            <a:endParaRPr lang="en-US" b="1" dirty="0" smtClean="0"/>
          </a:p>
          <a:p>
            <a:r>
              <a:rPr lang="en-US" b="1" dirty="0" smtClean="0"/>
              <a:t>3 full day sessions</a:t>
            </a:r>
          </a:p>
          <a:p>
            <a:pPr marL="0" indent="0">
              <a:buNone/>
            </a:pPr>
            <a:r>
              <a:rPr lang="en-US" dirty="0" smtClean="0"/>
              <a:t>Leadership Development</a:t>
            </a:r>
          </a:p>
          <a:p>
            <a:pPr marL="0" indent="0">
              <a:buNone/>
            </a:pPr>
            <a:r>
              <a:rPr lang="en-US" dirty="0" smtClean="0"/>
              <a:t>Key School Topics</a:t>
            </a:r>
          </a:p>
          <a:p>
            <a:pPr marL="0" indent="0">
              <a:buNone/>
            </a:pPr>
            <a:endParaRPr lang="en-US" dirty="0" smtClean="0"/>
          </a:p>
          <a:p>
            <a:r>
              <a:rPr lang="en-US" b="1" dirty="0" smtClean="0"/>
              <a:t>2 </a:t>
            </a:r>
            <a:r>
              <a:rPr lang="en-US" b="1" dirty="0"/>
              <a:t>Field Trips</a:t>
            </a:r>
            <a:endParaRPr lang="en-US" dirty="0"/>
          </a:p>
          <a:p>
            <a:pPr marL="0" indent="0">
              <a:buNone/>
            </a:pPr>
            <a:r>
              <a:rPr lang="en-US" dirty="0" smtClean="0"/>
              <a:t>One </a:t>
            </a:r>
            <a:r>
              <a:rPr lang="en-US" dirty="0"/>
              <a:t>School </a:t>
            </a:r>
            <a:r>
              <a:rPr lang="en-US" dirty="0" smtClean="0"/>
              <a:t>event, </a:t>
            </a:r>
            <a:r>
              <a:rPr lang="en-US" dirty="0"/>
              <a:t>SIT, or </a:t>
            </a:r>
            <a:endParaRPr lang="en-US" dirty="0" smtClean="0"/>
          </a:p>
          <a:p>
            <a:pPr marL="0" indent="0">
              <a:buNone/>
            </a:pPr>
            <a:r>
              <a:rPr lang="en-US" dirty="0" smtClean="0"/>
              <a:t>other event.</a:t>
            </a:r>
            <a:endParaRPr lang="en-US" dirty="0"/>
          </a:p>
          <a:p>
            <a:pPr marL="0" lvl="0" indent="0">
              <a:buNone/>
            </a:pPr>
            <a:r>
              <a:rPr lang="en-US" dirty="0"/>
              <a:t>One School Board </a:t>
            </a:r>
            <a:r>
              <a:rPr lang="en-US" dirty="0" smtClean="0"/>
              <a:t>Meeting</a:t>
            </a:r>
          </a:p>
          <a:p>
            <a:pPr marL="0" lvl="0" indent="0">
              <a:buNone/>
            </a:pPr>
            <a:r>
              <a:rPr lang="en-US" b="1" dirty="0"/>
              <a:t> </a:t>
            </a:r>
            <a:endParaRPr lang="en-US" b="1" dirty="0" smtClean="0"/>
          </a:p>
          <a:p>
            <a:r>
              <a:rPr lang="en-US" b="1" dirty="0" smtClean="0"/>
              <a:t>Project</a:t>
            </a:r>
            <a:endParaRPr lang="en-US" dirty="0"/>
          </a:p>
          <a:p>
            <a:pPr marL="0" indent="0">
              <a:buNone/>
            </a:pPr>
            <a:r>
              <a:rPr lang="en-US" dirty="0" smtClean="0"/>
              <a:t>Group or Individual</a:t>
            </a:r>
          </a:p>
          <a:p>
            <a:pPr marL="0" indent="0">
              <a:buNone/>
            </a:pPr>
            <a:r>
              <a:rPr lang="en-US" dirty="0" smtClean="0"/>
              <a:t>Must work with others</a:t>
            </a:r>
            <a:r>
              <a:rPr lang="en-US" dirty="0"/>
              <a:t> </a:t>
            </a:r>
            <a:endParaRPr lang="en-US" dirty="0" smtClean="0"/>
          </a:p>
          <a:p>
            <a:pPr marL="0" indent="0">
              <a:buNone/>
            </a:pPr>
            <a:r>
              <a:rPr lang="en-US" dirty="0" smtClean="0"/>
              <a:t>Move from Issues to Action</a:t>
            </a:r>
            <a:endParaRPr lang="en-US" dirty="0"/>
          </a:p>
        </p:txBody>
      </p:sp>
    </p:spTree>
    <p:extLst>
      <p:ext uri="{BB962C8B-B14F-4D97-AF65-F5344CB8AC3E}">
        <p14:creationId xmlns:p14="http://schemas.microsoft.com/office/powerpoint/2010/main" val="2120640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805</TotalTime>
  <Words>1114</Words>
  <Application>Microsoft Office PowerPoint</Application>
  <PresentationFormat>On-screen Show (4:3)</PresentationFormat>
  <Paragraphs>178</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Opulent</vt:lpstr>
      <vt:lpstr> Parents As Leaders (PAL):   Strengthening Latino Parent Leadership and Advocacy in Our Public Schools    </vt:lpstr>
      <vt:lpstr>ABOUT PARENTS</vt:lpstr>
      <vt:lpstr>BACKGROUND:  Getting Started</vt:lpstr>
      <vt:lpstr>Parent Family Advocacy and Support Training (PFAST) and Latino PFAST (LPFAST)</vt:lpstr>
      <vt:lpstr>The NEXT STEP </vt:lpstr>
      <vt:lpstr>ProbLEM Statement : </vt:lpstr>
      <vt:lpstr>PARENT ENGAGEMENT  Core Beliefs</vt:lpstr>
      <vt:lpstr>PTA National Standards for School and FAMILY Partnerships</vt:lpstr>
      <vt:lpstr>PAL COMpoNENTS</vt:lpstr>
      <vt:lpstr>PROJECTS!</vt:lpstr>
      <vt:lpstr>AdvantaGes of Partnering with Schools</vt:lpstr>
      <vt:lpstr>CHALLENGES</vt:lpstr>
      <vt:lpstr>Anticipated Long-term Results</vt:lpstr>
      <vt:lpstr>LESSONS LEARNED</vt:lpstr>
      <vt:lpstr>PowerPoint Presentation</vt:lpstr>
    </vt:vector>
  </TitlesOfParts>
  <Company>Durham County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VisIONS WORKSHOP  from PARENT INVOLVEMENT tO FAMILY ENGAGEMENT</dc:title>
  <dc:creator>User</dc:creator>
  <cp:lastModifiedBy>Jacqueline Murphy Miller</cp:lastModifiedBy>
  <cp:revision>52</cp:revision>
  <cp:lastPrinted>2015-07-16T19:01:04Z</cp:lastPrinted>
  <dcterms:created xsi:type="dcterms:W3CDTF">2014-05-30T17:56:34Z</dcterms:created>
  <dcterms:modified xsi:type="dcterms:W3CDTF">2017-06-22T19:06:48Z</dcterms:modified>
</cp:coreProperties>
</file>