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0"/>
  </p:notesMasterIdLst>
  <p:sldIdLst>
    <p:sldId id="316" r:id="rId2"/>
    <p:sldId id="317" r:id="rId3"/>
    <p:sldId id="257" r:id="rId4"/>
    <p:sldId id="258" r:id="rId5"/>
    <p:sldId id="287" r:id="rId6"/>
    <p:sldId id="301" r:id="rId7"/>
    <p:sldId id="289" r:id="rId8"/>
    <p:sldId id="302" r:id="rId9"/>
    <p:sldId id="291" r:id="rId10"/>
    <p:sldId id="303" r:id="rId11"/>
    <p:sldId id="304" r:id="rId12"/>
    <p:sldId id="294" r:id="rId13"/>
    <p:sldId id="300" r:id="rId14"/>
    <p:sldId id="305" r:id="rId15"/>
    <p:sldId id="306" r:id="rId16"/>
    <p:sldId id="297" r:id="rId17"/>
    <p:sldId id="307" r:id="rId18"/>
    <p:sldId id="299" r:id="rId19"/>
    <p:sldId id="310" r:id="rId20"/>
    <p:sldId id="312" r:id="rId21"/>
    <p:sldId id="308" r:id="rId22"/>
    <p:sldId id="309" r:id="rId23"/>
    <p:sldId id="313" r:id="rId24"/>
    <p:sldId id="269" r:id="rId25"/>
    <p:sldId id="286" r:id="rId26"/>
    <p:sldId id="315" r:id="rId27"/>
    <p:sldId id="273" r:id="rId28"/>
    <p:sldId id="31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5884B5-3805-429A-8594-04B78FAA4453}">
          <p14:sldIdLst/>
        </p14:section>
        <p14:section name="Untitled Section" id="{BBB66C14-BBFA-4BD2-8114-EBCF4176A4C5}">
          <p14:sldIdLst>
            <p14:sldId id="316"/>
            <p14:sldId id="317"/>
            <p14:sldId id="257"/>
            <p14:sldId id="258"/>
            <p14:sldId id="287"/>
            <p14:sldId id="301"/>
            <p14:sldId id="289"/>
            <p14:sldId id="302"/>
            <p14:sldId id="291"/>
            <p14:sldId id="303"/>
            <p14:sldId id="304"/>
            <p14:sldId id="294"/>
            <p14:sldId id="300"/>
            <p14:sldId id="305"/>
            <p14:sldId id="306"/>
            <p14:sldId id="297"/>
            <p14:sldId id="307"/>
            <p14:sldId id="299"/>
            <p14:sldId id="310"/>
            <p14:sldId id="312"/>
            <p14:sldId id="308"/>
            <p14:sldId id="309"/>
            <p14:sldId id="313"/>
            <p14:sldId id="269"/>
            <p14:sldId id="286"/>
            <p14:sldId id="315"/>
            <p14:sldId id="273"/>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07" autoAdjust="0"/>
  </p:normalViewPr>
  <p:slideViewPr>
    <p:cSldViewPr>
      <p:cViewPr>
        <p:scale>
          <a:sx n="72" d="100"/>
          <a:sy n="72" d="100"/>
        </p:scale>
        <p:origin x="-684" y="138"/>
      </p:cViewPr>
      <p:guideLst>
        <p:guide orient="horz" pos="2160"/>
        <p:guide pos="2880"/>
      </p:guideLst>
    </p:cSldViewPr>
  </p:slideViewPr>
  <p:notesTextViewPr>
    <p:cViewPr>
      <p:scale>
        <a:sx n="1" d="1"/>
        <a:sy n="1" d="1"/>
      </p:scale>
      <p:origin x="0" y="0"/>
    </p:cViewPr>
  </p:notesTextViewPr>
  <p:sorterViewPr>
    <p:cViewPr>
      <p:scale>
        <a:sx n="66" d="100"/>
        <a:sy n="66" d="100"/>
      </p:scale>
      <p:origin x="0" y="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BA4DD-CBC3-4351-AEE0-CED8EDF0B78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DBD4B13-A0E5-4B2D-8245-D872091090B9}">
      <dgm:prSet/>
      <dgm:spPr/>
      <dgm:t>
        <a:bodyPr/>
        <a:lstStyle/>
        <a:p>
          <a:pPr rtl="0"/>
          <a:r>
            <a:rPr lang="en-US" dirty="0" smtClean="0"/>
            <a:t>Content</a:t>
          </a:r>
          <a:endParaRPr lang="en-US" dirty="0"/>
        </a:p>
      </dgm:t>
    </dgm:pt>
    <dgm:pt modelId="{E4A69FEB-3F15-447A-99BD-CAC86852DFB2}" type="parTrans" cxnId="{E43C51CD-5429-435A-A9EC-E40CB6509751}">
      <dgm:prSet/>
      <dgm:spPr/>
      <dgm:t>
        <a:bodyPr/>
        <a:lstStyle/>
        <a:p>
          <a:endParaRPr lang="en-US"/>
        </a:p>
      </dgm:t>
    </dgm:pt>
    <dgm:pt modelId="{34A73754-3CBA-4B25-B0D7-D8081E8FEE1E}" type="sibTrans" cxnId="{E43C51CD-5429-435A-A9EC-E40CB6509751}">
      <dgm:prSet/>
      <dgm:spPr/>
      <dgm:t>
        <a:bodyPr/>
        <a:lstStyle/>
        <a:p>
          <a:endParaRPr lang="en-US"/>
        </a:p>
      </dgm:t>
    </dgm:pt>
    <dgm:pt modelId="{F51FD255-EDFE-4030-954F-8B7BFFBFA54E}">
      <dgm:prSet/>
      <dgm:spPr/>
      <dgm:t>
        <a:bodyPr/>
        <a:lstStyle/>
        <a:p>
          <a:pPr rtl="0"/>
          <a:r>
            <a:rPr lang="en-US" dirty="0" smtClean="0"/>
            <a:t>Relational</a:t>
          </a:r>
          <a:endParaRPr lang="en-US" dirty="0"/>
        </a:p>
      </dgm:t>
    </dgm:pt>
    <dgm:pt modelId="{5FC96DEE-0C13-494E-89F0-231BE4DB9E00}" type="parTrans" cxnId="{D65658AD-8A19-4746-9BAE-252ADB313D82}">
      <dgm:prSet/>
      <dgm:spPr/>
      <dgm:t>
        <a:bodyPr/>
        <a:lstStyle/>
        <a:p>
          <a:endParaRPr lang="en-US"/>
        </a:p>
      </dgm:t>
    </dgm:pt>
    <dgm:pt modelId="{838C9F34-F0AE-45C8-B9A8-88E4A0763C57}" type="sibTrans" cxnId="{D65658AD-8A19-4746-9BAE-252ADB313D82}">
      <dgm:prSet/>
      <dgm:spPr/>
      <dgm:t>
        <a:bodyPr/>
        <a:lstStyle/>
        <a:p>
          <a:endParaRPr lang="en-US"/>
        </a:p>
      </dgm:t>
    </dgm:pt>
    <dgm:pt modelId="{DF46DA50-7F28-4BB2-9094-42D79833F149}">
      <dgm:prSet/>
      <dgm:spPr/>
      <dgm:t>
        <a:bodyPr/>
        <a:lstStyle/>
        <a:p>
          <a:pPr rtl="0"/>
          <a:r>
            <a:rPr lang="en-US" dirty="0" smtClean="0"/>
            <a:t>Identity</a:t>
          </a:r>
          <a:endParaRPr lang="en-US" dirty="0"/>
        </a:p>
      </dgm:t>
    </dgm:pt>
    <dgm:pt modelId="{C3157C47-E0CB-4B11-8518-5BB187B9CFFD}" type="parTrans" cxnId="{2C30F0BC-D603-4DA2-BC7B-E35AEEBF4379}">
      <dgm:prSet/>
      <dgm:spPr/>
      <dgm:t>
        <a:bodyPr/>
        <a:lstStyle/>
        <a:p>
          <a:endParaRPr lang="en-US"/>
        </a:p>
      </dgm:t>
    </dgm:pt>
    <dgm:pt modelId="{1EC7CB9A-36E5-4262-A57D-E526AA341770}" type="sibTrans" cxnId="{2C30F0BC-D603-4DA2-BC7B-E35AEEBF4379}">
      <dgm:prSet/>
      <dgm:spPr/>
      <dgm:t>
        <a:bodyPr/>
        <a:lstStyle/>
        <a:p>
          <a:endParaRPr lang="en-US"/>
        </a:p>
      </dgm:t>
    </dgm:pt>
    <dgm:pt modelId="{691496D4-E26C-4AAA-AAA4-A39AACFADC87}">
      <dgm:prSet/>
      <dgm:spPr/>
      <dgm:t>
        <a:bodyPr/>
        <a:lstStyle/>
        <a:p>
          <a:pPr rtl="0"/>
          <a:r>
            <a:rPr lang="en-US" dirty="0" smtClean="0"/>
            <a:t>Process</a:t>
          </a:r>
          <a:endParaRPr lang="en-US" dirty="0"/>
        </a:p>
      </dgm:t>
    </dgm:pt>
    <dgm:pt modelId="{C6261328-8DC3-45F4-84CA-4ABE4897FC44}" type="parTrans" cxnId="{25FC6AD1-95CC-499B-8881-52714100977D}">
      <dgm:prSet/>
      <dgm:spPr/>
      <dgm:t>
        <a:bodyPr/>
        <a:lstStyle/>
        <a:p>
          <a:endParaRPr lang="en-US"/>
        </a:p>
      </dgm:t>
    </dgm:pt>
    <dgm:pt modelId="{939A4F5F-1738-4CCA-86A1-9AF77D9FC56D}" type="sibTrans" cxnId="{25FC6AD1-95CC-499B-8881-52714100977D}">
      <dgm:prSet/>
      <dgm:spPr/>
      <dgm:t>
        <a:bodyPr/>
        <a:lstStyle/>
        <a:p>
          <a:endParaRPr lang="en-US"/>
        </a:p>
      </dgm:t>
    </dgm:pt>
    <dgm:pt modelId="{B59AC458-06D8-40A1-A86B-0C73AC22AD25}">
      <dgm:prSet/>
      <dgm:spPr/>
      <dgm:t>
        <a:bodyPr/>
        <a:lstStyle/>
        <a:p>
          <a:pPr rtl="0"/>
          <a:endParaRPr lang="en-US" dirty="0"/>
        </a:p>
      </dgm:t>
    </dgm:pt>
    <dgm:pt modelId="{92D85C33-A308-4BAA-B0AA-74CE0A97AA9C}" type="parTrans" cxnId="{7F71F826-8D3B-45BA-B672-58C7524A9C5D}">
      <dgm:prSet/>
      <dgm:spPr/>
      <dgm:t>
        <a:bodyPr/>
        <a:lstStyle/>
        <a:p>
          <a:endParaRPr lang="en-US"/>
        </a:p>
      </dgm:t>
    </dgm:pt>
    <dgm:pt modelId="{5778F19E-5078-4DEC-9FF1-60D4AB38CC0F}" type="sibTrans" cxnId="{7F71F826-8D3B-45BA-B672-58C7524A9C5D}">
      <dgm:prSet/>
      <dgm:spPr/>
      <dgm:t>
        <a:bodyPr/>
        <a:lstStyle/>
        <a:p>
          <a:endParaRPr lang="en-US"/>
        </a:p>
      </dgm:t>
    </dgm:pt>
    <dgm:pt modelId="{5BC20838-C207-4326-90EF-2307006CEE7C}" type="pres">
      <dgm:prSet presAssocID="{2EFBA4DD-CBC3-4351-AEE0-CED8EDF0B78C}" presName="matrix" presStyleCnt="0">
        <dgm:presLayoutVars>
          <dgm:chMax val="1"/>
          <dgm:dir/>
          <dgm:resizeHandles val="exact"/>
        </dgm:presLayoutVars>
      </dgm:prSet>
      <dgm:spPr/>
      <dgm:t>
        <a:bodyPr/>
        <a:lstStyle/>
        <a:p>
          <a:endParaRPr lang="en-US"/>
        </a:p>
      </dgm:t>
    </dgm:pt>
    <dgm:pt modelId="{BB50D1CA-A264-4352-B267-82C692989E8C}" type="pres">
      <dgm:prSet presAssocID="{2EFBA4DD-CBC3-4351-AEE0-CED8EDF0B78C}" presName="diamond" presStyleLbl="bgShp" presStyleIdx="0" presStyleCnt="1"/>
      <dgm:spPr/>
    </dgm:pt>
    <dgm:pt modelId="{E5F4B7F8-E23C-4051-94FE-6DB18B787BBC}" type="pres">
      <dgm:prSet presAssocID="{2EFBA4DD-CBC3-4351-AEE0-CED8EDF0B78C}" presName="quad1" presStyleLbl="node1" presStyleIdx="0" presStyleCnt="4">
        <dgm:presLayoutVars>
          <dgm:chMax val="0"/>
          <dgm:chPref val="0"/>
          <dgm:bulletEnabled val="1"/>
        </dgm:presLayoutVars>
      </dgm:prSet>
      <dgm:spPr/>
      <dgm:t>
        <a:bodyPr/>
        <a:lstStyle/>
        <a:p>
          <a:endParaRPr lang="en-US"/>
        </a:p>
      </dgm:t>
    </dgm:pt>
    <dgm:pt modelId="{FE29F3ED-E50F-4083-88E8-F1989B006DD3}" type="pres">
      <dgm:prSet presAssocID="{2EFBA4DD-CBC3-4351-AEE0-CED8EDF0B78C}" presName="quad2" presStyleLbl="node1" presStyleIdx="1" presStyleCnt="4" custLinFactNeighborX="-1141" custLinFactNeighborY="2691">
        <dgm:presLayoutVars>
          <dgm:chMax val="0"/>
          <dgm:chPref val="0"/>
          <dgm:bulletEnabled val="1"/>
        </dgm:presLayoutVars>
      </dgm:prSet>
      <dgm:spPr/>
      <dgm:t>
        <a:bodyPr/>
        <a:lstStyle/>
        <a:p>
          <a:endParaRPr lang="en-US"/>
        </a:p>
      </dgm:t>
    </dgm:pt>
    <dgm:pt modelId="{52F1742A-6A54-48EE-A698-5ADEFDADE44D}" type="pres">
      <dgm:prSet presAssocID="{2EFBA4DD-CBC3-4351-AEE0-CED8EDF0B78C}" presName="quad3" presStyleLbl="node1" presStyleIdx="2" presStyleCnt="4">
        <dgm:presLayoutVars>
          <dgm:chMax val="0"/>
          <dgm:chPref val="0"/>
          <dgm:bulletEnabled val="1"/>
        </dgm:presLayoutVars>
      </dgm:prSet>
      <dgm:spPr/>
      <dgm:t>
        <a:bodyPr/>
        <a:lstStyle/>
        <a:p>
          <a:endParaRPr lang="en-US"/>
        </a:p>
      </dgm:t>
    </dgm:pt>
    <dgm:pt modelId="{CF9F6E38-24B2-4019-866C-8571678A397E}" type="pres">
      <dgm:prSet presAssocID="{2EFBA4DD-CBC3-4351-AEE0-CED8EDF0B78C}" presName="quad4" presStyleLbl="node1" presStyleIdx="3" presStyleCnt="4">
        <dgm:presLayoutVars>
          <dgm:chMax val="0"/>
          <dgm:chPref val="0"/>
          <dgm:bulletEnabled val="1"/>
        </dgm:presLayoutVars>
      </dgm:prSet>
      <dgm:spPr/>
      <dgm:t>
        <a:bodyPr/>
        <a:lstStyle/>
        <a:p>
          <a:endParaRPr lang="en-US"/>
        </a:p>
      </dgm:t>
    </dgm:pt>
  </dgm:ptLst>
  <dgm:cxnLst>
    <dgm:cxn modelId="{E43C51CD-5429-435A-A9EC-E40CB6509751}" srcId="{2EFBA4DD-CBC3-4351-AEE0-CED8EDF0B78C}" destId="{8DBD4B13-A0E5-4B2D-8245-D872091090B9}" srcOrd="0" destOrd="0" parTransId="{E4A69FEB-3F15-447A-99BD-CAC86852DFB2}" sibTransId="{34A73754-3CBA-4B25-B0D7-D8081E8FEE1E}"/>
    <dgm:cxn modelId="{32F5DCA1-7A2D-4C29-8C01-544033518D83}" type="presOf" srcId="{2EFBA4DD-CBC3-4351-AEE0-CED8EDF0B78C}" destId="{5BC20838-C207-4326-90EF-2307006CEE7C}" srcOrd="0" destOrd="0" presId="urn:microsoft.com/office/officeart/2005/8/layout/matrix3"/>
    <dgm:cxn modelId="{D65658AD-8A19-4746-9BAE-252ADB313D82}" srcId="{2EFBA4DD-CBC3-4351-AEE0-CED8EDF0B78C}" destId="{F51FD255-EDFE-4030-954F-8B7BFFBFA54E}" srcOrd="1" destOrd="0" parTransId="{5FC96DEE-0C13-494E-89F0-231BE4DB9E00}" sibTransId="{838C9F34-F0AE-45C8-B9A8-88E4A0763C57}"/>
    <dgm:cxn modelId="{7F71F826-8D3B-45BA-B672-58C7524A9C5D}" srcId="{2EFBA4DD-CBC3-4351-AEE0-CED8EDF0B78C}" destId="{B59AC458-06D8-40A1-A86B-0C73AC22AD25}" srcOrd="4" destOrd="0" parTransId="{92D85C33-A308-4BAA-B0AA-74CE0A97AA9C}" sibTransId="{5778F19E-5078-4DEC-9FF1-60D4AB38CC0F}"/>
    <dgm:cxn modelId="{25FC6AD1-95CC-499B-8881-52714100977D}" srcId="{2EFBA4DD-CBC3-4351-AEE0-CED8EDF0B78C}" destId="{691496D4-E26C-4AAA-AAA4-A39AACFADC87}" srcOrd="3" destOrd="0" parTransId="{C6261328-8DC3-45F4-84CA-4ABE4897FC44}" sibTransId="{939A4F5F-1738-4CCA-86A1-9AF77D9FC56D}"/>
    <dgm:cxn modelId="{D735284E-B9B9-4C3D-8D5C-B4E4A370B154}" type="presOf" srcId="{F51FD255-EDFE-4030-954F-8B7BFFBFA54E}" destId="{FE29F3ED-E50F-4083-88E8-F1989B006DD3}" srcOrd="0" destOrd="0" presId="urn:microsoft.com/office/officeart/2005/8/layout/matrix3"/>
    <dgm:cxn modelId="{2C30F0BC-D603-4DA2-BC7B-E35AEEBF4379}" srcId="{2EFBA4DD-CBC3-4351-AEE0-CED8EDF0B78C}" destId="{DF46DA50-7F28-4BB2-9094-42D79833F149}" srcOrd="2" destOrd="0" parTransId="{C3157C47-E0CB-4B11-8518-5BB187B9CFFD}" sibTransId="{1EC7CB9A-36E5-4262-A57D-E526AA341770}"/>
    <dgm:cxn modelId="{95148D23-687B-4C77-AB68-C0BB72F6701A}" type="presOf" srcId="{691496D4-E26C-4AAA-AAA4-A39AACFADC87}" destId="{CF9F6E38-24B2-4019-866C-8571678A397E}" srcOrd="0" destOrd="0" presId="urn:microsoft.com/office/officeart/2005/8/layout/matrix3"/>
    <dgm:cxn modelId="{403BF53E-686E-459B-AB45-761837F3357E}" type="presOf" srcId="{8DBD4B13-A0E5-4B2D-8245-D872091090B9}" destId="{E5F4B7F8-E23C-4051-94FE-6DB18B787BBC}" srcOrd="0" destOrd="0" presId="urn:microsoft.com/office/officeart/2005/8/layout/matrix3"/>
    <dgm:cxn modelId="{08877E16-7D24-46AA-8B4A-EF32604C0668}" type="presOf" srcId="{DF46DA50-7F28-4BB2-9094-42D79833F149}" destId="{52F1742A-6A54-48EE-A698-5ADEFDADE44D}" srcOrd="0" destOrd="0" presId="urn:microsoft.com/office/officeart/2005/8/layout/matrix3"/>
    <dgm:cxn modelId="{2B12EE0A-F05D-42F6-A10B-E316B2DA3AC0}" type="presParOf" srcId="{5BC20838-C207-4326-90EF-2307006CEE7C}" destId="{BB50D1CA-A264-4352-B267-82C692989E8C}" srcOrd="0" destOrd="0" presId="urn:microsoft.com/office/officeart/2005/8/layout/matrix3"/>
    <dgm:cxn modelId="{A9D77C0E-AA2A-44D1-B873-5BCCD0C2DEB0}" type="presParOf" srcId="{5BC20838-C207-4326-90EF-2307006CEE7C}" destId="{E5F4B7F8-E23C-4051-94FE-6DB18B787BBC}" srcOrd="1" destOrd="0" presId="urn:microsoft.com/office/officeart/2005/8/layout/matrix3"/>
    <dgm:cxn modelId="{4158FB28-33B6-4E78-9020-084775950784}" type="presParOf" srcId="{5BC20838-C207-4326-90EF-2307006CEE7C}" destId="{FE29F3ED-E50F-4083-88E8-F1989B006DD3}" srcOrd="2" destOrd="0" presId="urn:microsoft.com/office/officeart/2005/8/layout/matrix3"/>
    <dgm:cxn modelId="{0FDDF58C-C492-4AD5-999C-4DEB4C86B6E5}" type="presParOf" srcId="{5BC20838-C207-4326-90EF-2307006CEE7C}" destId="{52F1742A-6A54-48EE-A698-5ADEFDADE44D}" srcOrd="3" destOrd="0" presId="urn:microsoft.com/office/officeart/2005/8/layout/matrix3"/>
    <dgm:cxn modelId="{89D77A84-A12D-41BA-B83A-CABDBD0F7818}" type="presParOf" srcId="{5BC20838-C207-4326-90EF-2307006CEE7C}" destId="{CF9F6E38-24B2-4019-866C-8571678A397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D1CA-A264-4352-B267-82C692989E8C}">
      <dsp:nvSpPr>
        <dsp:cNvPr id="0" name=""/>
        <dsp:cNvSpPr/>
      </dsp:nvSpPr>
      <dsp:spPr>
        <a:xfrm>
          <a:off x="2309018" y="0"/>
          <a:ext cx="3611563" cy="36115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F4B7F8-E23C-4051-94FE-6DB18B787BBC}">
      <dsp:nvSpPr>
        <dsp:cNvPr id="0" name=""/>
        <dsp:cNvSpPr/>
      </dsp:nvSpPr>
      <dsp:spPr>
        <a:xfrm>
          <a:off x="2652116" y="343098"/>
          <a:ext cx="1408509" cy="1408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Content</a:t>
          </a:r>
          <a:endParaRPr lang="en-US" sz="2100" kern="1200" dirty="0"/>
        </a:p>
      </dsp:txBody>
      <dsp:txXfrm>
        <a:off x="2720874" y="411856"/>
        <a:ext cx="1270993" cy="1270993"/>
      </dsp:txXfrm>
    </dsp:sp>
    <dsp:sp modelId="{FE29F3ED-E50F-4083-88E8-F1989B006DD3}">
      <dsp:nvSpPr>
        <dsp:cNvPr id="0" name=""/>
        <dsp:cNvSpPr/>
      </dsp:nvSpPr>
      <dsp:spPr>
        <a:xfrm>
          <a:off x="4152902" y="381001"/>
          <a:ext cx="1408509" cy="1408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Relational</a:t>
          </a:r>
          <a:endParaRPr lang="en-US" sz="2100" kern="1200" dirty="0"/>
        </a:p>
      </dsp:txBody>
      <dsp:txXfrm>
        <a:off x="4221660" y="449759"/>
        <a:ext cx="1270993" cy="1270993"/>
      </dsp:txXfrm>
    </dsp:sp>
    <dsp:sp modelId="{52F1742A-6A54-48EE-A698-5ADEFDADE44D}">
      <dsp:nvSpPr>
        <dsp:cNvPr id="0" name=""/>
        <dsp:cNvSpPr/>
      </dsp:nvSpPr>
      <dsp:spPr>
        <a:xfrm>
          <a:off x="2652116" y="1859954"/>
          <a:ext cx="1408509" cy="1408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Identity</a:t>
          </a:r>
          <a:endParaRPr lang="en-US" sz="2100" kern="1200" dirty="0"/>
        </a:p>
      </dsp:txBody>
      <dsp:txXfrm>
        <a:off x="2720874" y="1928712"/>
        <a:ext cx="1270993" cy="1270993"/>
      </dsp:txXfrm>
    </dsp:sp>
    <dsp:sp modelId="{CF9F6E38-24B2-4019-866C-8571678A397E}">
      <dsp:nvSpPr>
        <dsp:cNvPr id="0" name=""/>
        <dsp:cNvSpPr/>
      </dsp:nvSpPr>
      <dsp:spPr>
        <a:xfrm>
          <a:off x="4168973" y="1859954"/>
          <a:ext cx="1408509" cy="14085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Process</a:t>
          </a:r>
          <a:endParaRPr lang="en-US" sz="2100" kern="1200" dirty="0"/>
        </a:p>
      </dsp:txBody>
      <dsp:txXfrm>
        <a:off x="4237731" y="1928712"/>
        <a:ext cx="1270993" cy="127099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75FB8F5-91BC-49A8-9ABE-D2DB997B35E0}" type="datetimeFigureOut">
              <a:rPr lang="en-US" smtClean="0"/>
              <a:pPr/>
              <a:t>3/19/2014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0660121-5380-429F-B9EA-6BCA4B73A8FC}" type="slidenum">
              <a:rPr lang="en-US" smtClean="0"/>
              <a:pPr/>
              <a:t>‹#›</a:t>
            </a:fld>
            <a:endParaRPr lang="en-US"/>
          </a:p>
        </p:txBody>
      </p:sp>
    </p:spTree>
    <p:extLst>
      <p:ext uri="{BB962C8B-B14F-4D97-AF65-F5344CB8AC3E}">
        <p14:creationId xmlns:p14="http://schemas.microsoft.com/office/powerpoint/2010/main" val="388375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3</a:t>
            </a:fld>
            <a:endParaRPr lang="en-US"/>
          </a:p>
        </p:txBody>
      </p:sp>
    </p:spTree>
    <p:extLst>
      <p:ext uri="{BB962C8B-B14F-4D97-AF65-F5344CB8AC3E}">
        <p14:creationId xmlns:p14="http://schemas.microsoft.com/office/powerpoint/2010/main" val="271759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684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99591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36221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71470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89584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179372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B130A-C43A-4108-9F76-049759DAF3A0}" type="datetimeFigureOut">
              <a:rPr lang="en-US" smtClean="0"/>
              <a:pPr/>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97216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B130A-C43A-4108-9F76-049759DAF3A0}" type="datetimeFigureOut">
              <a:rPr lang="en-US" smtClean="0"/>
              <a:pPr/>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9383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B130A-C43A-4108-9F76-049759DAF3A0}" type="datetimeFigureOut">
              <a:rPr lang="en-US" smtClean="0"/>
              <a:pPr/>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1992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40026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65888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B130A-C43A-4108-9F76-049759DAF3A0}" type="datetimeFigureOut">
              <a:rPr lang="en-US" smtClean="0"/>
              <a:pPr/>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A6C88-AFFC-48E8-ACC9-1F9D4B05E862}" type="slidenum">
              <a:rPr lang="en-US" smtClean="0"/>
              <a:pPr/>
              <a:t>‹#›</a:t>
            </a:fld>
            <a:endParaRPr lang="en-US"/>
          </a:p>
        </p:txBody>
      </p:sp>
    </p:spTree>
    <p:extLst>
      <p:ext uri="{BB962C8B-B14F-4D97-AF65-F5344CB8AC3E}">
        <p14:creationId xmlns:p14="http://schemas.microsoft.com/office/powerpoint/2010/main" val="90392608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ballfoundation.org/ei/tools/meetings/agendas.html" TargetMode="External"/><Relationship Id="rId7" Type="http://schemas.openxmlformats.org/officeDocument/2006/relationships/hyperlink" Target="http://www..compasspoint.org/bookstore"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boardcafe.org/" TargetMode="External"/><Relationship Id="rId5" Type="http://schemas.openxmlformats.org/officeDocument/2006/relationships/hyperlink" Target="http://www.help4nonprofits.com/NP_Bd_Governing_for_What_Matters1-Art.htm" TargetMode="External"/><Relationship Id="rId4" Type="http://schemas.openxmlformats.org/officeDocument/2006/relationships/hyperlink" Target="http://www.compasspoint.org/bookstor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healthy.net/scr/Article.asp?Id=2533" TargetMode="External"/><Relationship Id="rId2" Type="http://schemas.openxmlformats.org/officeDocument/2006/relationships/hyperlink" Target="http://www.help4nonprofits.com/NP_Bd_Governing_for_What_Matters1-Art.htm" TargetMode="External"/><Relationship Id="rId1" Type="http://schemas.openxmlformats.org/officeDocument/2006/relationships/slideLayout" Target="../slideLayouts/slideLayout2.xml"/><Relationship Id="rId4" Type="http://schemas.openxmlformats.org/officeDocument/2006/relationships/hyperlink" Target="http://www.compasspoint.org/booksto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00" y="176777"/>
            <a:ext cx="7949200" cy="6504445"/>
          </a:xfrm>
          <a:prstGeom prst="rect">
            <a:avLst/>
          </a:prstGeom>
        </p:spPr>
      </p:pic>
    </p:spTree>
    <p:extLst>
      <p:ext uri="{BB962C8B-B14F-4D97-AF65-F5344CB8AC3E}">
        <p14:creationId xmlns:p14="http://schemas.microsoft.com/office/powerpoint/2010/main" val="2644622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0"/>
            <a:ext cx="8229600" cy="1143000"/>
          </a:xfrm>
          <a:solidFill>
            <a:srgbClr val="C00000"/>
          </a:solidFill>
        </p:spPr>
        <p:txBody>
          <a:bodyPr>
            <a:normAutofit/>
          </a:bodyPr>
          <a:lstStyle/>
          <a:p>
            <a:pPr fontAlgn="auto">
              <a:spcAft>
                <a:spcPts val="0"/>
              </a:spcAft>
              <a:defRPr/>
            </a:pPr>
            <a:r>
              <a:rPr lang="en-US" dirty="0" smtClean="0">
                <a:solidFill>
                  <a:schemeClr val="bg1"/>
                </a:solidFill>
                <a:effectLst>
                  <a:outerShdw blurRad="38100" dist="38100" dir="2700000" algn="tl">
                    <a:srgbClr val="000000">
                      <a:alpha val="43137"/>
                    </a:srgbClr>
                  </a:outerShdw>
                </a:effectLst>
                <a:ea typeface="+mj-ea"/>
              </a:rPr>
              <a:t>Balancing Individual &amp; Group Goals</a:t>
            </a:r>
          </a:p>
        </p:txBody>
      </p:sp>
      <p:sp>
        <p:nvSpPr>
          <p:cNvPr id="15363" name="Rectangle 3"/>
          <p:cNvSpPr>
            <a:spLocks noGrp="1" noChangeArrowheads="1"/>
          </p:cNvSpPr>
          <p:nvPr>
            <p:ph idx="1"/>
          </p:nvPr>
        </p:nvSpPr>
        <p:spPr>
          <a:xfrm>
            <a:off x="457200" y="1568265"/>
            <a:ext cx="8229600" cy="4525963"/>
          </a:xfrm>
        </p:spPr>
        <p:txBody>
          <a:bodyPr>
            <a:normAutofit fontScale="85000" lnSpcReduction="20000"/>
          </a:bodyPr>
          <a:lstStyle/>
          <a:p>
            <a:pPr>
              <a:lnSpc>
                <a:spcPct val="80000"/>
              </a:lnSpc>
              <a:buFont typeface="Wingdings" charset="2"/>
              <a:buNone/>
            </a:pPr>
            <a:endParaRPr lang="en-US" dirty="0" smtClean="0"/>
          </a:p>
          <a:p>
            <a:pPr>
              <a:lnSpc>
                <a:spcPct val="110000"/>
              </a:lnSpc>
              <a:buFont typeface="Wingdings" charset="2"/>
              <a:buNone/>
            </a:pPr>
            <a:r>
              <a:rPr lang="en-US" dirty="0" smtClean="0"/>
              <a:t>   Someone raises a point or issue that is irrelevant to the agenda item:</a:t>
            </a:r>
          </a:p>
          <a:p>
            <a:pPr lvl="1">
              <a:lnSpc>
                <a:spcPct val="110000"/>
              </a:lnSpc>
              <a:buFont typeface="Arial" panose="020B0604020202020204" pitchFamily="34" charset="0"/>
              <a:buChar char="•"/>
            </a:pPr>
            <a:r>
              <a:rPr lang="en-US" dirty="0" smtClean="0"/>
              <a:t>Validate the person </a:t>
            </a:r>
          </a:p>
          <a:p>
            <a:pPr lvl="1">
              <a:lnSpc>
                <a:spcPct val="110000"/>
              </a:lnSpc>
              <a:buFont typeface="Arial" panose="020B0604020202020204" pitchFamily="34" charset="0"/>
              <a:buChar char="•"/>
            </a:pPr>
            <a:r>
              <a:rPr lang="en-US" dirty="0" smtClean="0"/>
              <a:t>Does it support the mission? </a:t>
            </a:r>
          </a:p>
          <a:p>
            <a:pPr lvl="2">
              <a:lnSpc>
                <a:spcPct val="110000"/>
              </a:lnSpc>
              <a:buFont typeface="Courier New" panose="02070309020205020404" pitchFamily="49" charset="0"/>
              <a:buChar char="o"/>
            </a:pPr>
            <a:r>
              <a:rPr lang="en-US" sz="2800" dirty="0" smtClean="0"/>
              <a:t>If yes, redirect to another place/time</a:t>
            </a:r>
          </a:p>
          <a:p>
            <a:pPr lvl="2">
              <a:lnSpc>
                <a:spcPct val="110000"/>
              </a:lnSpc>
              <a:buFont typeface="Courier New" panose="02070309020205020404" pitchFamily="49" charset="0"/>
              <a:buChar char="o"/>
            </a:pPr>
            <a:r>
              <a:rPr lang="en-US" sz="2800" dirty="0" smtClean="0"/>
              <a:t>If no, respectfully make boundaries clear </a:t>
            </a:r>
          </a:p>
          <a:p>
            <a:pPr>
              <a:lnSpc>
                <a:spcPct val="110000"/>
              </a:lnSpc>
              <a:buFont typeface="Wingdings" charset="2"/>
              <a:buNone/>
            </a:pPr>
            <a:endParaRPr lang="en-US" dirty="0" smtClean="0"/>
          </a:p>
          <a:p>
            <a:pPr>
              <a:lnSpc>
                <a:spcPct val="110000"/>
              </a:lnSpc>
              <a:buFont typeface="Wingdings" charset="2"/>
              <a:buNone/>
            </a:pPr>
            <a:r>
              <a:rPr lang="en-US" i="1" dirty="0" smtClean="0"/>
              <a:t>   “We have limited time to meet our goals for this meeting; I would like to get together to talk about that another time.”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6" name="TextBox 5"/>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3056760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rgbClr val="C00000"/>
          </a:solidFill>
        </p:spPr>
        <p:txBody>
          <a:bodyPr/>
          <a:lstStyle/>
          <a:p>
            <a:r>
              <a:rPr lang="en-US" dirty="0" smtClean="0">
                <a:solidFill>
                  <a:schemeClr val="bg1"/>
                </a:solidFill>
                <a:effectLst>
                  <a:outerShdw blurRad="38100" dist="38100" dir="2700000" algn="tl">
                    <a:srgbClr val="000000">
                      <a:alpha val="43137"/>
                    </a:srgbClr>
                  </a:outerShdw>
                </a:effectLst>
              </a:rPr>
              <a:t>Pitfall #3: Defensiveness</a:t>
            </a:r>
          </a:p>
        </p:txBody>
      </p:sp>
      <p:sp>
        <p:nvSpPr>
          <p:cNvPr id="19459" name="Rectangle 3"/>
          <p:cNvSpPr>
            <a:spLocks noGrp="1" noChangeArrowheads="1"/>
          </p:cNvSpPr>
          <p:nvPr>
            <p:ph idx="1"/>
          </p:nvPr>
        </p:nvSpPr>
        <p:spPr/>
        <p:txBody>
          <a:bodyPr/>
          <a:lstStyle/>
          <a:p>
            <a:pPr>
              <a:buFont typeface="Wingdings" charset="2"/>
              <a:buNone/>
            </a:pPr>
            <a:r>
              <a:rPr lang="en-US" dirty="0" smtClean="0"/>
              <a:t>Think about how you feel when someone says….</a:t>
            </a:r>
          </a:p>
          <a:p>
            <a:pPr>
              <a:buFont typeface="Wingdings" charset="2"/>
              <a:buNone/>
            </a:pPr>
            <a:endParaRPr lang="en-US" dirty="0" smtClean="0"/>
          </a:p>
          <a:p>
            <a:pPr lvl="1">
              <a:buFont typeface="Wingdings" charset="2"/>
              <a:buNone/>
            </a:pPr>
            <a:r>
              <a:rPr lang="en-US" sz="3200" dirty="0" smtClean="0">
                <a:sym typeface="Symbol" charset="2"/>
              </a:rPr>
              <a:t>“</a:t>
            </a:r>
            <a:r>
              <a:rPr lang="en-US" sz="3200" i="1" dirty="0" smtClean="0">
                <a:sym typeface="Symbol" charset="2"/>
              </a:rPr>
              <a:t>These ideas will never work, we have tried them all before</a:t>
            </a:r>
            <a:r>
              <a:rPr lang="en-US" sz="3200" dirty="0" smtClean="0">
                <a:sym typeface="Symbol" charset="2"/>
              </a:rPr>
              <a:t>.”</a:t>
            </a:r>
          </a:p>
          <a:p>
            <a:pPr lvl="1">
              <a:buFont typeface="Wingdings" charset="2"/>
              <a:buNone/>
            </a:pPr>
            <a:r>
              <a:rPr lang="en-US" sz="3200" dirty="0" smtClean="0">
                <a:sym typeface="Symbol" charset="2"/>
              </a:rPr>
              <a:t>   </a:t>
            </a:r>
          </a:p>
          <a:p>
            <a:pPr lvl="1">
              <a:buFont typeface="Wingdings" charset="2"/>
              <a:buNone/>
            </a:pPr>
            <a:r>
              <a:rPr lang="en-US" sz="3200" i="1" dirty="0" smtClean="0">
                <a:sym typeface="Symbol" charset="2"/>
              </a:rPr>
              <a:t>“We are all frustrated that we have failed in the past; how can we think about this differently?”</a:t>
            </a:r>
          </a:p>
          <a:p>
            <a:pPr>
              <a:buFont typeface="Wingdings" charset="2"/>
              <a:buNone/>
            </a:pPr>
            <a:endParaRPr lang="en-US" sz="2800" dirty="0" smtClean="0">
              <a:sym typeface="Symbol" charset="2"/>
            </a:endParaRPr>
          </a:p>
          <a:p>
            <a:pPr>
              <a:buFont typeface="Wingdings" charset="2"/>
              <a:buNone/>
            </a:pPr>
            <a:endParaRPr lang="en-US" sz="28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7" name="TextBox 6"/>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697242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Rectangle 2"/>
          <p:cNvSpPr txBox="1">
            <a:spLocks noChangeArrowheads="1"/>
          </p:cNvSpPr>
          <p:nvPr/>
        </p:nvSpPr>
        <p:spPr>
          <a:xfrm>
            <a:off x="457200" y="274638"/>
            <a:ext cx="8229600" cy="1143000"/>
          </a:xfrm>
          <a:prstGeom prst="rect">
            <a:avLst/>
          </a:prstGeom>
          <a:solidFill>
            <a:srgbClr val="C00000"/>
          </a:solidFill>
          <a:effectLst/>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chemeClr val="bg1"/>
                </a:solidFill>
                <a:effectLst>
                  <a:outerShdw blurRad="38100" dist="38100" dir="2700000" algn="tl">
                    <a:srgbClr val="000000">
                      <a:alpha val="43137"/>
                    </a:srgbClr>
                  </a:outerShdw>
                </a:effectLst>
              </a:rPr>
              <a:t>Defensive &amp; Supportive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Communication</a:t>
            </a:r>
            <a:endParaRPr lang="en-US" dirty="0">
              <a:solidFill>
                <a:schemeClr val="bg1"/>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685800" y="1981200"/>
            <a:ext cx="3813175" cy="4114800"/>
          </a:xfrm>
          <a:prstGeom prst="rect">
            <a:avLst/>
          </a:prstGeom>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Clr>
                <a:schemeClr val="accent3"/>
              </a:buClr>
              <a:buFont typeface="Wingdings" charset="2"/>
              <a:buNone/>
              <a:defRPr/>
            </a:pPr>
            <a:r>
              <a:rPr lang="en-US" b="1" i="1" dirty="0" smtClean="0"/>
              <a:t>Defensive</a:t>
            </a:r>
            <a:endParaRPr lang="en-US" b="1" dirty="0" smtClean="0"/>
          </a:p>
          <a:p>
            <a:pPr marL="274320" indent="-274320">
              <a:buClr>
                <a:schemeClr val="accent3"/>
              </a:buClr>
              <a:buFont typeface="Wingdings 2"/>
              <a:buChar char=""/>
              <a:defRPr/>
            </a:pPr>
            <a:r>
              <a:rPr lang="en-US" dirty="0" smtClean="0"/>
              <a:t>Evaluation</a:t>
            </a:r>
          </a:p>
          <a:p>
            <a:pPr marL="274320" indent="-274320">
              <a:buClr>
                <a:schemeClr val="accent3"/>
              </a:buClr>
              <a:buFont typeface="Wingdings 2"/>
              <a:buChar char=""/>
              <a:defRPr/>
            </a:pPr>
            <a:r>
              <a:rPr lang="en-US" dirty="0" smtClean="0"/>
              <a:t>Control</a:t>
            </a:r>
          </a:p>
          <a:p>
            <a:pPr marL="274320" indent="-274320">
              <a:buClr>
                <a:schemeClr val="accent3"/>
              </a:buClr>
              <a:buFont typeface="Wingdings 2"/>
              <a:buChar char=""/>
              <a:defRPr/>
            </a:pPr>
            <a:r>
              <a:rPr lang="en-US" dirty="0" smtClean="0"/>
              <a:t>Strategy</a:t>
            </a:r>
          </a:p>
          <a:p>
            <a:pPr marL="274320" indent="-274320">
              <a:buClr>
                <a:schemeClr val="accent3"/>
              </a:buClr>
              <a:buFont typeface="Wingdings 2"/>
              <a:buChar char=""/>
              <a:defRPr/>
            </a:pPr>
            <a:r>
              <a:rPr lang="en-US" dirty="0" smtClean="0"/>
              <a:t>Neutrality</a:t>
            </a:r>
          </a:p>
          <a:p>
            <a:pPr marL="274320" indent="-274320">
              <a:buClr>
                <a:schemeClr val="accent3"/>
              </a:buClr>
              <a:buFont typeface="Wingdings 2"/>
              <a:buChar char=""/>
              <a:defRPr/>
            </a:pPr>
            <a:r>
              <a:rPr lang="en-US" dirty="0" smtClean="0"/>
              <a:t>Superiority</a:t>
            </a:r>
          </a:p>
          <a:p>
            <a:pPr marL="274320" indent="-274320">
              <a:buClr>
                <a:schemeClr val="accent3"/>
              </a:buClr>
              <a:buFont typeface="Wingdings 2"/>
              <a:buChar char=""/>
              <a:defRPr/>
            </a:pPr>
            <a:r>
              <a:rPr lang="en-US" dirty="0" smtClean="0"/>
              <a:t>Certainty</a:t>
            </a:r>
            <a:endParaRPr lang="en-US" dirty="0"/>
          </a:p>
        </p:txBody>
      </p:sp>
      <p:sp>
        <p:nvSpPr>
          <p:cNvPr id="7" name="Rectangle 4"/>
          <p:cNvSpPr txBox="1">
            <a:spLocks noChangeArrowheads="1"/>
          </p:cNvSpPr>
          <p:nvPr/>
        </p:nvSpPr>
        <p:spPr>
          <a:xfrm>
            <a:off x="4645025" y="1981200"/>
            <a:ext cx="3813175" cy="4114800"/>
          </a:xfrm>
          <a:prstGeom prst="rect">
            <a:avLst/>
          </a:prstGeom>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Clr>
                <a:schemeClr val="accent3"/>
              </a:buClr>
              <a:buFont typeface="Wingdings" charset="2"/>
              <a:buNone/>
              <a:defRPr/>
            </a:pPr>
            <a:r>
              <a:rPr lang="en-US" b="1" i="1" dirty="0" smtClean="0"/>
              <a:t>Supportive</a:t>
            </a:r>
          </a:p>
          <a:p>
            <a:pPr marL="274320" indent="-274320">
              <a:buClr>
                <a:schemeClr val="accent3"/>
              </a:buClr>
              <a:buFont typeface="Wingdings 2"/>
              <a:buChar char=""/>
              <a:defRPr/>
            </a:pPr>
            <a:r>
              <a:rPr lang="en-US" dirty="0" smtClean="0"/>
              <a:t>Description</a:t>
            </a:r>
          </a:p>
          <a:p>
            <a:pPr marL="274320" indent="-274320">
              <a:buClr>
                <a:schemeClr val="accent3"/>
              </a:buClr>
              <a:buFont typeface="Wingdings 2"/>
              <a:buChar char=""/>
              <a:defRPr/>
            </a:pPr>
            <a:r>
              <a:rPr lang="en-US" dirty="0" smtClean="0"/>
              <a:t>Problem orientation</a:t>
            </a:r>
          </a:p>
          <a:p>
            <a:pPr marL="274320" indent="-274320">
              <a:buClr>
                <a:schemeClr val="accent3"/>
              </a:buClr>
              <a:buFont typeface="Wingdings 2"/>
              <a:buChar char=""/>
              <a:defRPr/>
            </a:pPr>
            <a:r>
              <a:rPr lang="en-US" dirty="0" smtClean="0"/>
              <a:t>Spontaneity</a:t>
            </a:r>
          </a:p>
          <a:p>
            <a:pPr marL="274320" indent="-274320">
              <a:buClr>
                <a:schemeClr val="accent3"/>
              </a:buClr>
              <a:buFont typeface="Wingdings 2"/>
              <a:buChar char=""/>
              <a:defRPr/>
            </a:pPr>
            <a:r>
              <a:rPr lang="en-US" dirty="0" smtClean="0"/>
              <a:t>Empathy</a:t>
            </a:r>
          </a:p>
          <a:p>
            <a:pPr marL="274320" indent="-274320">
              <a:buClr>
                <a:schemeClr val="accent3"/>
              </a:buClr>
              <a:buFont typeface="Wingdings 2"/>
              <a:buChar char=""/>
              <a:defRPr/>
            </a:pPr>
            <a:r>
              <a:rPr lang="en-US" dirty="0" smtClean="0"/>
              <a:t>Equality</a:t>
            </a:r>
          </a:p>
          <a:p>
            <a:pPr marL="274320" indent="-274320">
              <a:buClr>
                <a:schemeClr val="accent3"/>
              </a:buClr>
              <a:buFont typeface="Wingdings 2"/>
              <a:buChar char=""/>
              <a:defRPr/>
            </a:pPr>
            <a:r>
              <a:rPr lang="en-US" dirty="0" err="1" smtClean="0"/>
              <a:t>Provisionalism</a:t>
            </a:r>
            <a:endParaRPr lang="en-US" dirty="0"/>
          </a:p>
        </p:txBody>
      </p:sp>
    </p:spTree>
    <p:extLst>
      <p:ext uri="{BB962C8B-B14F-4D97-AF65-F5344CB8AC3E}">
        <p14:creationId xmlns:p14="http://schemas.microsoft.com/office/powerpoint/2010/main" val="3876741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Rectangle 2"/>
          <p:cNvSpPr txBox="1">
            <a:spLocks noChangeArrowheads="1"/>
          </p:cNvSpPr>
          <p:nvPr/>
        </p:nvSpPr>
        <p:spPr>
          <a:xfrm>
            <a:off x="457200" y="274638"/>
            <a:ext cx="8229600" cy="1325562"/>
          </a:xfrm>
          <a:prstGeom prst="rect">
            <a:avLst/>
          </a:prstGeom>
          <a:solidFill>
            <a:srgbClr val="C00000"/>
          </a:solidFill>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dirty="0" smtClean="0">
                <a:solidFill>
                  <a:schemeClr val="bg1"/>
                </a:solidFill>
                <a:effectLst>
                  <a:outerShdw blurRad="38100" dist="38100" dir="2700000" algn="tl">
                    <a:srgbClr val="000000">
                      <a:alpha val="43137"/>
                    </a:srgbClr>
                  </a:outerShdw>
                </a:effectLst>
              </a:rPr>
              <a:t>Communication Pitfalls </a:t>
            </a:r>
          </a:p>
          <a:p>
            <a:pPr>
              <a:defRPr/>
            </a:pPr>
            <a:r>
              <a:rPr lang="en-US" sz="3600" dirty="0" smtClean="0">
                <a:solidFill>
                  <a:schemeClr val="bg1"/>
                </a:solidFill>
                <a:effectLst>
                  <a:outerShdw blurRad="38100" dist="38100" dir="2700000" algn="tl">
                    <a:srgbClr val="000000">
                      <a:alpha val="43137"/>
                    </a:srgbClr>
                  </a:outerShdw>
                </a:effectLst>
              </a:rPr>
              <a:t>Practice Activity</a:t>
            </a:r>
            <a:endParaRPr lang="en-US" sz="3600" dirty="0">
              <a:solidFill>
                <a:schemeClr val="bg1"/>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457200" y="1600200"/>
            <a:ext cx="8229600" cy="4525963"/>
          </a:xfrm>
          <a:prstGeom prst="rect">
            <a:avLst/>
          </a:prstGeom>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charset="2"/>
              <a:buNone/>
            </a:pPr>
            <a:r>
              <a:rPr lang="en-US" sz="2600" dirty="0" smtClean="0">
                <a:latin typeface="Times New Roman" charset="0"/>
              </a:rPr>
              <a:t>    A board member comes to a meeting very excited about a conversation they just had with a potential donor. </a:t>
            </a:r>
          </a:p>
          <a:p>
            <a:pPr>
              <a:lnSpc>
                <a:spcPct val="150000"/>
              </a:lnSpc>
              <a:buFont typeface="Wingdings" charset="2"/>
              <a:buNone/>
            </a:pPr>
            <a:r>
              <a:rPr lang="en-US" sz="2600" dirty="0">
                <a:latin typeface="Times New Roman" charset="0"/>
              </a:rPr>
              <a:t> </a:t>
            </a:r>
            <a:r>
              <a:rPr lang="en-US" sz="2600" dirty="0" smtClean="0">
                <a:latin typeface="Times New Roman" charset="0"/>
              </a:rPr>
              <a:t>   The donor is willing to make a fairly significant donation if your organization will collaborate on a project with another nonprofit. </a:t>
            </a:r>
          </a:p>
          <a:p>
            <a:pPr>
              <a:lnSpc>
                <a:spcPct val="150000"/>
              </a:lnSpc>
              <a:buFont typeface="Wingdings" charset="2"/>
              <a:buNone/>
            </a:pPr>
            <a:r>
              <a:rPr lang="en-US" sz="2600" dirty="0">
                <a:latin typeface="Times New Roman" charset="0"/>
              </a:rPr>
              <a:t> </a:t>
            </a:r>
            <a:r>
              <a:rPr lang="en-US" sz="2600" dirty="0" smtClean="0">
                <a:latin typeface="Times New Roman" charset="0"/>
              </a:rPr>
              <a:t>   The relationship between your mission and the other organization’s mission are not immediately apparent. </a:t>
            </a:r>
          </a:p>
          <a:p>
            <a:endParaRPr lang="en-US" sz="2600" dirty="0" smtClean="0">
              <a:latin typeface="Times New Roman" charset="0"/>
            </a:endParaRPr>
          </a:p>
          <a:p>
            <a:pPr>
              <a:buFont typeface="Wingdings" charset="2"/>
              <a:buNone/>
            </a:pPr>
            <a:r>
              <a:rPr lang="en-US" sz="2600" i="1" dirty="0" smtClean="0">
                <a:latin typeface="Times New Roman" charset="0"/>
              </a:rPr>
              <a:t>    </a:t>
            </a:r>
            <a:endParaRPr lang="en-US" sz="2400" dirty="0" smtClean="0"/>
          </a:p>
        </p:txBody>
      </p:sp>
    </p:spTree>
    <p:extLst>
      <p:ext uri="{BB962C8B-B14F-4D97-AF65-F5344CB8AC3E}">
        <p14:creationId xmlns:p14="http://schemas.microsoft.com/office/powerpoint/2010/main" val="3377736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a:solidFill>
            <a:srgbClr val="C00000"/>
          </a:solidFill>
        </p:spPr>
        <p:txBody>
          <a:bodyPr>
            <a:normAutofit fontScale="90000"/>
          </a:bodyPr>
          <a:lstStyle/>
          <a:p>
            <a:pPr fontAlgn="auto">
              <a:spcAft>
                <a:spcPts val="0"/>
              </a:spcAft>
              <a:defRPr/>
            </a:pPr>
            <a:r>
              <a:rPr lang="en-US" dirty="0" smtClean="0">
                <a:solidFill>
                  <a:schemeClr val="bg1"/>
                </a:solidFill>
                <a:effectLst>
                  <a:outerShdw blurRad="38100" dist="38100" dir="2700000" algn="tl">
                    <a:srgbClr val="000000">
                      <a:alpha val="43137"/>
                    </a:srgbClr>
                  </a:outerShdw>
                </a:effectLst>
                <a:ea typeface="+mj-ea"/>
              </a:rPr>
              <a:t>Pitfall #4: </a:t>
            </a:r>
            <a:br>
              <a:rPr lang="en-US" dirty="0" smtClean="0">
                <a:solidFill>
                  <a:schemeClr val="bg1"/>
                </a:solidFill>
                <a:effectLst>
                  <a:outerShdw blurRad="38100" dist="38100" dir="2700000" algn="tl">
                    <a:srgbClr val="000000">
                      <a:alpha val="43137"/>
                    </a:srgbClr>
                  </a:outerShdw>
                </a:effectLst>
                <a:ea typeface="+mj-ea"/>
              </a:rPr>
            </a:br>
            <a:r>
              <a:rPr lang="en-US" dirty="0" smtClean="0">
                <a:solidFill>
                  <a:schemeClr val="bg1"/>
                </a:solidFill>
                <a:effectLst>
                  <a:outerShdw blurRad="38100" dist="38100" dir="2700000" algn="tl">
                    <a:srgbClr val="000000">
                      <a:alpha val="43137"/>
                    </a:srgbClr>
                  </a:outerShdw>
                </a:effectLst>
                <a:ea typeface="+mj-ea"/>
              </a:rPr>
              <a:t>Poorly Expressed Strong Emotion</a:t>
            </a:r>
          </a:p>
        </p:txBody>
      </p:sp>
      <p:sp>
        <p:nvSpPr>
          <p:cNvPr id="19460" name="Rectangle 4"/>
          <p:cNvSpPr>
            <a:spLocks noGrp="1" noChangeArrowheads="1"/>
          </p:cNvSpPr>
          <p:nvPr>
            <p:ph idx="1"/>
          </p:nvPr>
        </p:nvSpPr>
        <p:spPr>
          <a:xfrm>
            <a:off x="457200" y="1524000"/>
            <a:ext cx="8229600" cy="4525963"/>
          </a:xfrm>
          <a:effectLst/>
        </p:spPr>
        <p:txBody>
          <a:bodyPr/>
          <a:lstStyle/>
          <a:p>
            <a:pPr marL="274320" indent="-274320" fontAlgn="auto">
              <a:spcAft>
                <a:spcPts val="0"/>
              </a:spcAft>
              <a:buClr>
                <a:schemeClr val="accent3"/>
              </a:buClr>
              <a:buFont typeface="Wingdings" charset="2"/>
              <a:buNone/>
              <a:defRPr/>
            </a:pPr>
            <a:endParaRPr lang="en-US" dirty="0" smtClean="0">
              <a:ea typeface="+mn-ea"/>
            </a:endParaRPr>
          </a:p>
          <a:p>
            <a:pPr marL="274320" indent="-274320" fontAlgn="auto">
              <a:spcAft>
                <a:spcPts val="0"/>
              </a:spcAft>
              <a:buClr>
                <a:schemeClr val="accent3"/>
              </a:buClr>
              <a:buFont typeface="Wingdings" charset="2"/>
              <a:buNone/>
              <a:defRPr/>
            </a:pPr>
            <a:endParaRPr lang="en-US" dirty="0" smtClean="0">
              <a:ea typeface="+mn-ea"/>
            </a:endParaRPr>
          </a:p>
          <a:p>
            <a:pPr marL="274320" indent="-274320" fontAlgn="auto">
              <a:spcAft>
                <a:spcPts val="0"/>
              </a:spcAft>
              <a:buClr>
                <a:schemeClr val="accent3"/>
              </a:buClr>
              <a:buFont typeface="Wingdings" charset="2"/>
              <a:buNone/>
              <a:defRPr/>
            </a:pPr>
            <a:r>
              <a:rPr lang="en-US" dirty="0" smtClean="0">
                <a:latin typeface="Calibri" pitchFamily="34" charset="0"/>
                <a:ea typeface="+mn-ea"/>
              </a:rPr>
              <a:t>Passion </a:t>
            </a:r>
            <a:r>
              <a:rPr lang="en-US" dirty="0">
                <a:latin typeface="Calibri" pitchFamily="34" charset="0"/>
                <a:ea typeface="+mn-ea"/>
              </a:rPr>
              <a:t>is a double-edged sword for nonprofit boards</a:t>
            </a:r>
            <a:endParaRPr lang="en-US" dirty="0" smtClean="0">
              <a:latin typeface="Calibri" pitchFamily="34" charset="0"/>
              <a:ea typeface="+mn-ea"/>
            </a:endParaRPr>
          </a:p>
          <a:p>
            <a:pPr marL="274320" indent="-274320" fontAlgn="auto">
              <a:spcAft>
                <a:spcPts val="0"/>
              </a:spcAft>
              <a:buClr>
                <a:schemeClr val="accent3"/>
              </a:buClr>
              <a:buFont typeface="Wingdings" charset="2"/>
              <a:buNone/>
              <a:defRPr/>
            </a:pPr>
            <a:endParaRPr lang="en-US" dirty="0" smtClean="0"/>
          </a:p>
          <a:p>
            <a:pPr marL="274320" indent="-274320" fontAlgn="auto">
              <a:spcAft>
                <a:spcPts val="0"/>
              </a:spcAft>
              <a:buClr>
                <a:schemeClr val="accent3"/>
              </a:buClr>
              <a:buFont typeface="Wingdings" charset="2"/>
              <a:buNone/>
              <a:defRPr/>
            </a:pPr>
            <a:r>
              <a:rPr lang="en-US" dirty="0" smtClean="0">
                <a:ea typeface="+mn-ea"/>
              </a:rPr>
              <a:t>Engagement 				  Intensity 							</a:t>
            </a:r>
            <a:endParaRPr lang="en-US" dirty="0">
              <a:ea typeface="+mn-ea"/>
            </a:endParaRPr>
          </a:p>
        </p:txBody>
      </p:sp>
      <p:sp>
        <p:nvSpPr>
          <p:cNvPr id="4" name="Left-Right Arrow 3"/>
          <p:cNvSpPr>
            <a:spLocks noChangeArrowheads="1"/>
          </p:cNvSpPr>
          <p:nvPr/>
        </p:nvSpPr>
        <p:spPr bwMode="auto">
          <a:xfrm>
            <a:off x="2971800" y="3886200"/>
            <a:ext cx="2973387" cy="1366837"/>
          </a:xfrm>
          <a:prstGeom prst="leftRightArrow">
            <a:avLst>
              <a:gd name="adj1" fmla="val 50000"/>
              <a:gd name="adj2" fmla="val 50024"/>
            </a:avLst>
          </a:prstGeom>
          <a:gradFill rotWithShape="1">
            <a:gsLst>
              <a:gs pos="0">
                <a:srgbClr val="9BC1FF"/>
              </a:gs>
              <a:gs pos="100000">
                <a:srgbClr val="3F80CD"/>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7" name="TextBox 6"/>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214572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200400"/>
            <a:ext cx="2286000" cy="2286000"/>
          </a:xfrm>
          <a:prstGeom prst="rect">
            <a:avLst/>
          </a:prstGeom>
        </p:spPr>
      </p:pic>
      <p:sp>
        <p:nvSpPr>
          <p:cNvPr id="65538" name="Rectangle 2"/>
          <p:cNvSpPr>
            <a:spLocks noGrp="1" noChangeArrowheads="1"/>
          </p:cNvSpPr>
          <p:nvPr>
            <p:ph type="title"/>
          </p:nvPr>
        </p:nvSpPr>
        <p:spPr>
          <a:solidFill>
            <a:srgbClr val="C00000"/>
          </a:solidFill>
          <a:effectLst/>
        </p:spPr>
        <p:txBody>
          <a:bodyPr/>
          <a:lstStyle/>
          <a:p>
            <a:pPr fontAlgn="auto">
              <a:spcAft>
                <a:spcPts val="0"/>
              </a:spcAft>
              <a:defRPr/>
            </a:pPr>
            <a:r>
              <a:rPr lang="en-US" dirty="0">
                <a:solidFill>
                  <a:schemeClr val="bg1"/>
                </a:solidFill>
                <a:effectLst>
                  <a:outerShdw blurRad="38100" dist="38100" dir="2700000" algn="tl">
                    <a:srgbClr val="000000">
                      <a:alpha val="43137"/>
                    </a:srgbClr>
                  </a:outerShdw>
                </a:effectLst>
                <a:ea typeface="+mj-ea"/>
              </a:rPr>
              <a:t>Intense Language</a:t>
            </a:r>
          </a:p>
        </p:txBody>
      </p:sp>
      <p:sp>
        <p:nvSpPr>
          <p:cNvPr id="65539" name="Rectangle 3"/>
          <p:cNvSpPr>
            <a:spLocks noGrp="1" noChangeArrowheads="1"/>
          </p:cNvSpPr>
          <p:nvPr>
            <p:ph idx="1"/>
          </p:nvPr>
        </p:nvSpPr>
        <p:spPr>
          <a:xfrm>
            <a:off x="533400" y="1371601"/>
            <a:ext cx="8153400" cy="4419599"/>
          </a:xfrm>
          <a:effectLst/>
        </p:spPr>
        <p:txBody>
          <a:bodyPr>
            <a:normAutofit/>
          </a:bodyPr>
          <a:lstStyle/>
          <a:p>
            <a:pPr>
              <a:lnSpc>
                <a:spcPct val="80000"/>
              </a:lnSpc>
              <a:buFont typeface="Wingdings" charset="2"/>
              <a:buNone/>
            </a:pPr>
            <a:endParaRPr lang="en-US" sz="2800" dirty="0" smtClean="0"/>
          </a:p>
          <a:p>
            <a:pPr>
              <a:lnSpc>
                <a:spcPct val="80000"/>
              </a:lnSpc>
              <a:buFont typeface="Wingdings" charset="2"/>
              <a:buNone/>
            </a:pPr>
            <a:r>
              <a:rPr lang="en-US" sz="2800" dirty="0"/>
              <a:t> </a:t>
            </a:r>
            <a:r>
              <a:rPr lang="en-US" sz="2800" dirty="0" smtClean="0"/>
              <a:t>   </a:t>
            </a:r>
            <a:r>
              <a:rPr lang="en-US" dirty="0" smtClean="0"/>
              <a:t>Imagine hearing the following statement in a raised voice:</a:t>
            </a:r>
          </a:p>
          <a:p>
            <a:pPr>
              <a:lnSpc>
                <a:spcPct val="80000"/>
              </a:lnSpc>
              <a:buFont typeface="Wingdings" charset="2"/>
              <a:buNone/>
            </a:pPr>
            <a:endParaRPr lang="en-US" dirty="0" smtClean="0"/>
          </a:p>
          <a:p>
            <a:pPr>
              <a:lnSpc>
                <a:spcPct val="80000"/>
              </a:lnSpc>
              <a:buFont typeface="Wingdings" charset="2"/>
              <a:buNone/>
            </a:pPr>
            <a:r>
              <a:rPr lang="en-US" b="1" i="1" dirty="0" smtClean="0">
                <a:solidFill>
                  <a:srgbClr val="C00000"/>
                </a:solidFill>
              </a:rPr>
              <a:t>                             “How could you possibly think</a:t>
            </a:r>
          </a:p>
          <a:p>
            <a:pPr>
              <a:lnSpc>
                <a:spcPct val="80000"/>
              </a:lnSpc>
              <a:buFont typeface="Wingdings" charset="2"/>
              <a:buNone/>
            </a:pPr>
            <a:r>
              <a:rPr lang="en-US" b="1" i="1" dirty="0">
                <a:solidFill>
                  <a:srgbClr val="C00000"/>
                </a:solidFill>
              </a:rPr>
              <a:t> </a:t>
            </a:r>
            <a:r>
              <a:rPr lang="en-US" b="1" i="1" dirty="0" smtClean="0">
                <a:solidFill>
                  <a:srgbClr val="C00000"/>
                </a:solidFill>
              </a:rPr>
              <a:t>                              that is a good idea? </a:t>
            </a:r>
          </a:p>
          <a:p>
            <a:pPr>
              <a:lnSpc>
                <a:spcPct val="80000"/>
              </a:lnSpc>
              <a:buFont typeface="Wingdings" charset="2"/>
              <a:buNone/>
            </a:pPr>
            <a:r>
              <a:rPr lang="en-US" b="1" i="1" dirty="0">
                <a:solidFill>
                  <a:srgbClr val="C00000"/>
                </a:solidFill>
              </a:rPr>
              <a:t> </a:t>
            </a:r>
            <a:r>
              <a:rPr lang="en-US" b="1" i="1" dirty="0" smtClean="0">
                <a:solidFill>
                  <a:srgbClr val="C00000"/>
                </a:solidFill>
              </a:rPr>
              <a:t>                              Isn’t it our mission to serve   </a:t>
            </a:r>
          </a:p>
          <a:p>
            <a:pPr>
              <a:lnSpc>
                <a:spcPct val="80000"/>
              </a:lnSpc>
              <a:buFont typeface="Wingdings" charset="2"/>
              <a:buNone/>
            </a:pPr>
            <a:r>
              <a:rPr lang="en-US" b="1" i="1" dirty="0">
                <a:solidFill>
                  <a:srgbClr val="C00000"/>
                </a:solidFill>
              </a:rPr>
              <a:t> </a:t>
            </a:r>
            <a:r>
              <a:rPr lang="en-US" b="1" i="1" dirty="0" smtClean="0">
                <a:solidFill>
                  <a:srgbClr val="C00000"/>
                </a:solidFill>
              </a:rPr>
              <a:t>                             this community in an ethical </a:t>
            </a:r>
          </a:p>
          <a:p>
            <a:pPr>
              <a:lnSpc>
                <a:spcPct val="80000"/>
              </a:lnSpc>
              <a:buFont typeface="Wingdings" charset="2"/>
              <a:buNone/>
            </a:pPr>
            <a:r>
              <a:rPr lang="en-US" b="1" i="1" dirty="0">
                <a:solidFill>
                  <a:srgbClr val="C00000"/>
                </a:solidFill>
              </a:rPr>
              <a:t> </a:t>
            </a:r>
            <a:r>
              <a:rPr lang="en-US" b="1" i="1" dirty="0" smtClean="0">
                <a:solidFill>
                  <a:srgbClr val="C00000"/>
                </a:solidFill>
              </a:rPr>
              <a:t>                             way?”</a:t>
            </a:r>
          </a:p>
          <a:p>
            <a:pPr>
              <a:lnSpc>
                <a:spcPct val="80000"/>
              </a:lnSpc>
              <a:buFont typeface="Wingdings" charset="2"/>
              <a:buNone/>
            </a:pPr>
            <a:endParaRPr lang="en-US" sz="28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6" name="TextBox 5"/>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701692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C000"/>
                </a:solidFill>
                <a:effectLst>
                  <a:outerShdw blurRad="38100" dist="38100" dir="2700000" algn="tl">
                    <a:srgbClr val="000000">
                      <a:alpha val="43137"/>
                    </a:srgbClr>
                  </a:outerShdw>
                </a:effectLst>
              </a:rPr>
              <a:t>Intense Language</a:t>
            </a:r>
            <a:endParaRPr lang="en-US" b="1" dirty="0">
              <a:solidFill>
                <a:srgbClr val="FFC000"/>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874837"/>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None/>
            </a:pPr>
            <a:r>
              <a:rPr lang="en-US" sz="3600" dirty="0" smtClean="0"/>
              <a:t>1. What emotion(s) do you think the speaker is feeling?</a:t>
            </a:r>
          </a:p>
          <a:p>
            <a:pPr>
              <a:buFont typeface="Wingdings" charset="2"/>
              <a:buNone/>
            </a:pPr>
            <a:endParaRPr lang="en-US" sz="3600" dirty="0" smtClean="0"/>
          </a:p>
          <a:p>
            <a:pPr>
              <a:buFont typeface="Wingdings" charset="2"/>
              <a:buNone/>
            </a:pPr>
            <a:r>
              <a:rPr lang="en-US" sz="3600" dirty="0" smtClean="0"/>
              <a:t>2. What does the speaker need to feel better and to engage appropriately?</a:t>
            </a:r>
          </a:p>
          <a:p>
            <a:pPr>
              <a:lnSpc>
                <a:spcPct val="80000"/>
              </a:lnSpc>
              <a:buFont typeface="Wingdings" charset="2"/>
              <a:buNone/>
            </a:pPr>
            <a:endParaRPr lang="en-US" dirty="0" smtClean="0"/>
          </a:p>
          <a:p>
            <a:endParaRPr lang="en-US" dirty="0"/>
          </a:p>
        </p:txBody>
      </p:sp>
    </p:spTree>
    <p:extLst>
      <p:ext uri="{BB962C8B-B14F-4D97-AF65-F5344CB8AC3E}">
        <p14:creationId xmlns:p14="http://schemas.microsoft.com/office/powerpoint/2010/main" val="2087360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solidFill>
            <a:srgbClr val="C00000"/>
          </a:solidFill>
          <a:effectLst/>
        </p:spPr>
        <p:txBody>
          <a:bodyPr/>
          <a:lstStyle/>
          <a:p>
            <a:pPr fontAlgn="auto">
              <a:spcAft>
                <a:spcPts val="0"/>
              </a:spcAft>
              <a:defRPr/>
            </a:pPr>
            <a:r>
              <a:rPr lang="en-US" dirty="0">
                <a:solidFill>
                  <a:schemeClr val="bg1"/>
                </a:solidFill>
                <a:effectLst>
                  <a:outerShdw blurRad="38100" dist="38100" dir="2700000" algn="tl">
                    <a:srgbClr val="000000">
                      <a:alpha val="43137"/>
                    </a:srgbClr>
                  </a:outerShdw>
                </a:effectLst>
                <a:ea typeface="+mj-ea"/>
              </a:rPr>
              <a:t>Reframing Intensity</a:t>
            </a:r>
          </a:p>
        </p:txBody>
      </p:sp>
      <p:sp>
        <p:nvSpPr>
          <p:cNvPr id="67587" name="Rectangle 3"/>
          <p:cNvSpPr>
            <a:spLocks noGrp="1" noChangeArrowheads="1"/>
          </p:cNvSpPr>
          <p:nvPr>
            <p:ph idx="1"/>
          </p:nvPr>
        </p:nvSpPr>
        <p:spPr>
          <a:effectLst/>
        </p:spPr>
        <p:txBody>
          <a:bodyPr/>
          <a:lstStyle/>
          <a:p>
            <a:pPr lvl="1">
              <a:buFont typeface="Arial"/>
              <a:buChar char="•"/>
            </a:pPr>
            <a:r>
              <a:rPr lang="en-US" dirty="0" smtClean="0"/>
              <a:t>Validate the speaker</a:t>
            </a:r>
          </a:p>
          <a:p>
            <a:pPr lvl="1">
              <a:buFont typeface="Arial"/>
              <a:buChar char="•"/>
            </a:pPr>
            <a:r>
              <a:rPr lang="en-US" dirty="0" smtClean="0"/>
              <a:t>Validate the underlying issue or concern</a:t>
            </a:r>
          </a:p>
          <a:p>
            <a:pPr lvl="1">
              <a:buFont typeface="Arial"/>
              <a:buChar char="•"/>
            </a:pPr>
            <a:r>
              <a:rPr lang="en-US" dirty="0" smtClean="0"/>
              <a:t>Remind the speaker of the need for collaboration</a:t>
            </a:r>
          </a:p>
          <a:p>
            <a:pPr lvl="1">
              <a:buFont typeface="Arial"/>
              <a:buChar char="•"/>
            </a:pPr>
            <a:r>
              <a:rPr lang="en-US" dirty="0" smtClean="0"/>
              <a:t>Re-state the concern using supportive communication </a:t>
            </a:r>
          </a:p>
          <a:p>
            <a:pPr lvl="1">
              <a:buNone/>
            </a:pPr>
            <a:endParaRPr lang="en-US" dirty="0" smtClean="0"/>
          </a:p>
          <a:p>
            <a:pPr lvl="1">
              <a:buNone/>
            </a:pPr>
            <a:r>
              <a:rPr lang="en-US" i="1" dirty="0" smtClean="0"/>
              <a:t>   “You are reminding us of really important points and I can tell you feel strongly about this. Thank you for bringing us back to our mission…”</a:t>
            </a:r>
          </a:p>
          <a:p>
            <a:pPr lvl="1"/>
            <a:endParaRPr lang="en-US"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6" name="TextBox 5"/>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536569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376500"/>
            <a:ext cx="8039583" cy="535894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Rectangle 2"/>
          <p:cNvSpPr txBox="1">
            <a:spLocks noChangeArrowheads="1"/>
          </p:cNvSpPr>
          <p:nvPr/>
        </p:nvSpPr>
        <p:spPr>
          <a:xfrm>
            <a:off x="457200" y="274638"/>
            <a:ext cx="8229600" cy="1143000"/>
          </a:xfrm>
          <a:prstGeom prst="rect">
            <a:avLst/>
          </a:prstGeom>
          <a:solidFill>
            <a:srgbClr val="C00000"/>
          </a:solidFill>
          <a:effectLst/>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Preventing Pitfalls</a:t>
            </a:r>
          </a:p>
        </p:txBody>
      </p:sp>
      <p:sp>
        <p:nvSpPr>
          <p:cNvPr id="6" name="Rectangle 3"/>
          <p:cNvSpPr txBox="1">
            <a:spLocks noChangeArrowheads="1"/>
          </p:cNvSpPr>
          <p:nvPr/>
        </p:nvSpPr>
        <p:spPr>
          <a:xfrm>
            <a:off x="571017" y="1570037"/>
            <a:ext cx="7887183" cy="4525963"/>
          </a:xfrm>
          <a:prstGeom prst="rect">
            <a:avLst/>
          </a:prstGeom>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r>
              <a:rPr lang="en-US" dirty="0" smtClean="0"/>
              <a:t>Board Development</a:t>
            </a:r>
          </a:p>
          <a:p>
            <a:pPr lvl="1"/>
            <a:r>
              <a:rPr lang="en-US" dirty="0" smtClean="0"/>
              <a:t>Communicate expectations</a:t>
            </a:r>
          </a:p>
          <a:p>
            <a:pPr lvl="1"/>
            <a:r>
              <a:rPr lang="en-US" dirty="0" smtClean="0"/>
              <a:t>BOD manual</a:t>
            </a:r>
          </a:p>
          <a:p>
            <a:pPr lvl="1"/>
            <a:r>
              <a:rPr lang="en-US" dirty="0" smtClean="0"/>
              <a:t>Communication training</a:t>
            </a:r>
          </a:p>
          <a:p>
            <a:r>
              <a:rPr lang="en-US" dirty="0" smtClean="0"/>
              <a:t>Provide opportunities for social interaction to build climate of trust </a:t>
            </a:r>
          </a:p>
          <a:p>
            <a:r>
              <a:rPr lang="en-US" dirty="0" smtClean="0"/>
              <a:t>Create agendas that allow for participation so all members feel included</a:t>
            </a:r>
          </a:p>
        </p:txBody>
      </p:sp>
    </p:spTree>
    <p:extLst>
      <p:ext uri="{BB962C8B-B14F-4D97-AF65-F5344CB8AC3E}">
        <p14:creationId xmlns:p14="http://schemas.microsoft.com/office/powerpoint/2010/main" val="313515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762000" y="304800"/>
            <a:ext cx="7620000" cy="1295400"/>
          </a:xfrm>
          <a:prstGeom prst="rect">
            <a:avLst/>
          </a:prstGeom>
          <a:solidFill>
            <a:srgbClr val="C0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effectLst>
                  <a:outerShdw blurRad="38100" dist="38100" dir="2700000" algn="tl">
                    <a:srgbClr val="000000">
                      <a:alpha val="43137"/>
                    </a:srgbClr>
                  </a:outerShdw>
                </a:effectLst>
              </a:rPr>
              <a:t>Agendas that Support</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Generative Governance</a:t>
            </a:r>
            <a:endParaRPr lang="en-US" sz="40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33400" y="1676400"/>
            <a:ext cx="8610600" cy="3416320"/>
          </a:xfrm>
          <a:prstGeom prst="rect">
            <a:avLst/>
          </a:prstGeom>
          <a:noFill/>
        </p:spPr>
        <p:txBody>
          <a:bodyPr wrap="square" rtlCol="0">
            <a:spAutoFit/>
          </a:bodyPr>
          <a:lstStyle/>
          <a:p>
            <a:pPr marL="514350" indent="-514350">
              <a:buAutoNum type="arabicParenBoth"/>
            </a:pPr>
            <a:r>
              <a:rPr lang="en-US" sz="3600" dirty="0" smtClean="0"/>
              <a:t>Consent agendas</a:t>
            </a:r>
          </a:p>
          <a:p>
            <a:pPr marL="514350" indent="-514350">
              <a:buAutoNum type="arabicParenBoth"/>
            </a:pPr>
            <a:r>
              <a:rPr lang="en-US" sz="3600" dirty="0" smtClean="0"/>
              <a:t>Recap purpose of meeting</a:t>
            </a:r>
          </a:p>
          <a:p>
            <a:pPr lvl="0"/>
            <a:r>
              <a:rPr lang="en-US" sz="3600" dirty="0" smtClean="0"/>
              <a:t>(3) Start with ritual to get everyone engaged</a:t>
            </a:r>
          </a:p>
          <a:p>
            <a:pPr lvl="0"/>
            <a:r>
              <a:rPr lang="en-US" sz="3600" dirty="0" smtClean="0"/>
              <a:t>(4) Place fewer items on the</a:t>
            </a:r>
          </a:p>
          <a:p>
            <a:pPr lvl="0"/>
            <a:r>
              <a:rPr lang="en-US" sz="3600" dirty="0" smtClean="0"/>
              <a:t>(5) Start each item with a question</a:t>
            </a:r>
          </a:p>
          <a:p>
            <a:pPr lvl="0"/>
            <a:r>
              <a:rPr lang="en-US" sz="3600" dirty="0" smtClean="0"/>
              <a:t>(6) What haven’t we thought of?</a:t>
            </a:r>
            <a:endParaRPr lang="en-US" sz="3600" dirty="0"/>
          </a:p>
        </p:txBody>
      </p:sp>
    </p:spTree>
    <p:extLst>
      <p:ext uri="{BB962C8B-B14F-4D97-AF65-F5344CB8AC3E}">
        <p14:creationId xmlns:p14="http://schemas.microsoft.com/office/powerpoint/2010/main" val="617977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7626" y="457200"/>
            <a:ext cx="8458200" cy="5509200"/>
          </a:xfrm>
          <a:prstGeom prst="rect">
            <a:avLst/>
          </a:prstGeom>
        </p:spPr>
        <p:txBody>
          <a:bodyPr wrap="square">
            <a:spAutoFit/>
          </a:bodyPr>
          <a:lstStyle/>
          <a:p>
            <a:r>
              <a:rPr lang="en-US" sz="1600" b="1" dirty="0"/>
              <a:t>Becky Bowen </a:t>
            </a:r>
            <a:r>
              <a:rPr lang="en-US" sz="1600" dirty="0"/>
              <a:t> </a:t>
            </a:r>
            <a:r>
              <a:rPr lang="en-US" sz="1600" dirty="0" smtClean="0"/>
              <a:t>She </a:t>
            </a:r>
            <a:r>
              <a:rPr lang="en-US" sz="1600" dirty="0"/>
              <a:t>is an attorney and has served several nonprofit organizations in various capacities, including communications director, general counsel and executive director.  She currently is a Co-Director of Carolina Common Enterprise, a nonprofit cooperative and community development center.  </a:t>
            </a:r>
          </a:p>
          <a:p>
            <a:r>
              <a:rPr lang="en-US" sz="1600" b="1" dirty="0"/>
              <a:t> </a:t>
            </a:r>
            <a:endParaRPr lang="en-US" sz="1600" dirty="0"/>
          </a:p>
          <a:p>
            <a:r>
              <a:rPr lang="en-US" sz="1600" b="1" dirty="0"/>
              <a:t>Jessica Katz Jameson</a:t>
            </a:r>
            <a:r>
              <a:rPr lang="en-US" sz="1600" dirty="0"/>
              <a:t> is an Associate Professor in the Department of Communication at NC State University. She teaches courses and conducts community-engaged research on the topics of organizational communication, conflict management and nonprofit leadership. She chairs the Academic Council for the Institute for Nonprofits and serves on the Extension, Engagement and Economic Development task force for the College of Humanities and Social </a:t>
            </a:r>
            <a:r>
              <a:rPr lang="en-US" sz="1600" dirty="0" smtClean="0"/>
              <a:t>Sciences.</a:t>
            </a:r>
            <a:endParaRPr lang="en-US" sz="1600" dirty="0"/>
          </a:p>
          <a:p>
            <a:r>
              <a:rPr lang="en-US" sz="1600" dirty="0"/>
              <a:t> </a:t>
            </a:r>
          </a:p>
          <a:p>
            <a:r>
              <a:rPr lang="en-US" sz="1600" b="1" dirty="0"/>
              <a:t>Susan </a:t>
            </a:r>
            <a:r>
              <a:rPr lang="en-US" sz="1600" b="1" dirty="0" err="1"/>
              <a:t>Scherffius</a:t>
            </a:r>
            <a:r>
              <a:rPr lang="en-US" sz="1600" b="1" dirty="0"/>
              <a:t> Jakes</a:t>
            </a:r>
            <a:r>
              <a:rPr lang="en-US" sz="1600" dirty="0"/>
              <a:t> is the Associate State Program Leader for Community Development, an Extension Assistant Professor with NC Cooperative Extension and an Adjunct Professor in Psychology at North Carolina State University. She received a Ph.D. in Community Psychology from North Carolina State University.  </a:t>
            </a:r>
          </a:p>
          <a:p>
            <a:r>
              <a:rPr lang="en-US" sz="1600" b="1" dirty="0"/>
              <a:t> </a:t>
            </a:r>
            <a:endParaRPr lang="en-US" sz="1600" dirty="0"/>
          </a:p>
          <a:p>
            <a:r>
              <a:rPr lang="en-US" sz="1600" b="1" dirty="0"/>
              <a:t>Mary </a:t>
            </a:r>
            <a:r>
              <a:rPr lang="en-US" sz="1600" b="1" dirty="0" err="1"/>
              <a:t>Tschirhart</a:t>
            </a:r>
            <a:r>
              <a:rPr lang="en-US" sz="1600" dirty="0"/>
              <a:t> is a Professor of Public Administration at The Ohio State University. She served as Director of the Institute for Nonprofits and Professor of Public Administration at NC State University from 2008-2013.  She has published extensively on nonprofit topics including board governance. She recently co-authored a text titled </a:t>
            </a:r>
            <a:r>
              <a:rPr lang="en-US" sz="1600" i="1" dirty="0"/>
              <a:t>Managing Nonprofit Organizations</a:t>
            </a:r>
            <a:r>
              <a:rPr lang="en-US" sz="1600" dirty="0"/>
              <a:t>. Dr. </a:t>
            </a:r>
            <a:r>
              <a:rPr lang="en-US" sz="1600" dirty="0" err="1"/>
              <a:t>Tschirhart</a:t>
            </a:r>
            <a:r>
              <a:rPr lang="en-US" sz="1600" dirty="0"/>
              <a:t> has served on six nonprofit boards in a variety of roles, including president, and led a nonprofit as its executive director. </a:t>
            </a:r>
          </a:p>
        </p:txBody>
      </p:sp>
    </p:spTree>
    <p:extLst>
      <p:ext uri="{BB962C8B-B14F-4D97-AF65-F5344CB8AC3E}">
        <p14:creationId xmlns:p14="http://schemas.microsoft.com/office/powerpoint/2010/main" val="1584687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153400" cy="1295400"/>
          </a:xfrm>
          <a:prstGeom prst="rect">
            <a:avLst/>
          </a:prstGeom>
          <a:solidFill>
            <a:srgbClr val="C0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effectLst>
                  <a:outerShdw blurRad="38100" dist="38100" dir="2700000" algn="tl">
                    <a:srgbClr val="000000">
                      <a:alpha val="43137"/>
                    </a:srgbClr>
                  </a:outerShdw>
                </a:effectLst>
              </a:rPr>
              <a:t>Building Agendas that Support</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Generative Governance</a:t>
            </a:r>
            <a:endParaRPr lang="en-US" sz="4000"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362694" y="1676400"/>
            <a:ext cx="8324106" cy="3539430"/>
          </a:xfrm>
          <a:prstGeom prst="rect">
            <a:avLst/>
          </a:prstGeom>
          <a:noFill/>
        </p:spPr>
        <p:txBody>
          <a:bodyPr wrap="square" rtlCol="0">
            <a:spAutoFit/>
          </a:bodyPr>
          <a:lstStyle/>
          <a:p>
            <a:pPr marL="285750" indent="-285750">
              <a:buFont typeface="Arial" pitchFamily="34" charset="0"/>
              <a:buChar char="•"/>
            </a:pPr>
            <a:r>
              <a:rPr lang="en-US" sz="3200" dirty="0" smtClean="0"/>
              <a:t>What does a “typical” board meeting look like?</a:t>
            </a:r>
          </a:p>
          <a:p>
            <a:endParaRPr lang="en-US" sz="3200" dirty="0" smtClean="0"/>
          </a:p>
          <a:p>
            <a:pPr marL="285750" indent="-285750">
              <a:buFont typeface="Arial" pitchFamily="34" charset="0"/>
              <a:buChar char="•"/>
            </a:pPr>
            <a:r>
              <a:rPr lang="en-US" sz="3200" dirty="0" smtClean="0"/>
              <a:t>What could you include in the agenda to support and facilitate generative governance?</a:t>
            </a:r>
          </a:p>
          <a:p>
            <a:endParaRPr lang="en-US" sz="3200" dirty="0" smtClean="0"/>
          </a:p>
          <a:p>
            <a:pPr marL="285750" indent="-285750">
              <a:buFont typeface="Arial" pitchFamily="34" charset="0"/>
              <a:buChar char="•"/>
            </a:pPr>
            <a:r>
              <a:rPr lang="en-US" sz="3200" dirty="0" smtClean="0"/>
              <a:t>How would board member expectations have to be changed to make this work? </a:t>
            </a:r>
          </a:p>
        </p:txBody>
      </p:sp>
    </p:spTree>
    <p:extLst>
      <p:ext uri="{BB962C8B-B14F-4D97-AF65-F5344CB8AC3E}">
        <p14:creationId xmlns:p14="http://schemas.microsoft.com/office/powerpoint/2010/main" val="617977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1534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Voting &amp; Consensus</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81000" y="1447800"/>
            <a:ext cx="8229600" cy="4800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en-US" sz="2800" dirty="0" smtClean="0"/>
          </a:p>
          <a:p>
            <a:pPr marL="114300" indent="0">
              <a:buFont typeface="Arial" pitchFamily="34" charset="0"/>
              <a:buNone/>
            </a:pPr>
            <a:r>
              <a:rPr lang="en-US" sz="3600" dirty="0" smtClean="0"/>
              <a:t>Why are juries in criminal cases required to come to a unanimous decision on innocence or guilt?</a:t>
            </a:r>
          </a:p>
          <a:p>
            <a:pPr marL="114300" indent="0">
              <a:buFont typeface="Arial" pitchFamily="34" charset="0"/>
              <a:buNone/>
            </a:pPr>
            <a:endParaRPr lang="en-US" sz="3600" dirty="0" smtClean="0"/>
          </a:p>
          <a:p>
            <a:pPr marL="114300" indent="0">
              <a:buFont typeface="Arial" pitchFamily="34" charset="0"/>
              <a:buNone/>
            </a:pPr>
            <a:r>
              <a:rPr lang="en-US" sz="3600" dirty="0" smtClean="0"/>
              <a:t>Discuss advantages and disadvantages of majority versus unanimous voting.</a:t>
            </a:r>
          </a:p>
        </p:txBody>
      </p:sp>
    </p:spTree>
    <p:extLst>
      <p:ext uri="{BB962C8B-B14F-4D97-AF65-F5344CB8AC3E}">
        <p14:creationId xmlns:p14="http://schemas.microsoft.com/office/powerpoint/2010/main" val="4008439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708" y="3124200"/>
            <a:ext cx="2372587" cy="3091464"/>
          </a:xfrm>
          <a:prstGeom prst="rect">
            <a:avLst/>
          </a:prstGeom>
          <a:ln>
            <a:solidFill>
              <a:schemeClr val="tx1"/>
            </a:solid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1534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Consensus Process</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81000" y="1447800"/>
            <a:ext cx="8229600" cy="4495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 </a:t>
            </a:r>
            <a:r>
              <a:rPr lang="en-US" dirty="0" smtClean="0"/>
              <a:t>All must agree before decision is final.</a:t>
            </a:r>
          </a:p>
          <a:p>
            <a:pPr marL="0" indent="0">
              <a:buNone/>
            </a:pPr>
            <a:endParaRPr lang="en-US" sz="1200" dirty="0" smtClean="0"/>
          </a:p>
          <a:p>
            <a:pPr marL="57150" lvl="1" indent="0">
              <a:buClr>
                <a:schemeClr val="accent1"/>
              </a:buClr>
              <a:buNone/>
            </a:pPr>
            <a:r>
              <a:rPr lang="en-US" sz="3200" dirty="0" smtClean="0">
                <a:effectLst>
                  <a:outerShdw blurRad="38100" dist="38100" dir="2700000" algn="tl">
                    <a:srgbClr val="000000">
                      <a:alpha val="43137"/>
                    </a:srgbClr>
                  </a:outerShdw>
                </a:effectLst>
              </a:rPr>
              <a:t>Consensus check:  rate decision 1-4</a:t>
            </a:r>
          </a:p>
          <a:p>
            <a:pPr lvl="1"/>
            <a:r>
              <a:rPr lang="en-US" sz="3200" dirty="0" smtClean="0"/>
              <a:t>4:  </a:t>
            </a:r>
            <a:r>
              <a:rPr lang="en-US" sz="3200" dirty="0" smtClean="0">
                <a:effectLst>
                  <a:outerShdw blurRad="38100" dist="38100" dir="2700000" algn="tl">
                    <a:srgbClr val="000000">
                      <a:alpha val="43137"/>
                    </a:srgbClr>
                  </a:outerShdw>
                </a:effectLst>
              </a:rPr>
              <a:t>Strongly support</a:t>
            </a:r>
          </a:p>
          <a:p>
            <a:pPr lvl="1"/>
            <a:r>
              <a:rPr lang="en-US" sz="3200" dirty="0" smtClean="0">
                <a:effectLst>
                  <a:outerShdw blurRad="38100" dist="38100" dir="2700000" algn="tl">
                    <a:srgbClr val="000000">
                      <a:alpha val="43137"/>
                    </a:srgbClr>
                  </a:outerShdw>
                </a:effectLst>
              </a:rPr>
              <a:t>3:  Support with some reservation</a:t>
            </a:r>
          </a:p>
          <a:p>
            <a:pPr lvl="1"/>
            <a:r>
              <a:rPr lang="en-US" sz="3200" dirty="0" smtClean="0">
                <a:effectLst>
                  <a:outerShdw blurRad="38100" dist="38100" dir="2700000" algn="tl">
                    <a:srgbClr val="000000">
                      <a:alpha val="43137"/>
                    </a:srgbClr>
                  </a:outerShdw>
                </a:effectLst>
              </a:rPr>
              <a:t>2:  Oppose but will not impede decision</a:t>
            </a:r>
          </a:p>
          <a:p>
            <a:pPr lvl="1"/>
            <a:r>
              <a:rPr lang="en-US" sz="3200" dirty="0" smtClean="0">
                <a:effectLst>
                  <a:outerShdw blurRad="38100" dist="38100" dir="2700000" algn="tl">
                    <a:srgbClr val="000000">
                      <a:alpha val="43137"/>
                    </a:srgbClr>
                  </a:outerShdw>
                </a:effectLst>
              </a:rPr>
              <a:t>1:  Strongly oppose</a:t>
            </a:r>
            <a:endParaRPr lang="en-US" dirty="0" smtClean="0">
              <a:effectLst>
                <a:outerShdw blurRad="38100" dist="38100" dir="2700000" algn="tl">
                  <a:srgbClr val="000000">
                    <a:alpha val="43137"/>
                  </a:srgbClr>
                </a:outerShdw>
              </a:effectLst>
            </a:endParaRPr>
          </a:p>
          <a:p>
            <a:pPr marL="57150" lvl="1" indent="0">
              <a:buClr>
                <a:schemeClr val="accent1"/>
              </a:buClr>
              <a:buNone/>
            </a:pPr>
            <a:r>
              <a:rPr lang="en-US" sz="3200" dirty="0" smtClean="0">
                <a:effectLst>
                  <a:outerShdw blurRad="38100" dist="38100" dir="2700000" algn="tl">
                    <a:srgbClr val="000000">
                      <a:alpha val="43137"/>
                    </a:srgbClr>
                  </a:outerShdw>
                </a:effectLst>
              </a:rPr>
              <a:t>Discuss until all interests are met</a:t>
            </a:r>
          </a:p>
          <a:p>
            <a:endParaRPr lang="en-US" sz="2800" dirty="0" smtClean="0">
              <a:effectLst>
                <a:outerShdw blurRad="38100" dist="38100" dir="2700000" algn="tl">
                  <a:srgbClr val="000000">
                    <a:alpha val="43137"/>
                  </a:srgbClr>
                </a:outerShdw>
              </a:effectLst>
            </a:endParaRPr>
          </a:p>
          <a:p>
            <a:pPr marL="411480" lvl="1" indent="0">
              <a:buFont typeface="Arial" pitchFamily="34" charset="0"/>
              <a:buNone/>
            </a:pPr>
            <a:endParaRPr lang="en-US" sz="2600" dirty="0"/>
          </a:p>
        </p:txBody>
      </p:sp>
    </p:spTree>
    <p:extLst>
      <p:ext uri="{BB962C8B-B14F-4D97-AF65-F5344CB8AC3E}">
        <p14:creationId xmlns:p14="http://schemas.microsoft.com/office/powerpoint/2010/main" val="6123094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Putting it All Together</a:t>
            </a:r>
            <a:endParaRPr lang="en-US" dirty="0">
              <a:solidFill>
                <a:schemeClr val="bg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charset="2"/>
              <a:buNone/>
            </a:pPr>
            <a:r>
              <a:rPr lang="en-US" sz="3600" dirty="0" smtClean="0"/>
              <a:t>Read the case:</a:t>
            </a:r>
          </a:p>
          <a:p>
            <a:pPr>
              <a:lnSpc>
                <a:spcPct val="80000"/>
              </a:lnSpc>
              <a:buFont typeface="Wingdings" charset="2"/>
              <a:buNone/>
            </a:pPr>
            <a:r>
              <a:rPr lang="en-US" sz="3600" dirty="0" smtClean="0"/>
              <a:t>“Greater Euclid Little Theater”</a:t>
            </a:r>
          </a:p>
          <a:p>
            <a:pPr>
              <a:lnSpc>
                <a:spcPct val="80000"/>
              </a:lnSpc>
              <a:buFont typeface="Wingdings" charset="2"/>
              <a:buNone/>
            </a:pPr>
            <a:endParaRPr lang="en-US" sz="1200" dirty="0" smtClean="0"/>
          </a:p>
          <a:p>
            <a:pPr>
              <a:lnSpc>
                <a:spcPct val="80000"/>
              </a:lnSpc>
              <a:buFont typeface="Wingdings" charset="2"/>
              <a:buNone/>
            </a:pPr>
            <a:r>
              <a:rPr lang="en-US" sz="3600" dirty="0" smtClean="0"/>
              <a:t>Role-play this board’s next meeting:</a:t>
            </a:r>
          </a:p>
          <a:p>
            <a:pPr>
              <a:lnSpc>
                <a:spcPct val="80000"/>
              </a:lnSpc>
            </a:pPr>
            <a:r>
              <a:rPr lang="en-US" sz="2800" dirty="0" smtClean="0"/>
              <a:t>Prepare agenda</a:t>
            </a:r>
          </a:p>
          <a:p>
            <a:pPr>
              <a:lnSpc>
                <a:spcPct val="80000"/>
              </a:lnSpc>
            </a:pPr>
            <a:r>
              <a:rPr lang="en-US" sz="2800" dirty="0" smtClean="0"/>
              <a:t>Practice supportive communication</a:t>
            </a:r>
          </a:p>
          <a:p>
            <a:pPr>
              <a:lnSpc>
                <a:spcPct val="80000"/>
              </a:lnSpc>
            </a:pPr>
            <a:r>
              <a:rPr lang="en-US" sz="2800" dirty="0" smtClean="0"/>
              <a:t>Avoid attribution error</a:t>
            </a:r>
          </a:p>
          <a:p>
            <a:pPr>
              <a:lnSpc>
                <a:spcPct val="80000"/>
              </a:lnSpc>
            </a:pPr>
            <a:r>
              <a:rPr lang="en-US" sz="2800" dirty="0" smtClean="0"/>
              <a:t>Focusing on common goal</a:t>
            </a:r>
          </a:p>
          <a:p>
            <a:pPr>
              <a:lnSpc>
                <a:spcPct val="80000"/>
              </a:lnSpc>
            </a:pPr>
            <a:r>
              <a:rPr lang="en-US" sz="2800" dirty="0" smtClean="0"/>
              <a:t>Reframe emotionally intense language</a:t>
            </a:r>
          </a:p>
          <a:p>
            <a:pPr>
              <a:lnSpc>
                <a:spcPct val="80000"/>
              </a:lnSpc>
              <a:buFont typeface="Wingdings" charset="2"/>
              <a:buNone/>
            </a:pPr>
            <a:endParaRPr lang="en-US" sz="3600" dirty="0" smtClean="0"/>
          </a:p>
          <a:p>
            <a:pPr>
              <a:lnSpc>
                <a:spcPct val="80000"/>
              </a:lnSpc>
              <a:buFont typeface="Wingdings" charset="2"/>
              <a:buNone/>
            </a:pPr>
            <a:endParaRPr lang="en-US" sz="3600" dirty="0" smtClean="0"/>
          </a:p>
          <a:p>
            <a:pPr>
              <a:lnSpc>
                <a:spcPct val="80000"/>
              </a:lnSpc>
              <a:buFont typeface="Wingdings" charset="2"/>
              <a:buNone/>
            </a:pPr>
            <a:endParaRPr lang="en-US" sz="3600" dirty="0" smtClean="0"/>
          </a:p>
          <a:p>
            <a:pPr>
              <a:lnSpc>
                <a:spcPct val="80000"/>
              </a:lnSpc>
              <a:buFont typeface="Wingdings" charset="2"/>
              <a:buNone/>
            </a:pPr>
            <a:endParaRPr lang="en-US" dirty="0" smtClean="0"/>
          </a:p>
          <a:p>
            <a:endParaRPr lang="en-US" dirty="0"/>
          </a:p>
        </p:txBody>
      </p:sp>
    </p:spTree>
    <p:extLst>
      <p:ext uri="{BB962C8B-B14F-4D97-AF65-F5344CB8AC3E}">
        <p14:creationId xmlns:p14="http://schemas.microsoft.com/office/powerpoint/2010/main" val="2087360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1534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effectLst>
                  <a:outerShdw blurRad="38100" dist="38100" dir="2700000" algn="tl">
                    <a:srgbClr val="000000">
                      <a:alpha val="43137"/>
                    </a:srgbClr>
                  </a:outerShdw>
                </a:effectLst>
              </a:rPr>
              <a:t>Evaluation</a:t>
            </a:r>
            <a:endParaRPr lang="en-US" sz="3100" dirty="0">
              <a:solidFill>
                <a:schemeClr val="bg1"/>
              </a:solidFill>
              <a:effectLst>
                <a:outerShdw blurRad="38100" dist="38100" dir="2700000" algn="tl">
                  <a:srgbClr val="000000">
                    <a:alpha val="43137"/>
                  </a:srgbClr>
                </a:outerShdw>
              </a:effectLst>
            </a:endParaRPr>
          </a:p>
        </p:txBody>
      </p:sp>
      <p:sp>
        <p:nvSpPr>
          <p:cNvPr id="7" name="Content Placeholder 3"/>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What are the key points of this module?</a:t>
            </a:r>
          </a:p>
          <a:p>
            <a:pPr marL="0" indent="0">
              <a:buFont typeface="Arial" pitchFamily="34" charset="0"/>
              <a:buNone/>
            </a:pPr>
            <a:endParaRPr lang="en-US" dirty="0" smtClean="0"/>
          </a:p>
          <a:p>
            <a:pPr lvl="1"/>
            <a:r>
              <a:rPr lang="en-US" sz="3200" dirty="0" smtClean="0"/>
              <a:t>What did you find most useful?</a:t>
            </a:r>
          </a:p>
          <a:p>
            <a:pPr lvl="1"/>
            <a:r>
              <a:rPr lang="en-US" sz="3200" dirty="0" smtClean="0"/>
              <a:t>What can we improve upon?</a:t>
            </a:r>
          </a:p>
          <a:p>
            <a:pPr lvl="1"/>
            <a:r>
              <a:rPr lang="en-US" sz="3200" dirty="0" smtClean="0"/>
              <a:t>Other items you want us to cover?</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141" y="5029200"/>
            <a:ext cx="1941459" cy="1586574"/>
          </a:xfrm>
          <a:prstGeom prst="rect">
            <a:avLst/>
          </a:prstGeom>
          <a:ln>
            <a:solidFill>
              <a:schemeClr val="tx1"/>
            </a:solidFill>
          </a:ln>
        </p:spPr>
      </p:pic>
    </p:spTree>
    <p:extLst>
      <p:ext uri="{BB962C8B-B14F-4D97-AF65-F5344CB8AC3E}">
        <p14:creationId xmlns:p14="http://schemas.microsoft.com/office/powerpoint/2010/main" val="17847028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2296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effectLst>
                  <a:outerShdw blurRad="38100" dist="38100" dir="2700000" algn="tl">
                    <a:srgbClr val="000000">
                      <a:alpha val="43137"/>
                    </a:srgbClr>
                  </a:outerShdw>
                </a:effectLst>
              </a:rPr>
              <a:t>Curriculum Modules</a:t>
            </a:r>
            <a:endParaRPr lang="en-US" sz="3100" dirty="0">
              <a:solidFill>
                <a:schemeClr val="bg1"/>
              </a:solidFill>
              <a:effectLst>
                <a:outerShdw blurRad="38100" dist="38100" dir="2700000" algn="tl">
                  <a:srgbClr val="000000">
                    <a:alpha val="43137"/>
                  </a:srgbClr>
                </a:outerShdw>
              </a:effectLst>
            </a:endParaRPr>
          </a:p>
        </p:txBody>
      </p:sp>
      <p:sp>
        <p:nvSpPr>
          <p:cNvPr id="7" name="TextBox 1"/>
          <p:cNvSpPr txBox="1"/>
          <p:nvPr/>
        </p:nvSpPr>
        <p:spPr>
          <a:xfrm>
            <a:off x="381000" y="1981200"/>
            <a:ext cx="8305800" cy="35394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Module 1:  Foundations for Transforming Board Practice</a:t>
            </a:r>
          </a:p>
          <a:p>
            <a:r>
              <a:rPr lang="en-US" sz="2800" dirty="0" smtClean="0"/>
              <a:t>Module 2:  Legal and Recruitment Issues</a:t>
            </a:r>
          </a:p>
          <a:p>
            <a:r>
              <a:rPr lang="en-US" sz="2800" dirty="0" smtClean="0"/>
              <a:t>Module 3:  Governance and Board Structure</a:t>
            </a:r>
          </a:p>
          <a:p>
            <a:r>
              <a:rPr lang="en-US" sz="2800" dirty="0" smtClean="0"/>
              <a:t>Module 4:  Enhancing Board Engagement</a:t>
            </a:r>
          </a:p>
          <a:p>
            <a:r>
              <a:rPr lang="en-US" sz="2800" dirty="0" smtClean="0"/>
              <a:t>Module 5:  Constructive Conflict</a:t>
            </a:r>
          </a:p>
          <a:p>
            <a:r>
              <a:rPr lang="en-US" sz="2800" dirty="0" smtClean="0"/>
              <a:t>Module 6:  Tools for Strategic Thinking</a:t>
            </a:r>
          </a:p>
          <a:p>
            <a:r>
              <a:rPr lang="en-US" sz="2800" dirty="0" smtClean="0"/>
              <a:t>Module 7:  Asking the Right Questions</a:t>
            </a:r>
          </a:p>
          <a:p>
            <a:r>
              <a:rPr lang="en-US" sz="2800" dirty="0" smtClean="0"/>
              <a:t>Module 8:  Board Meeting Communication</a:t>
            </a:r>
          </a:p>
        </p:txBody>
      </p:sp>
    </p:spTree>
    <p:extLst>
      <p:ext uri="{BB962C8B-B14F-4D97-AF65-F5344CB8AC3E}">
        <p14:creationId xmlns:p14="http://schemas.microsoft.com/office/powerpoint/2010/main" val="823365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76200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Curriculum Modules</a:t>
            </a:r>
            <a:endParaRPr lang="en-US" sz="3100" dirty="0">
              <a:solidFill>
                <a:schemeClr val="bg1"/>
              </a:solidFill>
            </a:endParaRPr>
          </a:p>
        </p:txBody>
      </p:sp>
      <p:sp>
        <p:nvSpPr>
          <p:cNvPr id="7" name="TextBox 1"/>
          <p:cNvSpPr txBox="1"/>
          <p:nvPr/>
        </p:nvSpPr>
        <p:spPr>
          <a:xfrm>
            <a:off x="480391" y="1657126"/>
            <a:ext cx="8130209" cy="40626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3200" dirty="0" smtClean="0"/>
              <a:t>PDF copies of the curriculum modules are available for viewing on the </a:t>
            </a:r>
          </a:p>
          <a:p>
            <a:pPr>
              <a:lnSpc>
                <a:spcPct val="150000"/>
              </a:lnSpc>
            </a:pPr>
            <a:r>
              <a:rPr lang="en-US" sz="3600" b="1" dirty="0" smtClean="0">
                <a:solidFill>
                  <a:srgbClr val="FF0000"/>
                </a:solidFill>
              </a:rPr>
              <a:t>NC Thrive portal: http</a:t>
            </a:r>
            <a:r>
              <a:rPr lang="en-US" sz="3600" b="1" dirty="0">
                <a:solidFill>
                  <a:srgbClr val="FF0000"/>
                </a:solidFill>
              </a:rPr>
              <a:t>://communitydevelopment.ces.ncsu.edu/local-government-nonprofits</a:t>
            </a:r>
            <a:r>
              <a:rPr lang="en-US" sz="3600" b="1" dirty="0" smtClean="0">
                <a:solidFill>
                  <a:srgbClr val="FF0000"/>
                </a:solidFill>
              </a:rPr>
              <a:t>/</a:t>
            </a:r>
          </a:p>
        </p:txBody>
      </p:sp>
    </p:spTree>
    <p:extLst>
      <p:ext uri="{BB962C8B-B14F-4D97-AF65-F5344CB8AC3E}">
        <p14:creationId xmlns:p14="http://schemas.microsoft.com/office/powerpoint/2010/main" val="3650187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2296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effectLst>
                  <a:outerShdw blurRad="38100" dist="38100" dir="2700000" algn="tl">
                    <a:srgbClr val="000000">
                      <a:alpha val="43137"/>
                    </a:srgbClr>
                  </a:outerShdw>
                </a:effectLst>
              </a:rPr>
              <a:t>Resources</a:t>
            </a:r>
            <a:endParaRPr lang="en-US" sz="3100" dirty="0">
              <a:solidFill>
                <a:schemeClr val="bg1"/>
              </a:solidFill>
              <a:effectLst>
                <a:outerShdw blurRad="38100" dist="38100" dir="2700000" algn="tl">
                  <a:srgbClr val="000000">
                    <a:alpha val="43137"/>
                  </a:srgbClr>
                </a:outerShdw>
              </a:effectLst>
            </a:endParaRPr>
          </a:p>
        </p:txBody>
      </p:sp>
      <p:sp>
        <p:nvSpPr>
          <p:cNvPr id="9" name="Content Placeholder 8"/>
          <p:cNvSpPr>
            <a:spLocks noGrp="1"/>
          </p:cNvSpPr>
          <p:nvPr>
            <p:ph idx="1"/>
          </p:nvPr>
        </p:nvSpPr>
        <p:spPr/>
        <p:txBody>
          <a:bodyPr>
            <a:normAutofit fontScale="55000" lnSpcReduction="20000"/>
          </a:bodyPr>
          <a:lstStyle/>
          <a:p>
            <a:r>
              <a:rPr lang="en-US" dirty="0" smtClean="0"/>
              <a:t>Portions of this document was prepared by Cynthia Brown of The Sojourner Group on June 25, 2004.  Contents are based on facilitator’s experience and excerpts from the following sources: </a:t>
            </a:r>
            <a:r>
              <a:rPr lang="en-US" i="1" dirty="0" smtClean="0"/>
              <a:t>Center for Community Change Organizational Development Series, The Working Board: Guidelines and Sample Documents; The Ball Foundation </a:t>
            </a:r>
            <a:r>
              <a:rPr lang="en-US" i="1" dirty="0" err="1" smtClean="0"/>
              <a:t>Eduation</a:t>
            </a:r>
            <a:r>
              <a:rPr lang="en-US" i="1" dirty="0" smtClean="0"/>
              <a:t> Initiatives: Running Effective Meetings&gt;/Agendas and Minutes at </a:t>
            </a:r>
            <a:r>
              <a:rPr lang="en-US" i="1" u="sng" dirty="0" smtClean="0">
                <a:hlinkClick r:id="rId3"/>
              </a:rPr>
              <a:t>http://www.ballfoundation.org/ei/tools/meetings/agendas.html</a:t>
            </a:r>
            <a:r>
              <a:rPr lang="en-US" i="1" dirty="0" smtClean="0"/>
              <a:t>. </a:t>
            </a:r>
            <a:endParaRPr lang="en-US" dirty="0" smtClean="0"/>
          </a:p>
          <a:p>
            <a:pPr>
              <a:buNone/>
            </a:pPr>
            <a:r>
              <a:rPr lang="en-US" dirty="0" smtClean="0"/>
              <a:t> </a:t>
            </a:r>
          </a:p>
          <a:p>
            <a:r>
              <a:rPr lang="en-US" i="1" dirty="0" smtClean="0"/>
              <a:t>Nonprofit Organization Management, Supplement #2, published by Aspen Publishers, Inc.</a:t>
            </a:r>
            <a:r>
              <a:rPr lang="en-US" dirty="0" smtClean="0"/>
              <a:t> The Best of the Board Cafe, available at  </a:t>
            </a:r>
            <a:r>
              <a:rPr lang="en-US" i="1" u="sng" dirty="0" smtClean="0">
                <a:hlinkClick r:id="rId4"/>
              </a:rPr>
              <a:t>http://www.compasspoint.org/bookstore</a:t>
            </a:r>
            <a:endParaRPr lang="en-US" dirty="0" smtClean="0"/>
          </a:p>
          <a:p>
            <a:pPr>
              <a:buNone/>
            </a:pPr>
            <a:r>
              <a:rPr lang="en-US" i="1" dirty="0" smtClean="0"/>
              <a:t> </a:t>
            </a:r>
            <a:endParaRPr lang="en-US" dirty="0" smtClean="0"/>
          </a:p>
          <a:p>
            <a:r>
              <a:rPr lang="en-US" i="1" dirty="0" smtClean="0"/>
              <a:t>Governing for What Matters, </a:t>
            </a:r>
            <a:r>
              <a:rPr lang="en-US" i="1" dirty="0" err="1" smtClean="0"/>
              <a:t>Hildy</a:t>
            </a:r>
            <a:r>
              <a:rPr lang="en-US" i="1" dirty="0" smtClean="0"/>
              <a:t> Gottlieb, </a:t>
            </a:r>
            <a:r>
              <a:rPr lang="en-US" i="1" dirty="0" err="1" smtClean="0"/>
              <a:t>ReSolve</a:t>
            </a:r>
            <a:r>
              <a:rPr lang="en-US" i="1" dirty="0" smtClean="0"/>
              <a:t>, Inc. 2008 </a:t>
            </a:r>
            <a:r>
              <a:rPr lang="en-US" dirty="0" smtClean="0">
                <a:hlinkClick r:id="rId5"/>
              </a:rPr>
              <a:t>http://www.help4nonprofits.com/NP_Bd_Governing_for_What_Matters1-Art.htm</a:t>
            </a:r>
            <a:endParaRPr lang="en-US" dirty="0" smtClean="0"/>
          </a:p>
          <a:p>
            <a:pPr>
              <a:buNone/>
            </a:pPr>
            <a:endParaRPr lang="en-US" dirty="0" smtClean="0"/>
          </a:p>
          <a:p>
            <a:r>
              <a:rPr lang="en-US" dirty="0" smtClean="0"/>
              <a:t>The Board Café Archives at </a:t>
            </a:r>
            <a:r>
              <a:rPr lang="en-US" dirty="0" smtClean="0">
                <a:hlinkClick r:id="rId6"/>
              </a:rPr>
              <a:t>http://www.boardcafe.org</a:t>
            </a:r>
            <a:endParaRPr lang="en-US" dirty="0" smtClean="0"/>
          </a:p>
          <a:p>
            <a:pPr>
              <a:buNone/>
            </a:pPr>
            <a:endParaRPr lang="en-US" dirty="0" smtClean="0"/>
          </a:p>
          <a:p>
            <a:r>
              <a:rPr lang="en-US" i="1" dirty="0" smtClean="0"/>
              <a:t>The Best of the Board Cafe, available at  </a:t>
            </a:r>
            <a:r>
              <a:rPr lang="en-US" i="1" dirty="0" smtClean="0">
                <a:hlinkClick r:id="rId7"/>
              </a:rPr>
              <a:t>http://www.</a:t>
            </a:r>
            <a:r>
              <a:rPr lang="en-US" i="1" baseline="-25000" dirty="0" smtClean="0">
                <a:hlinkClick r:id="rId7"/>
              </a:rPr>
              <a:t>.</a:t>
            </a:r>
            <a:r>
              <a:rPr lang="en-US" i="1" dirty="0" smtClean="0">
                <a:hlinkClick r:id="rId7"/>
              </a:rPr>
              <a:t>compasspoint.org/bookstore</a:t>
            </a: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459022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US" dirty="0" smtClean="0">
                <a:solidFill>
                  <a:schemeClr val="bg1"/>
                </a:solidFill>
                <a:effectLst>
                  <a:outerShdw blurRad="38100" dist="38100" dir="2700000" algn="tl">
                    <a:srgbClr val="000000">
                      <a:alpha val="43137"/>
                    </a:srgbClr>
                  </a:outerShdw>
                </a:effectLst>
              </a:rPr>
              <a:t>References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00600"/>
          </a:xfrm>
        </p:spPr>
        <p:txBody>
          <a:bodyPr>
            <a:normAutofit fontScale="25000" lnSpcReduction="20000"/>
          </a:bodyPr>
          <a:lstStyle/>
          <a:p>
            <a:pPr>
              <a:lnSpc>
                <a:spcPct val="120000"/>
              </a:lnSpc>
            </a:pPr>
            <a:r>
              <a:rPr lang="en-US" sz="6400" i="1" dirty="0" smtClean="0"/>
              <a:t>Governing </a:t>
            </a:r>
            <a:r>
              <a:rPr lang="en-US" sz="6400" i="1" dirty="0"/>
              <a:t>for What Matters, </a:t>
            </a:r>
            <a:r>
              <a:rPr lang="en-US" sz="6400" i="1" dirty="0" err="1"/>
              <a:t>Hildy</a:t>
            </a:r>
            <a:r>
              <a:rPr lang="en-US" sz="6400" i="1" dirty="0"/>
              <a:t> Gottlieb, </a:t>
            </a:r>
            <a:r>
              <a:rPr lang="en-US" sz="6400" i="1" dirty="0" err="1"/>
              <a:t>ReSolve</a:t>
            </a:r>
            <a:r>
              <a:rPr lang="en-US" sz="6400" i="1" dirty="0"/>
              <a:t>, Inc. 2008 </a:t>
            </a:r>
            <a:r>
              <a:rPr lang="en-US" sz="6400" u="sng" dirty="0">
                <a:hlinkClick r:id="rId2"/>
              </a:rPr>
              <a:t>http://www.help4nonprofits.com/NP_Bd_Governing_for_What_Matters1-Art.htm</a:t>
            </a:r>
            <a:endParaRPr lang="en-US" sz="6400" dirty="0"/>
          </a:p>
          <a:p>
            <a:pPr>
              <a:lnSpc>
                <a:spcPct val="120000"/>
              </a:lnSpc>
            </a:pPr>
            <a:r>
              <a:rPr lang="en-US" sz="6400" dirty="0"/>
              <a:t>Light, M. (2001). The Strategic Board: The Step-by-Step Guide to High-Impact Governance. New York, NY: John Wiley &amp; Sons, Inc.</a:t>
            </a:r>
          </a:p>
          <a:p>
            <a:pPr>
              <a:lnSpc>
                <a:spcPct val="120000"/>
              </a:lnSpc>
            </a:pPr>
            <a:r>
              <a:rPr lang="en-US" sz="6400" i="1" dirty="0"/>
              <a:t>Gibb, J. (1961). Defensive communication. The Journal of Communication, 11(3), pp. 141-148. The article also appeared in ETC: A Review of General Semantics, Vol. 22, No. 2, June 1965, pp. 221-230. Reprint: </a:t>
            </a:r>
            <a:r>
              <a:rPr lang="en-US" sz="6400" i="1" u="sng" dirty="0">
                <a:hlinkClick r:id="rId3"/>
              </a:rPr>
              <a:t>http://www.healthy.net/scr/Article.asp?Id=2533</a:t>
            </a:r>
            <a:endParaRPr lang="en-US" sz="6400" dirty="0"/>
          </a:p>
          <a:p>
            <a:pPr>
              <a:lnSpc>
                <a:spcPct val="120000"/>
              </a:lnSpc>
            </a:pPr>
            <a:r>
              <a:rPr lang="en-US" sz="6400" dirty="0"/>
              <a:t>Gill, M. D. (2005). </a:t>
            </a:r>
            <a:r>
              <a:rPr lang="en-US" sz="6400" i="1" dirty="0"/>
              <a:t>Governing for results: A director’s guide to good governance</a:t>
            </a:r>
            <a:r>
              <a:rPr lang="en-US" sz="6400" dirty="0"/>
              <a:t>. Victoria, Vancouver, CN: Trafford.</a:t>
            </a:r>
          </a:p>
          <a:p>
            <a:pPr>
              <a:lnSpc>
                <a:spcPct val="120000"/>
              </a:lnSpc>
            </a:pPr>
            <a:r>
              <a:rPr lang="en-US" sz="6400" dirty="0"/>
              <a:t>Holland, T.P. &amp; Jackson, D.K. (1998). Strengthening board performance: Findings and lessons from demonstration projects. </a:t>
            </a:r>
            <a:r>
              <a:rPr lang="en-US" sz="6400" i="1" dirty="0"/>
              <a:t>Nonprofit Management and Leadership, 9</a:t>
            </a:r>
            <a:r>
              <a:rPr lang="en-US" sz="6400" dirty="0"/>
              <a:t>(2), 121-134.</a:t>
            </a:r>
          </a:p>
          <a:p>
            <a:pPr>
              <a:lnSpc>
                <a:spcPct val="120000"/>
              </a:lnSpc>
            </a:pPr>
            <a:r>
              <a:rPr lang="en-US" sz="6400" dirty="0" err="1"/>
              <a:t>Masaoka</a:t>
            </a:r>
            <a:r>
              <a:rPr lang="en-US" sz="6400" dirty="0"/>
              <a:t>, J. (1999). </a:t>
            </a:r>
            <a:r>
              <a:rPr lang="en-US" sz="6400" i="1" dirty="0"/>
              <a:t>All hands on board: The boards of directors in all volunteer organizations.</a:t>
            </a:r>
            <a:r>
              <a:rPr lang="en-US" sz="6400" dirty="0"/>
              <a:t> Washington, DC: Board Source.</a:t>
            </a:r>
          </a:p>
          <a:p>
            <a:pPr>
              <a:lnSpc>
                <a:spcPct val="120000"/>
              </a:lnSpc>
            </a:pPr>
            <a:r>
              <a:rPr lang="en-US" sz="6400" dirty="0"/>
              <a:t>Miller-</a:t>
            </a:r>
            <a:r>
              <a:rPr lang="en-US" sz="6400" dirty="0" err="1"/>
              <a:t>Millesen</a:t>
            </a:r>
            <a:r>
              <a:rPr lang="en-US" sz="6400" dirty="0"/>
              <a:t>, J. L. (2003). Understanding the behavior of nonprofit boards of directors: A theory based approach. </a:t>
            </a:r>
            <a:r>
              <a:rPr lang="en-US" sz="6400" i="1" dirty="0"/>
              <a:t>Nonprofit and Voluntary Sector Quarterly, 32</a:t>
            </a:r>
            <a:r>
              <a:rPr lang="en-US" sz="6400" dirty="0"/>
              <a:t>(4), 521-547.</a:t>
            </a:r>
          </a:p>
          <a:p>
            <a:pPr>
              <a:lnSpc>
                <a:spcPct val="120000"/>
              </a:lnSpc>
            </a:pPr>
            <a:r>
              <a:rPr lang="en-US" sz="6400" i="1" dirty="0"/>
              <a:t>Nonprofit Organization Management, Supplement #2, published by Aspen Publishers, Inc.</a:t>
            </a:r>
            <a:r>
              <a:rPr lang="en-US" sz="6400" dirty="0"/>
              <a:t> The Best of the Board Cafe, available at  </a:t>
            </a:r>
            <a:r>
              <a:rPr lang="en-US" sz="6400" i="1" u="sng" dirty="0">
                <a:hlinkClick r:id="rId4"/>
              </a:rPr>
              <a:t>http://www.compasspoint.org/bookstore</a:t>
            </a:r>
            <a:endParaRPr lang="en-US" sz="6400" dirty="0"/>
          </a:p>
          <a:p>
            <a:endParaRPr lang="en-US" dirty="0"/>
          </a:p>
        </p:txBody>
      </p:sp>
    </p:spTree>
    <p:extLst>
      <p:ext uri="{BB962C8B-B14F-4D97-AF65-F5344CB8AC3E}">
        <p14:creationId xmlns:p14="http://schemas.microsoft.com/office/powerpoint/2010/main" val="130467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E3304A"/>
          </a:solidFill>
        </p:spPr>
        <p:txBody>
          <a:bodyPr/>
          <a:lstStyle/>
          <a:p>
            <a:r>
              <a:rPr lang="en-US" dirty="0" smtClean="0">
                <a:solidFill>
                  <a:schemeClr val="bg1"/>
                </a:solidFill>
              </a:rPr>
              <a:t>Module 8</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167" y="2243470"/>
            <a:ext cx="5422400" cy="3457612"/>
          </a:xfrm>
          <a:prstGeom prst="rect">
            <a:avLst/>
          </a:prstGeom>
        </p:spPr>
      </p:pic>
      <p:sp>
        <p:nvSpPr>
          <p:cNvPr id="10" name="Text Placeholder 9"/>
          <p:cNvSpPr>
            <a:spLocks noGrp="1"/>
          </p:cNvSpPr>
          <p:nvPr>
            <p:ph type="body" sz="quarter" idx="3"/>
          </p:nvPr>
        </p:nvSpPr>
        <p:spPr>
          <a:xfrm>
            <a:off x="2919956" y="2819400"/>
            <a:ext cx="3240088" cy="1676400"/>
          </a:xfrm>
        </p:spPr>
        <p:txBody>
          <a:bodyPr>
            <a:normAutofit/>
          </a:bodyPr>
          <a:lstStyle/>
          <a:p>
            <a:pPr algn="ctr"/>
            <a:r>
              <a:rPr lang="en-US" sz="3200" dirty="0" smtClean="0">
                <a:solidFill>
                  <a:schemeClr val="bg1"/>
                </a:solidFill>
              </a:rPr>
              <a:t>Board Meeting Communication</a:t>
            </a:r>
            <a:endParaRPr lang="en-US" sz="3200" dirty="0">
              <a:solidFill>
                <a:schemeClr val="bg1"/>
              </a:solidFill>
            </a:endParaRPr>
          </a:p>
        </p:txBody>
      </p:sp>
    </p:spTree>
    <p:extLst>
      <p:ext uri="{BB962C8B-B14F-4D97-AF65-F5344CB8AC3E}">
        <p14:creationId xmlns:p14="http://schemas.microsoft.com/office/powerpoint/2010/main" val="66458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9" name="Rectangle 2"/>
          <p:cNvSpPr txBox="1">
            <a:spLocks noChangeArrowheads="1"/>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Goals for this Module</a:t>
            </a:r>
            <a:endParaRPr lang="en-US" strike="sngStrike" dirty="0" smtClean="0">
              <a:solidFill>
                <a:schemeClr val="bg1"/>
              </a:solidFill>
              <a:effectLst>
                <a:outerShdw blurRad="38100" dist="38100" dir="2700000" algn="tl">
                  <a:srgbClr val="000000">
                    <a:alpha val="43137"/>
                  </a:srgbClr>
                </a:outerShdw>
              </a:effectLst>
            </a:endParaRPr>
          </a:p>
        </p:txBody>
      </p:sp>
      <p:sp>
        <p:nvSpPr>
          <p:cNvPr id="10"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smtClean="0"/>
              <a:t>Participants will be able to:</a:t>
            </a:r>
            <a:endParaRPr lang="en-US" b="1" dirty="0" smtClean="0"/>
          </a:p>
          <a:p>
            <a:pPr lvl="1"/>
            <a:r>
              <a:rPr lang="en-US" dirty="0" smtClean="0"/>
              <a:t>Identify common meeting obstacles, explain why they happen, and identify strategies for minimizing them</a:t>
            </a:r>
          </a:p>
          <a:p>
            <a:pPr lvl="1"/>
            <a:r>
              <a:rPr lang="en-US" dirty="0" smtClean="0"/>
              <a:t>Create engaging agendas that foster brainstorming &amp; deliberation</a:t>
            </a:r>
          </a:p>
          <a:p>
            <a:pPr lvl="1"/>
            <a:r>
              <a:rPr lang="en-US" dirty="0" smtClean="0"/>
              <a:t>Practice consensus decision-making processes </a:t>
            </a:r>
          </a:p>
        </p:txBody>
      </p:sp>
    </p:spTree>
    <p:extLst>
      <p:ext uri="{BB962C8B-B14F-4D97-AF65-F5344CB8AC3E}">
        <p14:creationId xmlns:p14="http://schemas.microsoft.com/office/powerpoint/2010/main" val="3868448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Rectangle 2"/>
          <p:cNvSpPr txBox="1">
            <a:spLocks noChangeArrowheads="1"/>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Communication “Pitfalls”</a:t>
            </a:r>
          </a:p>
        </p:txBody>
      </p:sp>
      <p:sp>
        <p:nvSpPr>
          <p:cNvPr id="6" name="Rectangle 3"/>
          <p:cNvSpPr txBox="1">
            <a:spLocks noChangeArrowheads="1"/>
          </p:cNvSpPr>
          <p:nvPr/>
        </p:nvSpPr>
        <p:spPr>
          <a:xfrm>
            <a:off x="533400" y="16764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Attribution error</a:t>
            </a:r>
          </a:p>
          <a:p>
            <a:r>
              <a:rPr lang="en-US" dirty="0" smtClean="0"/>
              <a:t>Focus on individual goals</a:t>
            </a:r>
          </a:p>
          <a:p>
            <a:r>
              <a:rPr lang="en-US" dirty="0" smtClean="0"/>
              <a:t>Defensiveness</a:t>
            </a:r>
          </a:p>
          <a:p>
            <a:pPr lvl="1"/>
            <a:r>
              <a:rPr lang="en-US" sz="3200" dirty="0" smtClean="0"/>
              <a:t>Threatening others’ “face”</a:t>
            </a:r>
          </a:p>
          <a:p>
            <a:pPr lvl="1"/>
            <a:r>
              <a:rPr lang="en-US" sz="3200" dirty="0" smtClean="0"/>
              <a:t>Saving (our own) face</a:t>
            </a:r>
          </a:p>
          <a:p>
            <a:r>
              <a:rPr lang="en-US" dirty="0" smtClean="0"/>
              <a:t>Poorly Expressed Strong Emotion</a:t>
            </a:r>
          </a:p>
          <a:p>
            <a:pPr>
              <a:buFont typeface="Wingdings" charset="2"/>
              <a:buNone/>
            </a:pPr>
            <a:endParaRPr lang="en-US" sz="2800" dirty="0" smtClean="0"/>
          </a:p>
          <a:p>
            <a:endParaRPr lang="en-US" sz="2800" dirty="0" smtClean="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7877" y="4815251"/>
            <a:ext cx="2281323" cy="1800523"/>
          </a:xfrm>
          <a:prstGeom prst="rect">
            <a:avLst/>
          </a:prstGeom>
          <a:ln>
            <a:solidFill>
              <a:schemeClr val="tx1"/>
            </a:solidFill>
          </a:ln>
        </p:spPr>
      </p:pic>
    </p:spTree>
    <p:extLst>
      <p:ext uri="{BB962C8B-B14F-4D97-AF65-F5344CB8AC3E}">
        <p14:creationId xmlns:p14="http://schemas.microsoft.com/office/powerpoint/2010/main" val="241458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solidFill>
            <a:srgbClr val="C00000"/>
          </a:solidFill>
        </p:spPr>
        <p:txBody>
          <a:bodyPr/>
          <a:lstStyle/>
          <a:p>
            <a:r>
              <a:rPr lang="en-US" dirty="0" smtClean="0">
                <a:solidFill>
                  <a:schemeClr val="bg1"/>
                </a:solidFill>
                <a:effectLst>
                  <a:outerShdw blurRad="38100" dist="38100" dir="2700000" algn="tl">
                    <a:srgbClr val="000000">
                      <a:alpha val="43137"/>
                    </a:srgbClr>
                  </a:outerShdw>
                </a:effectLst>
              </a:rPr>
              <a:t>Pitfall #1: Attribution Error</a:t>
            </a:r>
          </a:p>
        </p:txBody>
      </p:sp>
      <p:sp>
        <p:nvSpPr>
          <p:cNvPr id="12291" name="Rectangle 3"/>
          <p:cNvSpPr>
            <a:spLocks noGrp="1" noChangeArrowheads="1"/>
          </p:cNvSpPr>
          <p:nvPr>
            <p:ph idx="1"/>
          </p:nvPr>
        </p:nvSpPr>
        <p:spPr/>
        <p:txBody>
          <a:bodyPr>
            <a:normAutofit lnSpcReduction="10000"/>
          </a:bodyPr>
          <a:lstStyle/>
          <a:p>
            <a:pPr>
              <a:buNone/>
            </a:pPr>
            <a:endParaRPr lang="en-US" sz="2000" i="1" dirty="0" smtClean="0"/>
          </a:p>
          <a:p>
            <a:r>
              <a:rPr lang="en-US" dirty="0" smtClean="0"/>
              <a:t>Attributions are explanations we make for our own and others’ behavior</a:t>
            </a:r>
          </a:p>
          <a:p>
            <a:endParaRPr lang="en-US" dirty="0" smtClean="0"/>
          </a:p>
          <a:p>
            <a:r>
              <a:rPr lang="en-US" dirty="0" smtClean="0"/>
              <a:t>We often blame others’ “bad” behavior on internal traits rather than external causes</a:t>
            </a:r>
          </a:p>
          <a:p>
            <a:endParaRPr lang="en-US" dirty="0" smtClean="0"/>
          </a:p>
          <a:p>
            <a:r>
              <a:rPr lang="en-US" dirty="0" smtClean="0"/>
              <a:t>Our errors are based on previous relationships </a:t>
            </a:r>
          </a:p>
          <a:p>
            <a:pPr>
              <a:buNone/>
            </a:pPr>
            <a:r>
              <a:rPr lang="en-US" dirty="0" smtClean="0"/>
              <a:t>     and impact future interactions with others</a:t>
            </a:r>
          </a:p>
          <a:p>
            <a:pPr>
              <a:buNone/>
            </a:pPr>
            <a:endParaRPr lang="en-US" sz="2400" dirty="0" smtClean="0"/>
          </a:p>
          <a:p>
            <a:pPr>
              <a:buFont typeface="Arial"/>
              <a:buChar char="•"/>
            </a:pPr>
            <a:endParaRPr lang="en-US" sz="20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65874"/>
            <a:ext cx="1002800" cy="639439"/>
          </a:xfrm>
          <a:prstGeom prst="rect">
            <a:avLst/>
          </a:prstGeom>
        </p:spPr>
      </p:pic>
      <p:sp>
        <p:nvSpPr>
          <p:cNvPr id="7" name="TextBox 6"/>
          <p:cNvSpPr txBox="1"/>
          <p:nvPr/>
        </p:nvSpPr>
        <p:spPr>
          <a:xfrm>
            <a:off x="304800" y="6185538"/>
            <a:ext cx="639919" cy="400110"/>
          </a:xfrm>
          <a:prstGeom prst="rect">
            <a:avLst/>
          </a:prstGeom>
          <a:noFill/>
        </p:spPr>
        <p:txBody>
          <a:bodyPr wrap="none" rtlCol="0">
            <a:spAutoFit/>
          </a:bodyPr>
          <a:lstStyle/>
          <a:p>
            <a:r>
              <a:rPr lang="en-US" sz="2000" dirty="0" smtClean="0">
                <a:solidFill>
                  <a:schemeClr val="bg1"/>
                </a:solidFill>
              </a:rPr>
              <a:t> TBP</a:t>
            </a:r>
            <a:endParaRPr lang="en-US" sz="2000" dirty="0">
              <a:solidFill>
                <a:schemeClr val="bg1"/>
              </a:solidFill>
            </a:endParaRPr>
          </a:p>
        </p:txBody>
      </p:sp>
    </p:spTree>
    <p:extLst>
      <p:ext uri="{BB962C8B-B14F-4D97-AF65-F5344CB8AC3E}">
        <p14:creationId xmlns:p14="http://schemas.microsoft.com/office/powerpoint/2010/main" val="7784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Rectangle 2"/>
          <p:cNvSpPr txBox="1">
            <a:spLocks noChangeArrowheads="1"/>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Responding to Attributions</a:t>
            </a:r>
          </a:p>
        </p:txBody>
      </p:sp>
      <p:sp>
        <p:nvSpPr>
          <p:cNvPr id="6"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smtClean="0"/>
              <a:t>Recognize the attribution you are making; you do not have to act on it</a:t>
            </a:r>
          </a:p>
          <a:p>
            <a:endParaRPr lang="en-US" sz="3600" dirty="0" smtClean="0"/>
          </a:p>
          <a:p>
            <a:r>
              <a:rPr lang="en-US" sz="3600" dirty="0" smtClean="0"/>
              <a:t>Respond to the issue, not the behavior</a:t>
            </a:r>
          </a:p>
          <a:p>
            <a:pPr>
              <a:buFont typeface="Wingdings" charset="2"/>
              <a:buNone/>
            </a:pPr>
            <a:endParaRPr lang="en-US" dirty="0" smtClean="0"/>
          </a:p>
        </p:txBody>
      </p:sp>
    </p:spTree>
    <p:extLst>
      <p:ext uri="{BB962C8B-B14F-4D97-AF65-F5344CB8AC3E}">
        <p14:creationId xmlns:p14="http://schemas.microsoft.com/office/powerpoint/2010/main" val="3381383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04800"/>
            <a:ext cx="8229600" cy="1143000"/>
          </a:xfrm>
          <a:solidFill>
            <a:srgbClr val="C00000"/>
          </a:solidFill>
        </p:spPr>
        <p:txBody>
          <a:bodyPr/>
          <a:lstStyle/>
          <a:p>
            <a:r>
              <a:rPr lang="en-US" dirty="0" smtClean="0">
                <a:solidFill>
                  <a:schemeClr val="bg1"/>
                </a:solidFill>
                <a:effectLst>
                  <a:outerShdw blurRad="38100" dist="38100" dir="2700000" algn="tl">
                    <a:srgbClr val="000000">
                      <a:alpha val="43137"/>
                    </a:srgbClr>
                  </a:outerShdw>
                </a:effectLst>
              </a:rPr>
              <a:t>Pitfall #2: Individual Goals</a:t>
            </a:r>
          </a:p>
        </p:txBody>
      </p:sp>
      <p:graphicFrame>
        <p:nvGraphicFramePr>
          <p:cNvPr id="4" name="Content Placeholder 3"/>
          <p:cNvGraphicFramePr>
            <a:graphicFrameLocks noGrp="1"/>
          </p:cNvGraphicFramePr>
          <p:nvPr>
            <p:ph idx="1"/>
          </p:nvPr>
        </p:nvGraphicFramePr>
        <p:xfrm>
          <a:off x="457200" y="2514600"/>
          <a:ext cx="8229600" cy="361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1600200"/>
            <a:ext cx="7848600" cy="1354217"/>
          </a:xfrm>
          <a:prstGeom prst="rect">
            <a:avLst/>
          </a:prstGeom>
          <a:noFill/>
        </p:spPr>
        <p:txBody>
          <a:bodyPr wrap="square" rtlCol="0">
            <a:spAutoFit/>
          </a:bodyPr>
          <a:lstStyle/>
          <a:p>
            <a:r>
              <a:rPr lang="en-US" sz="3200" dirty="0" smtClean="0"/>
              <a:t>Board members have multiple goals &amp; expectations related to:</a:t>
            </a:r>
          </a:p>
          <a:p>
            <a:endParaRPr lang="en-US" dirty="0"/>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6095999"/>
            <a:ext cx="1002800" cy="639439"/>
          </a:xfrm>
          <a:prstGeom prst="rect">
            <a:avLst/>
          </a:prstGeom>
        </p:spPr>
      </p:pic>
      <p:sp>
        <p:nvSpPr>
          <p:cNvPr id="8" name="TextBox 7"/>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Tree>
    <p:extLst>
      <p:ext uri="{BB962C8B-B14F-4D97-AF65-F5344CB8AC3E}">
        <p14:creationId xmlns:p14="http://schemas.microsoft.com/office/powerpoint/2010/main" val="175376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FF"/>
                </a:solidFill>
                <a:effectLst>
                  <a:outerShdw blurRad="38100" dist="38100" dir="2700000" algn="tl">
                    <a:srgbClr val="000000">
                      <a:alpha val="43137"/>
                    </a:srgbClr>
                  </a:outerShdw>
                </a:effectLst>
              </a:rPr>
              <a:t>Responding to Individual Goals </a:t>
            </a:r>
            <a:endParaRPr lang="en-US" dirty="0">
              <a:solidFill>
                <a:srgbClr val="FFFFFF"/>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828800"/>
            <a:ext cx="2775568" cy="3581400"/>
          </a:xfrm>
          <a:prstGeom prst="rect">
            <a:avLst/>
          </a:prstGeom>
          <a:ln>
            <a:solidFill>
              <a:schemeClr val="tx1"/>
            </a:solidFill>
          </a:ln>
        </p:spPr>
      </p:pic>
      <p:sp>
        <p:nvSpPr>
          <p:cNvPr id="6" name="Content Placeholder 2"/>
          <p:cNvSpPr txBox="1">
            <a:spLocks/>
          </p:cNvSpPr>
          <p:nvPr/>
        </p:nvSpPr>
        <p:spPr>
          <a:xfrm>
            <a:off x="437322" y="1646562"/>
            <a:ext cx="5125278" cy="51352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Balance individual interests with the common organizational goals  </a:t>
            </a:r>
          </a:p>
          <a:p>
            <a:pPr marL="0" indent="0">
              <a:buNone/>
            </a:pPr>
            <a:endParaRPr lang="en-US" dirty="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Refocus the group on the organization’s vision, mission, and values </a:t>
            </a:r>
          </a:p>
          <a:p>
            <a:endParaRPr lang="en-US" dirty="0" smtClean="0"/>
          </a:p>
          <a:p>
            <a:endParaRPr lang="en-US" dirty="0"/>
          </a:p>
        </p:txBody>
      </p:sp>
    </p:spTree>
    <p:extLst>
      <p:ext uri="{BB962C8B-B14F-4D97-AF65-F5344CB8AC3E}">
        <p14:creationId xmlns:p14="http://schemas.microsoft.com/office/powerpoint/2010/main" val="1623419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2094</TotalTime>
  <Words>1227</Words>
  <Application>Microsoft Office PowerPoint</Application>
  <PresentationFormat>On-screen Show (4:3)</PresentationFormat>
  <Paragraphs>226</Paragraphs>
  <Slides>28</Slides>
  <Notes>19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Custom Design</vt:lpstr>
      <vt:lpstr>PowerPoint Presentation</vt:lpstr>
      <vt:lpstr>PowerPoint Presentation</vt:lpstr>
      <vt:lpstr>Module 8</vt:lpstr>
      <vt:lpstr>PowerPoint Presentation</vt:lpstr>
      <vt:lpstr>PowerPoint Presentation</vt:lpstr>
      <vt:lpstr>Pitfall #1: Attribution Error</vt:lpstr>
      <vt:lpstr>PowerPoint Presentation</vt:lpstr>
      <vt:lpstr>Pitfall #2: Individual Goals</vt:lpstr>
      <vt:lpstr>PowerPoint Presentation</vt:lpstr>
      <vt:lpstr>Balancing Individual &amp; Group Goals</vt:lpstr>
      <vt:lpstr>Pitfall #3: Defensiveness</vt:lpstr>
      <vt:lpstr>PowerPoint Presentation</vt:lpstr>
      <vt:lpstr>PowerPoint Presentation</vt:lpstr>
      <vt:lpstr>Pitfall #4:  Poorly Expressed Strong Emotion</vt:lpstr>
      <vt:lpstr>Intense Language</vt:lpstr>
      <vt:lpstr>PowerPoint Presentation</vt:lpstr>
      <vt:lpstr>Reframing Intensity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Melonie S St John</dc:creator>
  <cp:lastModifiedBy>Jacqueline Murphy Miller</cp:lastModifiedBy>
  <cp:revision>67</cp:revision>
  <cp:lastPrinted>2013-04-17T21:07:40Z</cp:lastPrinted>
  <dcterms:created xsi:type="dcterms:W3CDTF">2013-10-07T17:40:15Z</dcterms:created>
  <dcterms:modified xsi:type="dcterms:W3CDTF">2014-03-19T22:41:31Z</dcterms:modified>
</cp:coreProperties>
</file>