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5"/>
  </p:notesMasterIdLst>
  <p:sldIdLst>
    <p:sldId id="308" r:id="rId2"/>
    <p:sldId id="309" r:id="rId3"/>
    <p:sldId id="257" r:id="rId4"/>
    <p:sldId id="258" r:id="rId5"/>
    <p:sldId id="287" r:id="rId6"/>
    <p:sldId id="303" r:id="rId7"/>
    <p:sldId id="304" r:id="rId8"/>
    <p:sldId id="305" r:id="rId9"/>
    <p:sldId id="290" r:id="rId10"/>
    <p:sldId id="291" r:id="rId11"/>
    <p:sldId id="292" r:id="rId12"/>
    <p:sldId id="293" r:id="rId13"/>
    <p:sldId id="306" r:id="rId14"/>
    <p:sldId id="307" r:id="rId15"/>
    <p:sldId id="296" r:id="rId16"/>
    <p:sldId id="297" r:id="rId17"/>
    <p:sldId id="298" r:id="rId18"/>
    <p:sldId id="299" r:id="rId19"/>
    <p:sldId id="300" r:id="rId20"/>
    <p:sldId id="269" r:id="rId21"/>
    <p:sldId id="286" r:id="rId22"/>
    <p:sldId id="310" r:id="rId23"/>
    <p:sldId id="273"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5884B5-3805-429A-8594-04B78FAA4453}">
          <p14:sldIdLst/>
        </p14:section>
        <p14:section name="Untitled Section" id="{BBB66C14-BBFA-4BD2-8114-EBCF4176A4C5}">
          <p14:sldIdLst>
            <p14:sldId id="308"/>
            <p14:sldId id="309"/>
            <p14:sldId id="257"/>
            <p14:sldId id="258"/>
            <p14:sldId id="287"/>
            <p14:sldId id="303"/>
            <p14:sldId id="304"/>
            <p14:sldId id="305"/>
            <p14:sldId id="290"/>
            <p14:sldId id="291"/>
            <p14:sldId id="292"/>
            <p14:sldId id="293"/>
            <p14:sldId id="306"/>
            <p14:sldId id="307"/>
            <p14:sldId id="296"/>
            <p14:sldId id="297"/>
            <p14:sldId id="298"/>
            <p14:sldId id="299"/>
            <p14:sldId id="300"/>
            <p14:sldId id="269"/>
            <p14:sldId id="286"/>
            <p14:sldId id="310"/>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3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1513" autoAdjust="0"/>
  </p:normalViewPr>
  <p:slideViewPr>
    <p:cSldViewPr>
      <p:cViewPr>
        <p:scale>
          <a:sx n="72" d="100"/>
          <a:sy n="72" d="100"/>
        </p:scale>
        <p:origin x="-68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75FB8F5-91BC-49A8-9ABE-D2DB997B35E0}" type="datetimeFigureOut">
              <a:rPr lang="en-US" smtClean="0"/>
              <a:pPr/>
              <a:t>3/19/2014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0660121-5380-429F-B9EA-6BCA4B73A8FC}" type="slidenum">
              <a:rPr lang="en-US" smtClean="0"/>
              <a:pPr/>
              <a:t>‹#›</a:t>
            </a:fld>
            <a:endParaRPr lang="en-US"/>
          </a:p>
        </p:txBody>
      </p:sp>
    </p:spTree>
    <p:extLst>
      <p:ext uri="{BB962C8B-B14F-4D97-AF65-F5344CB8AC3E}">
        <p14:creationId xmlns:p14="http://schemas.microsoft.com/office/powerpoint/2010/main" val="3883758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3</a:t>
            </a:fld>
            <a:endParaRPr lang="en-US"/>
          </a:p>
        </p:txBody>
      </p:sp>
    </p:spTree>
    <p:extLst>
      <p:ext uri="{BB962C8B-B14F-4D97-AF65-F5344CB8AC3E}">
        <p14:creationId xmlns:p14="http://schemas.microsoft.com/office/powerpoint/2010/main" val="2717591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spcBef>
                <a:spcPct val="0"/>
              </a:spcBef>
            </a:pPr>
            <a:endParaRPr lang="en-US" dirty="0" smtClean="0">
              <a:ea typeface="ＭＳ Ｐゴシック" charset="-128"/>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57066" indent="-291179">
              <a:defRPr sz="2400">
                <a:solidFill>
                  <a:schemeClr val="tx1"/>
                </a:solidFill>
                <a:latin typeface="Arial" charset="0"/>
                <a:ea typeface="ＭＳ Ｐゴシック" charset="-128"/>
              </a:defRPr>
            </a:lvl2pPr>
            <a:lvl3pPr marL="1164717" indent="-232943">
              <a:defRPr sz="2400">
                <a:solidFill>
                  <a:schemeClr val="tx1"/>
                </a:solidFill>
                <a:latin typeface="Arial" charset="0"/>
                <a:ea typeface="ＭＳ Ｐゴシック" charset="-128"/>
              </a:defRPr>
            </a:lvl3pPr>
            <a:lvl4pPr marL="1630604" indent="-232943">
              <a:defRPr sz="2400">
                <a:solidFill>
                  <a:schemeClr val="tx1"/>
                </a:solidFill>
                <a:latin typeface="Arial" charset="0"/>
                <a:ea typeface="ＭＳ Ｐゴシック" charset="-128"/>
              </a:defRPr>
            </a:lvl4pPr>
            <a:lvl5pPr marL="2096491" indent="-232943">
              <a:defRPr sz="2400">
                <a:solidFill>
                  <a:schemeClr val="tx1"/>
                </a:solidFill>
                <a:latin typeface="Arial" charset="0"/>
                <a:ea typeface="ＭＳ Ｐゴシック" charset="-128"/>
              </a:defRPr>
            </a:lvl5pPr>
            <a:lvl6pPr marL="2562377" indent="-232943" eaLnBrk="0" fontAlgn="base" hangingPunct="0">
              <a:spcBef>
                <a:spcPct val="0"/>
              </a:spcBef>
              <a:spcAft>
                <a:spcPct val="0"/>
              </a:spcAft>
              <a:defRPr sz="2400">
                <a:solidFill>
                  <a:schemeClr val="tx1"/>
                </a:solidFill>
                <a:latin typeface="Arial" charset="0"/>
                <a:ea typeface="ＭＳ Ｐゴシック" charset="-128"/>
              </a:defRPr>
            </a:lvl6pPr>
            <a:lvl7pPr marL="3028264" indent="-232943" eaLnBrk="0" fontAlgn="base" hangingPunct="0">
              <a:spcBef>
                <a:spcPct val="0"/>
              </a:spcBef>
              <a:spcAft>
                <a:spcPct val="0"/>
              </a:spcAft>
              <a:defRPr sz="2400">
                <a:solidFill>
                  <a:schemeClr val="tx1"/>
                </a:solidFill>
                <a:latin typeface="Arial" charset="0"/>
                <a:ea typeface="ＭＳ Ｐゴシック" charset="-128"/>
              </a:defRPr>
            </a:lvl7pPr>
            <a:lvl8pPr marL="3494151" indent="-232943" eaLnBrk="0" fontAlgn="base" hangingPunct="0">
              <a:spcBef>
                <a:spcPct val="0"/>
              </a:spcBef>
              <a:spcAft>
                <a:spcPct val="0"/>
              </a:spcAft>
              <a:defRPr sz="2400">
                <a:solidFill>
                  <a:schemeClr val="tx1"/>
                </a:solidFill>
                <a:latin typeface="Arial" charset="0"/>
                <a:ea typeface="ＭＳ Ｐゴシック" charset="-128"/>
              </a:defRPr>
            </a:lvl8pPr>
            <a:lvl9pPr marL="3960038" indent="-232943"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C5E348A-AA52-4C55-94C3-5C846890FFE5}" type="slidenum">
              <a:rPr lang="en-US" sz="1200">
                <a:latin typeface="Times New Roman" charset="0"/>
              </a:rPr>
              <a:pPr eaLnBrk="1" hangingPunct="1"/>
              <a:t>14</a:t>
            </a:fld>
            <a:endParaRPr lang="en-US" sz="120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57066" indent="-291179">
              <a:defRPr sz="2400">
                <a:solidFill>
                  <a:schemeClr val="tx1"/>
                </a:solidFill>
                <a:latin typeface="Arial" charset="0"/>
                <a:ea typeface="ＭＳ Ｐゴシック" charset="-128"/>
              </a:defRPr>
            </a:lvl2pPr>
            <a:lvl3pPr marL="1164717" indent="-232943">
              <a:defRPr sz="2400">
                <a:solidFill>
                  <a:schemeClr val="tx1"/>
                </a:solidFill>
                <a:latin typeface="Arial" charset="0"/>
                <a:ea typeface="ＭＳ Ｐゴシック" charset="-128"/>
              </a:defRPr>
            </a:lvl3pPr>
            <a:lvl4pPr marL="1630604" indent="-232943">
              <a:defRPr sz="2400">
                <a:solidFill>
                  <a:schemeClr val="tx1"/>
                </a:solidFill>
                <a:latin typeface="Arial" charset="0"/>
                <a:ea typeface="ＭＳ Ｐゴシック" charset="-128"/>
              </a:defRPr>
            </a:lvl4pPr>
            <a:lvl5pPr marL="2096491" indent="-232943">
              <a:defRPr sz="2400">
                <a:solidFill>
                  <a:schemeClr val="tx1"/>
                </a:solidFill>
                <a:latin typeface="Arial" charset="0"/>
                <a:ea typeface="ＭＳ Ｐゴシック" charset="-128"/>
              </a:defRPr>
            </a:lvl5pPr>
            <a:lvl6pPr marL="2562377" indent="-232943" eaLnBrk="0" fontAlgn="base" hangingPunct="0">
              <a:spcBef>
                <a:spcPct val="0"/>
              </a:spcBef>
              <a:spcAft>
                <a:spcPct val="0"/>
              </a:spcAft>
              <a:defRPr sz="2400">
                <a:solidFill>
                  <a:schemeClr val="tx1"/>
                </a:solidFill>
                <a:latin typeface="Arial" charset="0"/>
                <a:ea typeface="ＭＳ Ｐゴシック" charset="-128"/>
              </a:defRPr>
            </a:lvl6pPr>
            <a:lvl7pPr marL="3028264" indent="-232943" eaLnBrk="0" fontAlgn="base" hangingPunct="0">
              <a:spcBef>
                <a:spcPct val="0"/>
              </a:spcBef>
              <a:spcAft>
                <a:spcPct val="0"/>
              </a:spcAft>
              <a:defRPr sz="2400">
                <a:solidFill>
                  <a:schemeClr val="tx1"/>
                </a:solidFill>
                <a:latin typeface="Arial" charset="0"/>
                <a:ea typeface="ＭＳ Ｐゴシック" charset="-128"/>
              </a:defRPr>
            </a:lvl7pPr>
            <a:lvl8pPr marL="3494151" indent="-232943" eaLnBrk="0" fontAlgn="base" hangingPunct="0">
              <a:spcBef>
                <a:spcPct val="0"/>
              </a:spcBef>
              <a:spcAft>
                <a:spcPct val="0"/>
              </a:spcAft>
              <a:defRPr sz="2400">
                <a:solidFill>
                  <a:schemeClr val="tx1"/>
                </a:solidFill>
                <a:latin typeface="Arial" charset="0"/>
                <a:ea typeface="ＭＳ Ｐゴシック" charset="-128"/>
              </a:defRPr>
            </a:lvl8pPr>
            <a:lvl9pPr marL="3960038" indent="-232943"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257DF38-525F-4596-ADF9-5FB383C0E196}" type="slidenum">
              <a:rPr lang="en-US" sz="1200">
                <a:latin typeface="Times New Roman" charset="0"/>
              </a:rPr>
              <a:pPr eaLnBrk="1" hangingPunct="1"/>
              <a:t>6</a:t>
            </a:fld>
            <a:endParaRPr lang="en-US" sz="1200">
              <a:latin typeface="Times New Roman" charset="0"/>
            </a:endParaRPr>
          </a:p>
        </p:txBody>
      </p:sp>
      <p:sp>
        <p:nvSpPr>
          <p:cNvPr id="69635" name="Rectangle 2"/>
          <p:cNvSpPr>
            <a:spLocks noGrp="1" noRot="1" noChangeAspect="1" noChangeArrowheads="1" noTextEdit="1"/>
          </p:cNvSpPr>
          <p:nvPr>
            <p:ph type="sldImg"/>
          </p:nvPr>
        </p:nvSpPr>
        <p:spPr>
          <a:xfrm>
            <a:off x="1196975" y="693738"/>
            <a:ext cx="4619625" cy="3463925"/>
          </a:xfrm>
          <a:ln/>
        </p:spPr>
      </p:sp>
      <p:sp>
        <p:nvSpPr>
          <p:cNvPr id="69636" name="Rectangle 3"/>
          <p:cNvSpPr>
            <a:spLocks noGrp="1" noChangeArrowheads="1"/>
          </p:cNvSpPr>
          <p:nvPr>
            <p:ph type="body" idx="1"/>
          </p:nvPr>
        </p:nvSpPr>
        <p:spPr>
          <a:xfrm>
            <a:off x="936344" y="4388354"/>
            <a:ext cx="5137714" cy="42366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latin typeface="Times New Roman"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57066" indent="-291179">
              <a:defRPr sz="2400">
                <a:solidFill>
                  <a:schemeClr val="tx1"/>
                </a:solidFill>
                <a:latin typeface="Arial" charset="0"/>
                <a:ea typeface="ＭＳ Ｐゴシック" charset="-128"/>
              </a:defRPr>
            </a:lvl2pPr>
            <a:lvl3pPr marL="1164717" indent="-232943">
              <a:defRPr sz="2400">
                <a:solidFill>
                  <a:schemeClr val="tx1"/>
                </a:solidFill>
                <a:latin typeface="Arial" charset="0"/>
                <a:ea typeface="ＭＳ Ｐゴシック" charset="-128"/>
              </a:defRPr>
            </a:lvl3pPr>
            <a:lvl4pPr marL="1630604" indent="-232943">
              <a:defRPr sz="2400">
                <a:solidFill>
                  <a:schemeClr val="tx1"/>
                </a:solidFill>
                <a:latin typeface="Arial" charset="0"/>
                <a:ea typeface="ＭＳ Ｐゴシック" charset="-128"/>
              </a:defRPr>
            </a:lvl4pPr>
            <a:lvl5pPr marL="2096491" indent="-232943">
              <a:defRPr sz="2400">
                <a:solidFill>
                  <a:schemeClr val="tx1"/>
                </a:solidFill>
                <a:latin typeface="Arial" charset="0"/>
                <a:ea typeface="ＭＳ Ｐゴシック" charset="-128"/>
              </a:defRPr>
            </a:lvl5pPr>
            <a:lvl6pPr marL="2562377" indent="-232943" eaLnBrk="0" fontAlgn="base" hangingPunct="0">
              <a:spcBef>
                <a:spcPct val="0"/>
              </a:spcBef>
              <a:spcAft>
                <a:spcPct val="0"/>
              </a:spcAft>
              <a:defRPr sz="2400">
                <a:solidFill>
                  <a:schemeClr val="tx1"/>
                </a:solidFill>
                <a:latin typeface="Arial" charset="0"/>
                <a:ea typeface="ＭＳ Ｐゴシック" charset="-128"/>
              </a:defRPr>
            </a:lvl6pPr>
            <a:lvl7pPr marL="3028264" indent="-232943" eaLnBrk="0" fontAlgn="base" hangingPunct="0">
              <a:spcBef>
                <a:spcPct val="0"/>
              </a:spcBef>
              <a:spcAft>
                <a:spcPct val="0"/>
              </a:spcAft>
              <a:defRPr sz="2400">
                <a:solidFill>
                  <a:schemeClr val="tx1"/>
                </a:solidFill>
                <a:latin typeface="Arial" charset="0"/>
                <a:ea typeface="ＭＳ Ｐゴシック" charset="-128"/>
              </a:defRPr>
            </a:lvl7pPr>
            <a:lvl8pPr marL="3494151" indent="-232943" eaLnBrk="0" fontAlgn="base" hangingPunct="0">
              <a:spcBef>
                <a:spcPct val="0"/>
              </a:spcBef>
              <a:spcAft>
                <a:spcPct val="0"/>
              </a:spcAft>
              <a:defRPr sz="2400">
                <a:solidFill>
                  <a:schemeClr val="tx1"/>
                </a:solidFill>
                <a:latin typeface="Arial" charset="0"/>
                <a:ea typeface="ＭＳ Ｐゴシック" charset="-128"/>
              </a:defRPr>
            </a:lvl8pPr>
            <a:lvl9pPr marL="3960038" indent="-232943"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8473345-AFB0-42BC-AEE1-2D5899A2615E}" type="slidenum">
              <a:rPr lang="en-US" sz="1200">
                <a:latin typeface="Times New Roman" charset="0"/>
              </a:rPr>
              <a:pPr eaLnBrk="1" hangingPunct="1"/>
              <a:t>7</a:t>
            </a:fld>
            <a:endParaRPr lang="en-US" sz="1200">
              <a:latin typeface="Times New Roman" charset="0"/>
            </a:endParaRPr>
          </a:p>
        </p:txBody>
      </p:sp>
      <p:sp>
        <p:nvSpPr>
          <p:cNvPr id="70659" name="Rectangle 2"/>
          <p:cNvSpPr>
            <a:spLocks noGrp="1" noRot="1" noChangeAspect="1" noChangeArrowheads="1" noTextEdit="1"/>
          </p:cNvSpPr>
          <p:nvPr>
            <p:ph type="sldImg"/>
          </p:nvPr>
        </p:nvSpPr>
        <p:spPr>
          <a:xfrm>
            <a:off x="1166813" y="703263"/>
            <a:ext cx="4679950" cy="3509962"/>
          </a:xfrm>
          <a:ln/>
        </p:spPr>
      </p:sp>
      <p:sp>
        <p:nvSpPr>
          <p:cNvPr id="70660" name="Rectangle 3"/>
          <p:cNvSpPr>
            <a:spLocks noGrp="1" noChangeArrowheads="1"/>
          </p:cNvSpPr>
          <p:nvPr>
            <p:ph type="body" idx="1"/>
          </p:nvPr>
        </p:nvSpPr>
        <p:spPr>
          <a:xfrm>
            <a:off x="924984" y="4444842"/>
            <a:ext cx="5160433" cy="41349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latin typeface="Times New Roman"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57066" indent="-291179">
              <a:defRPr sz="2400">
                <a:solidFill>
                  <a:schemeClr val="tx1"/>
                </a:solidFill>
                <a:latin typeface="Arial" charset="0"/>
                <a:ea typeface="ＭＳ Ｐゴシック" charset="-128"/>
              </a:defRPr>
            </a:lvl2pPr>
            <a:lvl3pPr marL="1164717" indent="-232943">
              <a:defRPr sz="2400">
                <a:solidFill>
                  <a:schemeClr val="tx1"/>
                </a:solidFill>
                <a:latin typeface="Arial" charset="0"/>
                <a:ea typeface="ＭＳ Ｐゴシック" charset="-128"/>
              </a:defRPr>
            </a:lvl3pPr>
            <a:lvl4pPr marL="1630604" indent="-232943">
              <a:defRPr sz="2400">
                <a:solidFill>
                  <a:schemeClr val="tx1"/>
                </a:solidFill>
                <a:latin typeface="Arial" charset="0"/>
                <a:ea typeface="ＭＳ Ｐゴシック" charset="-128"/>
              </a:defRPr>
            </a:lvl4pPr>
            <a:lvl5pPr marL="2096491" indent="-232943">
              <a:defRPr sz="2400">
                <a:solidFill>
                  <a:schemeClr val="tx1"/>
                </a:solidFill>
                <a:latin typeface="Arial" charset="0"/>
                <a:ea typeface="ＭＳ Ｐゴシック" charset="-128"/>
              </a:defRPr>
            </a:lvl5pPr>
            <a:lvl6pPr marL="2562377" indent="-232943" eaLnBrk="0" fontAlgn="base" hangingPunct="0">
              <a:spcBef>
                <a:spcPct val="0"/>
              </a:spcBef>
              <a:spcAft>
                <a:spcPct val="0"/>
              </a:spcAft>
              <a:defRPr sz="2400">
                <a:solidFill>
                  <a:schemeClr val="tx1"/>
                </a:solidFill>
                <a:latin typeface="Arial" charset="0"/>
                <a:ea typeface="ＭＳ Ｐゴシック" charset="-128"/>
              </a:defRPr>
            </a:lvl6pPr>
            <a:lvl7pPr marL="3028264" indent="-232943" eaLnBrk="0" fontAlgn="base" hangingPunct="0">
              <a:spcBef>
                <a:spcPct val="0"/>
              </a:spcBef>
              <a:spcAft>
                <a:spcPct val="0"/>
              </a:spcAft>
              <a:defRPr sz="2400">
                <a:solidFill>
                  <a:schemeClr val="tx1"/>
                </a:solidFill>
                <a:latin typeface="Arial" charset="0"/>
                <a:ea typeface="ＭＳ Ｐゴシック" charset="-128"/>
              </a:defRPr>
            </a:lvl7pPr>
            <a:lvl8pPr marL="3494151" indent="-232943" eaLnBrk="0" fontAlgn="base" hangingPunct="0">
              <a:spcBef>
                <a:spcPct val="0"/>
              </a:spcBef>
              <a:spcAft>
                <a:spcPct val="0"/>
              </a:spcAft>
              <a:defRPr sz="2400">
                <a:solidFill>
                  <a:schemeClr val="tx1"/>
                </a:solidFill>
                <a:latin typeface="Arial" charset="0"/>
                <a:ea typeface="ＭＳ Ｐゴシック" charset="-128"/>
              </a:defRPr>
            </a:lvl8pPr>
            <a:lvl9pPr marL="3960038" indent="-232943"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6673F3F-4174-40CA-A21B-D38F6FC3A728}" type="slidenum">
              <a:rPr lang="en-US" sz="1200">
                <a:latin typeface="Times New Roman" charset="0"/>
              </a:rPr>
              <a:pPr eaLnBrk="1" hangingPunct="1"/>
              <a:t>8</a:t>
            </a:fld>
            <a:endParaRPr lang="en-US" sz="1200">
              <a:latin typeface="Times New Roman" charset="0"/>
            </a:endParaRPr>
          </a:p>
        </p:txBody>
      </p:sp>
      <p:sp>
        <p:nvSpPr>
          <p:cNvPr id="71683" name="Rectangle 2"/>
          <p:cNvSpPr>
            <a:spLocks noGrp="1" noRot="1" noChangeAspect="1" noChangeArrowheads="1" noTextEdit="1"/>
          </p:cNvSpPr>
          <p:nvPr>
            <p:ph type="sldImg"/>
          </p:nvPr>
        </p:nvSpPr>
        <p:spPr>
          <a:xfrm>
            <a:off x="1260475" y="769938"/>
            <a:ext cx="4562475" cy="3421062"/>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dirty="0" smtClean="0">
              <a:latin typeface="Times New Roman"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9</a:t>
            </a:fld>
            <a:endParaRPr lang="en-US"/>
          </a:p>
        </p:txBody>
      </p:sp>
    </p:spTree>
    <p:extLst>
      <p:ext uri="{BB962C8B-B14F-4D97-AF65-F5344CB8AC3E}">
        <p14:creationId xmlns:p14="http://schemas.microsoft.com/office/powerpoint/2010/main" val="4181256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over Slide</a:t>
            </a:r>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660121-5380-429F-B9EA-6BCA4B73A8FC}"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b="0" dirty="0" smtClean="0">
              <a:latin typeface="Times New Roman"/>
              <a:ea typeface="ＭＳ Ｐゴシック" charset="-128"/>
              <a:cs typeface="Times New Roman"/>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57066" indent="-291179">
              <a:defRPr sz="2400">
                <a:solidFill>
                  <a:schemeClr val="tx1"/>
                </a:solidFill>
                <a:latin typeface="Arial" charset="0"/>
                <a:ea typeface="ＭＳ Ｐゴシック" charset="-128"/>
              </a:defRPr>
            </a:lvl2pPr>
            <a:lvl3pPr marL="1164717" indent="-232943">
              <a:defRPr sz="2400">
                <a:solidFill>
                  <a:schemeClr val="tx1"/>
                </a:solidFill>
                <a:latin typeface="Arial" charset="0"/>
                <a:ea typeface="ＭＳ Ｐゴシック" charset="-128"/>
              </a:defRPr>
            </a:lvl3pPr>
            <a:lvl4pPr marL="1630604" indent="-232943">
              <a:defRPr sz="2400">
                <a:solidFill>
                  <a:schemeClr val="tx1"/>
                </a:solidFill>
                <a:latin typeface="Arial" charset="0"/>
                <a:ea typeface="ＭＳ Ｐゴシック" charset="-128"/>
              </a:defRPr>
            </a:lvl4pPr>
            <a:lvl5pPr marL="2096491" indent="-232943">
              <a:defRPr sz="2400">
                <a:solidFill>
                  <a:schemeClr val="tx1"/>
                </a:solidFill>
                <a:latin typeface="Arial" charset="0"/>
                <a:ea typeface="ＭＳ Ｐゴシック" charset="-128"/>
              </a:defRPr>
            </a:lvl5pPr>
            <a:lvl6pPr marL="2562377" indent="-232943" eaLnBrk="0" fontAlgn="base" hangingPunct="0">
              <a:spcBef>
                <a:spcPct val="0"/>
              </a:spcBef>
              <a:spcAft>
                <a:spcPct val="0"/>
              </a:spcAft>
              <a:defRPr sz="2400">
                <a:solidFill>
                  <a:schemeClr val="tx1"/>
                </a:solidFill>
                <a:latin typeface="Arial" charset="0"/>
                <a:ea typeface="ＭＳ Ｐゴシック" charset="-128"/>
              </a:defRPr>
            </a:lvl6pPr>
            <a:lvl7pPr marL="3028264" indent="-232943" eaLnBrk="0" fontAlgn="base" hangingPunct="0">
              <a:spcBef>
                <a:spcPct val="0"/>
              </a:spcBef>
              <a:spcAft>
                <a:spcPct val="0"/>
              </a:spcAft>
              <a:defRPr sz="2400">
                <a:solidFill>
                  <a:schemeClr val="tx1"/>
                </a:solidFill>
                <a:latin typeface="Arial" charset="0"/>
                <a:ea typeface="ＭＳ Ｐゴシック" charset="-128"/>
              </a:defRPr>
            </a:lvl7pPr>
            <a:lvl8pPr marL="3494151" indent="-232943" eaLnBrk="0" fontAlgn="base" hangingPunct="0">
              <a:spcBef>
                <a:spcPct val="0"/>
              </a:spcBef>
              <a:spcAft>
                <a:spcPct val="0"/>
              </a:spcAft>
              <a:defRPr sz="2400">
                <a:solidFill>
                  <a:schemeClr val="tx1"/>
                </a:solidFill>
                <a:latin typeface="Arial" charset="0"/>
                <a:ea typeface="ＭＳ Ｐゴシック" charset="-128"/>
              </a:defRPr>
            </a:lvl8pPr>
            <a:lvl9pPr marL="3960038" indent="-232943"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E741A95-C338-4A68-BBA7-ABFCE22070B7}" type="slidenum">
              <a:rPr lang="en-US" sz="1200">
                <a:latin typeface="Times New Roman" charset="0"/>
              </a:rPr>
              <a:pPr eaLnBrk="1" hangingPunct="1"/>
              <a:t>13</a:t>
            </a:fld>
            <a:endParaRPr lang="en-US" sz="120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6847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99591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36221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71470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B130A-C43A-4108-9F76-049759DAF3A0}"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89584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AB130A-C43A-4108-9F76-049759DAF3A0}"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1793725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AB130A-C43A-4108-9F76-049759DAF3A0}" type="datetimeFigureOut">
              <a:rPr lang="en-US" smtClean="0"/>
              <a:pPr/>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397216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AB130A-C43A-4108-9F76-049759DAF3A0}" type="datetimeFigureOut">
              <a:rPr lang="en-US" smtClean="0"/>
              <a:pPr/>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93836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B130A-C43A-4108-9F76-049759DAF3A0}" type="datetimeFigureOut">
              <a:rPr lang="en-US" smtClean="0"/>
              <a:pPr/>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319928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B130A-C43A-4108-9F76-049759DAF3A0}"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240026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B130A-C43A-4108-9F76-049759DAF3A0}"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A6C88-AFFC-48E8-ACC9-1F9D4B05E862}" type="slidenum">
              <a:rPr lang="en-US" smtClean="0"/>
              <a:pPr/>
              <a:t>‹#›</a:t>
            </a:fld>
            <a:endParaRPr lang="en-US"/>
          </a:p>
        </p:txBody>
      </p:sp>
    </p:spTree>
    <p:extLst>
      <p:ext uri="{BB962C8B-B14F-4D97-AF65-F5344CB8AC3E}">
        <p14:creationId xmlns:p14="http://schemas.microsoft.com/office/powerpoint/2010/main" val="365888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B130A-C43A-4108-9F76-049759DAF3A0}" type="datetimeFigureOut">
              <a:rPr lang="en-US" smtClean="0"/>
              <a:pPr/>
              <a:t>3/19/2014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A6C88-AFFC-48E8-ACC9-1F9D4B05E862}" type="slidenum">
              <a:rPr lang="en-US" smtClean="0"/>
              <a:pPr/>
              <a:t>‹#›</a:t>
            </a:fld>
            <a:endParaRPr lang="en-US"/>
          </a:p>
        </p:txBody>
      </p:sp>
    </p:spTree>
    <p:extLst>
      <p:ext uri="{BB962C8B-B14F-4D97-AF65-F5344CB8AC3E}">
        <p14:creationId xmlns:p14="http://schemas.microsoft.com/office/powerpoint/2010/main" val="903926085"/>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www.youtube.com/watch?v=ZwGNZ63hj5k&amp;feature=relate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library.wisc.edu/EDVRC/docs/public/pdfs/LIReadings/AI_Is_Not_(Just)_About_the_Positive.pdf" TargetMode="External"/><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http://www.uwex.edu/ces/pdande/evaluation/evallogicmodelworksheets.html" TargetMode="External"/><Relationship Id="rId4" Type="http://schemas.openxmlformats.org/officeDocument/2006/relationships/hyperlink" Target="http://toddkashdan.com/curious.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400" y="176777"/>
            <a:ext cx="7949200" cy="6504445"/>
          </a:xfrm>
          <a:prstGeom prst="rect">
            <a:avLst/>
          </a:prstGeom>
        </p:spPr>
      </p:pic>
    </p:spTree>
    <p:extLst>
      <p:ext uri="{BB962C8B-B14F-4D97-AF65-F5344CB8AC3E}">
        <p14:creationId xmlns:p14="http://schemas.microsoft.com/office/powerpoint/2010/main" val="4125532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8" name="Content Placeholder 2"/>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5" name="Rectangle 4"/>
          <p:cNvSpPr/>
          <p:nvPr/>
        </p:nvSpPr>
        <p:spPr>
          <a:xfrm>
            <a:off x="609600" y="609600"/>
            <a:ext cx="7848600" cy="1052596"/>
          </a:xfrm>
          <a:prstGeom prst="rect">
            <a:avLst/>
          </a:prstGeom>
          <a:solidFill>
            <a:srgbClr val="C00000"/>
          </a:solidFill>
        </p:spPr>
        <p:txBody>
          <a:bodyPr wrap="square">
            <a:spAutoFit/>
          </a:bodyPr>
          <a:lstStyle/>
          <a:p>
            <a:pPr lvl="0" algn="ctr">
              <a:lnSpc>
                <a:spcPct val="90000"/>
              </a:lnSpc>
              <a:spcBef>
                <a:spcPct val="20000"/>
              </a:spcBef>
              <a:defRPr/>
            </a:pPr>
            <a:r>
              <a:rPr lang="en-US" sz="4000" dirty="0">
                <a:solidFill>
                  <a:prstClr val="white"/>
                </a:solidFill>
              </a:rPr>
              <a:t>LM Benefits (Cont’d) </a:t>
            </a:r>
          </a:p>
          <a:p>
            <a:pPr lvl="0" algn="ctr">
              <a:lnSpc>
                <a:spcPct val="90000"/>
              </a:lnSpc>
              <a:spcBef>
                <a:spcPct val="20000"/>
              </a:spcBef>
              <a:defRPr/>
            </a:pPr>
            <a:endParaRPr lang="en-US" sz="2400" dirty="0">
              <a:solidFill>
                <a:prstClr val="white"/>
              </a:solidFill>
            </a:endParaRPr>
          </a:p>
        </p:txBody>
      </p:sp>
      <p:sp>
        <p:nvSpPr>
          <p:cNvPr id="6" name="Rectangle 2"/>
          <p:cNvSpPr txBox="1">
            <a:spLocks noChangeArrowheads="1"/>
          </p:cNvSpPr>
          <p:nvPr/>
        </p:nvSpPr>
        <p:spPr>
          <a:xfrm>
            <a:off x="609600" y="1997075"/>
            <a:ext cx="7772400" cy="4860925"/>
          </a:xfrm>
          <a:prstGeom prst="rect">
            <a:avLst/>
          </a:prstGeom>
        </p:spPr>
        <p:txBody>
          <a:bodyPr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defRPr/>
            </a:pPr>
            <a:r>
              <a:rPr lang="en-US" sz="2600" dirty="0" smtClean="0"/>
              <a:t>Enhances teamwork</a:t>
            </a:r>
          </a:p>
          <a:p>
            <a:pPr>
              <a:lnSpc>
                <a:spcPct val="90000"/>
              </a:lnSpc>
              <a:defRPr/>
            </a:pPr>
            <a:r>
              <a:rPr lang="en-US" sz="2600" dirty="0" smtClean="0"/>
              <a:t>Guides prioritization and allocation of resources</a:t>
            </a:r>
          </a:p>
          <a:p>
            <a:pPr>
              <a:lnSpc>
                <a:spcPct val="90000"/>
              </a:lnSpc>
              <a:defRPr/>
            </a:pPr>
            <a:r>
              <a:rPr lang="en-US" sz="2600" dirty="0" smtClean="0"/>
              <a:t>Motivates staff</a:t>
            </a:r>
          </a:p>
          <a:p>
            <a:pPr>
              <a:lnSpc>
                <a:spcPct val="90000"/>
              </a:lnSpc>
              <a:defRPr/>
            </a:pPr>
            <a:r>
              <a:rPr lang="en-US" sz="2600" dirty="0" smtClean="0"/>
              <a:t>Helps to identify important variables to measure; use evaluation resources wisely</a:t>
            </a:r>
          </a:p>
          <a:p>
            <a:pPr>
              <a:lnSpc>
                <a:spcPct val="90000"/>
              </a:lnSpc>
              <a:defRPr/>
            </a:pPr>
            <a:r>
              <a:rPr lang="en-US" sz="2600" dirty="0" smtClean="0"/>
              <a:t>Increases resources, opportunities, recognition</a:t>
            </a:r>
          </a:p>
          <a:p>
            <a:pPr>
              <a:lnSpc>
                <a:spcPct val="90000"/>
              </a:lnSpc>
              <a:defRPr/>
            </a:pPr>
            <a:r>
              <a:rPr lang="en-US" sz="2600" dirty="0" smtClean="0"/>
              <a:t>Supports replication</a:t>
            </a:r>
          </a:p>
          <a:p>
            <a:pPr>
              <a:lnSpc>
                <a:spcPct val="90000"/>
              </a:lnSpc>
              <a:defRPr/>
            </a:pPr>
            <a:r>
              <a:rPr lang="en-US" sz="2600" dirty="0" smtClean="0"/>
              <a:t>Often is required!</a:t>
            </a:r>
          </a:p>
        </p:txBody>
      </p:sp>
    </p:spTree>
    <p:extLst>
      <p:ext uri="{BB962C8B-B14F-4D97-AF65-F5344CB8AC3E}">
        <p14:creationId xmlns:p14="http://schemas.microsoft.com/office/powerpoint/2010/main" val="317423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8" name="Content Placeholder 2"/>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5" name="Title 1"/>
          <p:cNvSpPr txBox="1">
            <a:spLocks/>
          </p:cNvSpPr>
          <p:nvPr/>
        </p:nvSpPr>
        <p:spPr>
          <a:xfrm>
            <a:off x="457200" y="274638"/>
            <a:ext cx="8229600" cy="1143000"/>
          </a:xfrm>
          <a:prstGeom prst="rect">
            <a:avLst/>
          </a:prstGeom>
          <a:solidFill>
            <a:srgbClr val="C000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solidFill>
                  <a:schemeClr val="bg1"/>
                </a:solidFill>
              </a:rPr>
              <a:t>Reflection</a:t>
            </a:r>
            <a:endParaRPr lang="en-US" dirty="0" smtClean="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BUT, the question that keeps coming to mind is, as we do program planning, HOW do we make sure we are being innovative, strategic and the BEST we can be organizationally?</a:t>
            </a:r>
          </a:p>
          <a:p>
            <a:r>
              <a:rPr lang="en-US" dirty="0" smtClean="0"/>
              <a:t>What are some things that will help make this happen?</a:t>
            </a:r>
          </a:p>
        </p:txBody>
      </p:sp>
    </p:spTree>
    <p:extLst>
      <p:ext uri="{BB962C8B-B14F-4D97-AF65-F5344CB8AC3E}">
        <p14:creationId xmlns:p14="http://schemas.microsoft.com/office/powerpoint/2010/main" val="1101757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8" name="Content Placeholder 2"/>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5" name="Title 1"/>
          <p:cNvSpPr txBox="1">
            <a:spLocks/>
          </p:cNvSpPr>
          <p:nvPr/>
        </p:nvSpPr>
        <p:spPr>
          <a:xfrm>
            <a:off x="457200" y="274638"/>
            <a:ext cx="8229600" cy="1143000"/>
          </a:xfrm>
          <a:prstGeom prst="rect">
            <a:avLst/>
          </a:prstGeom>
          <a:solidFill>
            <a:srgbClr val="C000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rPr>
              <a:t>Models Versus </a:t>
            </a:r>
            <a:r>
              <a:rPr lang="en-US" sz="4000" dirty="0">
                <a:solidFill>
                  <a:schemeClr val="bg1"/>
                </a:solidFill>
              </a:rPr>
              <a:t>T</a:t>
            </a:r>
            <a:r>
              <a:rPr lang="en-US" sz="4000" dirty="0" smtClean="0">
                <a:solidFill>
                  <a:schemeClr val="bg1"/>
                </a:solidFill>
              </a:rPr>
              <a:t>echniques</a:t>
            </a:r>
          </a:p>
        </p:txBody>
      </p:sp>
      <p:sp>
        <p:nvSpPr>
          <p:cNvPr id="6" name="Content Placeholder 2"/>
          <p:cNvSpPr txBox="1">
            <a:spLocks/>
          </p:cNvSpPr>
          <p:nvPr/>
        </p:nvSpPr>
        <p:spPr>
          <a:xfrm>
            <a:off x="685800" y="1600200"/>
            <a:ext cx="7772400" cy="4038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charset="2"/>
              <a:buNone/>
            </a:pPr>
            <a:r>
              <a:rPr lang="en-US" dirty="0" smtClean="0"/>
              <a:t>	Often Strategic Planning is more Planning than Strategic!</a:t>
            </a:r>
          </a:p>
          <a:p>
            <a:pPr>
              <a:buFont typeface="Wingdings" charset="2"/>
              <a:buNone/>
            </a:pPr>
            <a:r>
              <a:rPr lang="en-US" dirty="0"/>
              <a:t> </a:t>
            </a:r>
            <a:r>
              <a:rPr lang="en-US" dirty="0" smtClean="0"/>
              <a:t>   So we use techniques to infuse innovative thinking and imagination.  One technique is: </a:t>
            </a:r>
          </a:p>
          <a:p>
            <a:pPr>
              <a:buFont typeface="Wingdings" charset="2"/>
              <a:buNone/>
            </a:pPr>
            <a:r>
              <a:rPr lang="en-US" dirty="0"/>
              <a:t> </a:t>
            </a:r>
            <a:r>
              <a:rPr lang="en-US" dirty="0" smtClean="0"/>
              <a:t>                     </a:t>
            </a:r>
            <a:r>
              <a:rPr lang="en-US" b="1" dirty="0" smtClean="0"/>
              <a:t>Appreciative Inquiry</a:t>
            </a:r>
          </a:p>
          <a:p>
            <a:endParaRPr lang="en-US" dirty="0" smtClean="0"/>
          </a:p>
          <a:p>
            <a:endParaRPr lang="en-US" dirty="0" smtClean="0"/>
          </a:p>
        </p:txBody>
      </p:sp>
    </p:spTree>
    <p:extLst>
      <p:ext uri="{BB962C8B-B14F-4D97-AF65-F5344CB8AC3E}">
        <p14:creationId xmlns:p14="http://schemas.microsoft.com/office/powerpoint/2010/main" val="3216271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09600" y="304800"/>
            <a:ext cx="8001000" cy="914400"/>
          </a:xfrm>
          <a:solidFill>
            <a:srgbClr val="C00000"/>
          </a:solidFill>
        </p:spPr>
        <p:txBody>
          <a:bodyPr>
            <a:normAutofit/>
          </a:bodyPr>
          <a:lstStyle/>
          <a:p>
            <a:pPr eaLnBrk="1" hangingPunct="1"/>
            <a:r>
              <a:rPr lang="en-US" sz="4000" dirty="0" smtClean="0">
                <a:solidFill>
                  <a:schemeClr val="bg1"/>
                </a:solidFill>
              </a:rPr>
              <a:t>Principles from Appreciative Inquiry</a:t>
            </a:r>
          </a:p>
        </p:txBody>
      </p:sp>
      <p:sp>
        <p:nvSpPr>
          <p:cNvPr id="38915" name="Content Placeholder 2"/>
          <p:cNvSpPr>
            <a:spLocks noGrp="1"/>
          </p:cNvSpPr>
          <p:nvPr>
            <p:ph idx="1"/>
          </p:nvPr>
        </p:nvSpPr>
        <p:spPr>
          <a:xfrm>
            <a:off x="685800" y="1447800"/>
            <a:ext cx="7772400" cy="4191000"/>
          </a:xfrm>
        </p:spPr>
        <p:txBody>
          <a:bodyPr/>
          <a:lstStyle/>
          <a:p>
            <a:pPr eaLnBrk="1" hangingPunct="1">
              <a:lnSpc>
                <a:spcPct val="90000"/>
              </a:lnSpc>
            </a:pPr>
            <a:r>
              <a:rPr lang="en-US" dirty="0" smtClean="0"/>
              <a:t>We understand the world by the questions we ask</a:t>
            </a:r>
          </a:p>
          <a:p>
            <a:pPr eaLnBrk="1" hangingPunct="1">
              <a:lnSpc>
                <a:spcPct val="90000"/>
              </a:lnSpc>
            </a:pPr>
            <a:r>
              <a:rPr lang="en-US" smtClean="0"/>
              <a:t>Change </a:t>
            </a:r>
            <a:r>
              <a:rPr lang="en-US" dirty="0" smtClean="0"/>
              <a:t>is happening</a:t>
            </a:r>
          </a:p>
          <a:p>
            <a:pPr eaLnBrk="1" hangingPunct="1">
              <a:lnSpc>
                <a:spcPct val="90000"/>
              </a:lnSpc>
            </a:pPr>
            <a:r>
              <a:rPr lang="en-US" dirty="0" smtClean="0"/>
              <a:t>Be intentional to imagine what you want</a:t>
            </a:r>
          </a:p>
          <a:p>
            <a:pPr eaLnBrk="1" hangingPunct="1">
              <a:lnSpc>
                <a:spcPct val="90000"/>
              </a:lnSpc>
            </a:pPr>
            <a:r>
              <a:rPr lang="en-US" dirty="0" smtClean="0"/>
              <a:t>Expect what you want to create</a:t>
            </a:r>
          </a:p>
          <a:p>
            <a:pPr eaLnBrk="1" hangingPunct="1">
              <a:lnSpc>
                <a:spcPct val="90000"/>
              </a:lnSpc>
            </a:pPr>
            <a:r>
              <a:rPr lang="en-US" dirty="0" smtClean="0"/>
              <a:t>The positive possibility is more powerful for real change</a:t>
            </a:r>
          </a:p>
          <a:p>
            <a:pPr eaLnBrk="1" hangingPunct="1">
              <a:lnSpc>
                <a:spcPct val="90000"/>
              </a:lnSpc>
            </a:pPr>
            <a:endParaRPr lang="en-US" dirty="0"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6" name="TextBox 5"/>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3855162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solidFill>
            <a:srgbClr val="C00000"/>
          </a:solidFill>
        </p:spPr>
        <p:txBody>
          <a:bodyPr>
            <a:normAutofit/>
          </a:bodyPr>
          <a:lstStyle/>
          <a:p>
            <a:pPr eaLnBrk="1" hangingPunct="1"/>
            <a:r>
              <a:rPr lang="en-US" sz="4000" dirty="0" smtClean="0">
                <a:solidFill>
                  <a:schemeClr val="bg1"/>
                </a:solidFill>
              </a:rPr>
              <a:t>Positive is Powerful</a:t>
            </a:r>
          </a:p>
        </p:txBody>
      </p:sp>
      <p:sp>
        <p:nvSpPr>
          <p:cNvPr id="39939" name="Content Placeholder 2"/>
          <p:cNvSpPr>
            <a:spLocks noGrp="1"/>
          </p:cNvSpPr>
          <p:nvPr>
            <p:ph idx="1"/>
          </p:nvPr>
        </p:nvSpPr>
        <p:spPr/>
        <p:txBody>
          <a:bodyPr/>
          <a:lstStyle/>
          <a:p>
            <a:pPr eaLnBrk="1" hangingPunct="1"/>
            <a:r>
              <a:rPr lang="en-US" dirty="0" smtClean="0"/>
              <a:t>Placebo affect</a:t>
            </a:r>
          </a:p>
          <a:p>
            <a:pPr eaLnBrk="1" hangingPunct="1"/>
            <a:r>
              <a:rPr lang="en-US" dirty="0" smtClean="0"/>
              <a:t>Pygmalion effect</a:t>
            </a:r>
          </a:p>
          <a:p>
            <a:pPr eaLnBrk="1" hangingPunct="1"/>
            <a:r>
              <a:rPr lang="en-US" dirty="0" smtClean="0"/>
              <a:t>Organizational inner dialogue</a:t>
            </a:r>
          </a:p>
          <a:p>
            <a:pPr eaLnBrk="1" hangingPunct="1"/>
            <a:r>
              <a:rPr lang="en-US" dirty="0" smtClean="0"/>
              <a:t>Positive thinking expands innovative thought</a:t>
            </a:r>
          </a:p>
          <a:p>
            <a:pPr eaLnBrk="1" hangingPunct="1"/>
            <a:r>
              <a:rPr lang="en-US" dirty="0" smtClean="0"/>
              <a:t>Curiosity</a:t>
            </a:r>
          </a:p>
          <a:p>
            <a:pPr eaLnBrk="1" hangingPunct="1"/>
            <a:endParaRPr lang="en-US" dirty="0"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6" name="TextBox 5"/>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1382163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8" name="Content Placeholder 2"/>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5" name="Title 1"/>
          <p:cNvSpPr txBox="1">
            <a:spLocks/>
          </p:cNvSpPr>
          <p:nvPr/>
        </p:nvSpPr>
        <p:spPr>
          <a:xfrm>
            <a:off x="457200" y="274638"/>
            <a:ext cx="8229600" cy="1143000"/>
          </a:xfrm>
          <a:prstGeom prst="rect">
            <a:avLst/>
          </a:prstGeom>
          <a:solidFill>
            <a:srgbClr val="C000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Asking the Right </a:t>
            </a:r>
            <a:r>
              <a:rPr lang="en-US" dirty="0">
                <a:solidFill>
                  <a:schemeClr val="bg1"/>
                </a:solidFill>
              </a:rPr>
              <a:t>Q</a:t>
            </a:r>
            <a:r>
              <a:rPr lang="en-US" dirty="0" smtClean="0">
                <a:solidFill>
                  <a:schemeClr val="bg1"/>
                </a:solidFill>
              </a:rPr>
              <a:t>uestions</a:t>
            </a:r>
          </a:p>
        </p:txBody>
      </p:sp>
      <p:sp>
        <p:nvSpPr>
          <p:cNvPr id="6"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Human systems move in the direction of what they most frequently and persistently ask questions about.</a:t>
            </a:r>
          </a:p>
          <a:p>
            <a:pPr marL="0" indent="0">
              <a:buNone/>
            </a:pPr>
            <a:endParaRPr lang="en-US" dirty="0" smtClean="0"/>
          </a:p>
          <a:p>
            <a:pPr>
              <a:buFont typeface="Wingdings" charset="2"/>
              <a:buNone/>
            </a:pPr>
            <a:r>
              <a:rPr lang="en-US" dirty="0" smtClean="0"/>
              <a:t>                                </a:t>
            </a:r>
            <a:r>
              <a:rPr lang="en-US" sz="4000" i="1" dirty="0" smtClean="0"/>
              <a:t>What you study, GROWS</a:t>
            </a:r>
            <a:endParaRPr lang="en-US" sz="4000" dirty="0" smtClean="0"/>
          </a:p>
        </p:txBody>
      </p:sp>
    </p:spTree>
    <p:extLst>
      <p:ext uri="{BB962C8B-B14F-4D97-AF65-F5344CB8AC3E}">
        <p14:creationId xmlns:p14="http://schemas.microsoft.com/office/powerpoint/2010/main" val="1109715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8" name="Content Placeholder 2"/>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5" name="Title 1"/>
          <p:cNvSpPr txBox="1">
            <a:spLocks/>
          </p:cNvSpPr>
          <p:nvPr/>
        </p:nvSpPr>
        <p:spPr>
          <a:xfrm>
            <a:off x="457200" y="274638"/>
            <a:ext cx="8229600" cy="1143000"/>
          </a:xfrm>
          <a:prstGeom prst="rect">
            <a:avLst/>
          </a:prstGeom>
          <a:solidFill>
            <a:srgbClr val="C000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solidFill>
                  <a:schemeClr val="bg1"/>
                </a:solidFill>
              </a:rPr>
              <a:t>Omni Hotel</a:t>
            </a:r>
            <a:endParaRPr lang="en-US" dirty="0" smtClean="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hlinkClick r:id="rId4"/>
              </a:rPr>
              <a:t>http</a:t>
            </a:r>
            <a:r>
              <a:rPr lang="en-US" smtClean="0">
                <a:hlinkClick r:id="rId4"/>
              </a:rPr>
              <a:t>://www.youtube.com/watch?v=ZwGNZ63hj5k&amp;feature=related</a:t>
            </a:r>
            <a:endParaRPr lang="en-US" smtClean="0"/>
          </a:p>
          <a:p>
            <a:endParaRPr lang="en-US" dirty="0" smtClean="0"/>
          </a:p>
        </p:txBody>
      </p:sp>
    </p:spTree>
    <p:extLst>
      <p:ext uri="{BB962C8B-B14F-4D97-AF65-F5344CB8AC3E}">
        <p14:creationId xmlns:p14="http://schemas.microsoft.com/office/powerpoint/2010/main" val="65044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8" name="Content Placeholder 2"/>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5" name="Rectangle 2"/>
          <p:cNvSpPr txBox="1">
            <a:spLocks noRot="1" noChangeArrowheads="1"/>
          </p:cNvSpPr>
          <p:nvPr/>
        </p:nvSpPr>
        <p:spPr>
          <a:xfrm>
            <a:off x="362694" y="533400"/>
            <a:ext cx="8247906" cy="1219200"/>
          </a:xfrm>
          <a:prstGeom prst="rect">
            <a:avLst/>
          </a:prstGeom>
          <a:solidFill>
            <a:srgbClr val="C000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rPr>
              <a:t>The Art of the Question in </a:t>
            </a:r>
            <a:br>
              <a:rPr lang="en-US" sz="4000" dirty="0" smtClean="0">
                <a:solidFill>
                  <a:schemeClr val="bg1"/>
                </a:solidFill>
              </a:rPr>
            </a:br>
            <a:r>
              <a:rPr lang="en-US" sz="4000" dirty="0" smtClean="0">
                <a:solidFill>
                  <a:schemeClr val="bg1"/>
                </a:solidFill>
              </a:rPr>
              <a:t>Leadership and Change</a:t>
            </a:r>
          </a:p>
        </p:txBody>
      </p:sp>
      <p:sp>
        <p:nvSpPr>
          <p:cNvPr id="6" name="Rectangle 3"/>
          <p:cNvSpPr txBox="1">
            <a:spLocks noRot="1" noChangeArrowheads="1"/>
          </p:cNvSpPr>
          <p:nvPr/>
        </p:nvSpPr>
        <p:spPr>
          <a:xfrm>
            <a:off x="250825" y="1752600"/>
            <a:ext cx="4240213" cy="41116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39725" indent="-339725">
              <a:lnSpc>
                <a:spcPct val="90000"/>
              </a:lnSpc>
            </a:pPr>
            <a:r>
              <a:rPr lang="en-US" dirty="0" smtClean="0"/>
              <a:t>What’s the biggest problem here?</a:t>
            </a:r>
          </a:p>
          <a:p>
            <a:pPr marL="339725" indent="-339725">
              <a:lnSpc>
                <a:spcPct val="90000"/>
              </a:lnSpc>
            </a:pPr>
            <a:r>
              <a:rPr lang="en-US" dirty="0" smtClean="0"/>
              <a:t>Why do the same problems keep recurring?</a:t>
            </a:r>
          </a:p>
          <a:p>
            <a:pPr marL="339725" indent="-339725">
              <a:lnSpc>
                <a:spcPct val="90000"/>
              </a:lnSpc>
            </a:pPr>
            <a:r>
              <a:rPr lang="en-US" dirty="0" smtClean="0"/>
              <a:t>What can we fix easily?</a:t>
            </a:r>
          </a:p>
          <a:p>
            <a:pPr marL="339725" indent="-339725">
              <a:lnSpc>
                <a:spcPct val="90000"/>
              </a:lnSpc>
            </a:pPr>
            <a:r>
              <a:rPr lang="en-US" dirty="0" smtClean="0"/>
              <a:t>What can we do better next time?</a:t>
            </a:r>
          </a:p>
        </p:txBody>
      </p:sp>
      <p:sp>
        <p:nvSpPr>
          <p:cNvPr id="7" name="Rectangle 4"/>
          <p:cNvSpPr txBox="1">
            <a:spLocks noRot="1" noChangeArrowheads="1"/>
          </p:cNvSpPr>
          <p:nvPr/>
        </p:nvSpPr>
        <p:spPr>
          <a:xfrm>
            <a:off x="4652963" y="1825625"/>
            <a:ext cx="3957637" cy="4038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39725" indent="-339725">
              <a:lnSpc>
                <a:spcPct val="90000"/>
              </a:lnSpc>
            </a:pPr>
            <a:r>
              <a:rPr lang="en-US" smtClean="0"/>
              <a:t>What possibilities exist that we have not yet considered?</a:t>
            </a:r>
          </a:p>
          <a:p>
            <a:pPr marL="339725" indent="-339725">
              <a:lnSpc>
                <a:spcPct val="90000"/>
              </a:lnSpc>
            </a:pPr>
            <a:r>
              <a:rPr lang="en-US" smtClean="0"/>
              <a:t>What’s the smallest change that could make the biggest impact?</a:t>
            </a:r>
          </a:p>
          <a:p>
            <a:pPr marL="339725" indent="-339725">
              <a:lnSpc>
                <a:spcPct val="90000"/>
              </a:lnSpc>
            </a:pPr>
            <a:r>
              <a:rPr lang="en-US" smtClean="0"/>
              <a:t>What would create a win win?</a:t>
            </a:r>
            <a:endParaRPr lang="en-US" dirty="0" smtClean="0"/>
          </a:p>
        </p:txBody>
      </p:sp>
    </p:spTree>
    <p:extLst>
      <p:ext uri="{BB962C8B-B14F-4D97-AF65-F5344CB8AC3E}">
        <p14:creationId xmlns:p14="http://schemas.microsoft.com/office/powerpoint/2010/main" val="4704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8" name="Content Placeholder 2"/>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5" name="Title 1"/>
          <p:cNvSpPr txBox="1">
            <a:spLocks/>
          </p:cNvSpPr>
          <p:nvPr/>
        </p:nvSpPr>
        <p:spPr>
          <a:xfrm>
            <a:off x="572386" y="304800"/>
            <a:ext cx="8114414" cy="1143000"/>
          </a:xfrm>
          <a:prstGeom prst="rect">
            <a:avLst/>
          </a:prstGeom>
          <a:solidFill>
            <a:srgbClr val="C00000"/>
          </a:solidFill>
        </p:spPr>
        <p:txBody>
          <a:bodyPr rtlCol="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dirty="0">
                <a:solidFill>
                  <a:schemeClr val="bg1"/>
                </a:solidFill>
              </a:rPr>
              <a:t>Leading </a:t>
            </a:r>
            <a:r>
              <a:rPr lang="en-US" sz="3200" dirty="0" smtClean="0">
                <a:solidFill>
                  <a:schemeClr val="bg1"/>
                </a:solidFill>
              </a:rPr>
              <a:t>Rapid</a:t>
            </a:r>
            <a:r>
              <a:rPr lang="en-US" sz="3200" dirty="0">
                <a:solidFill>
                  <a:schemeClr val="bg1"/>
                </a:solidFill>
              </a:rPr>
              <a:t>, </a:t>
            </a:r>
            <a:r>
              <a:rPr lang="en-US" sz="3200" dirty="0" smtClean="0">
                <a:solidFill>
                  <a:schemeClr val="bg1"/>
                </a:solidFill>
              </a:rPr>
              <a:t>Positive </a:t>
            </a:r>
            <a:r>
              <a:rPr lang="en-US" sz="3200" dirty="0">
                <a:solidFill>
                  <a:schemeClr val="bg1"/>
                </a:solidFill>
              </a:rPr>
              <a:t>C</a:t>
            </a:r>
            <a:r>
              <a:rPr lang="en-US" sz="3200" dirty="0" smtClean="0">
                <a:solidFill>
                  <a:schemeClr val="bg1"/>
                </a:solidFill>
              </a:rPr>
              <a:t>hange </a:t>
            </a:r>
            <a:r>
              <a:rPr lang="en-US" sz="3200" dirty="0">
                <a:solidFill>
                  <a:schemeClr val="bg1"/>
                </a:solidFill>
              </a:rPr>
              <a:t>in </a:t>
            </a:r>
            <a:r>
              <a:rPr lang="en-US" sz="3200" dirty="0" smtClean="0">
                <a:solidFill>
                  <a:schemeClr val="bg1"/>
                </a:solidFill>
              </a:rPr>
              <a:t>Organizations</a:t>
            </a:r>
          </a:p>
          <a:p>
            <a:pPr>
              <a:defRPr/>
            </a:pPr>
            <a:r>
              <a:rPr lang="en-US" sz="2800" dirty="0" smtClean="0">
                <a:solidFill>
                  <a:schemeClr val="bg1"/>
                </a:solidFill>
              </a:rPr>
              <a:t>(</a:t>
            </a:r>
            <a:r>
              <a:rPr lang="en-US" sz="2800" dirty="0" err="1" smtClean="0">
                <a:solidFill>
                  <a:schemeClr val="bg1"/>
                </a:solidFill>
              </a:rPr>
              <a:t>Bushe</a:t>
            </a:r>
            <a:r>
              <a:rPr lang="en-US" sz="2800" dirty="0" smtClean="0">
                <a:solidFill>
                  <a:schemeClr val="bg1"/>
                </a:solidFill>
              </a:rPr>
              <a:t>, 2007, p. 7)</a:t>
            </a:r>
          </a:p>
          <a:p>
            <a:pPr>
              <a:defRPr/>
            </a:pPr>
            <a:r>
              <a:rPr lang="en-US" sz="3200" dirty="0">
                <a:solidFill>
                  <a:schemeClr val="bg1"/>
                </a:solidFill>
              </a:rPr>
              <a:t/>
            </a:r>
            <a:br>
              <a:rPr lang="en-US" sz="3200" dirty="0">
                <a:solidFill>
                  <a:schemeClr val="bg1"/>
                </a:solidFill>
              </a:rPr>
            </a:br>
            <a:endParaRPr lang="en-US" sz="3200" dirty="0" smtClean="0"/>
          </a:p>
        </p:txBody>
      </p:sp>
      <p:sp>
        <p:nvSpPr>
          <p:cNvPr id="6" name="Content Placeholder 2"/>
          <p:cNvSpPr txBox="1">
            <a:spLocks/>
          </p:cNvSpPr>
          <p:nvPr/>
        </p:nvSpPr>
        <p:spPr>
          <a:xfrm>
            <a:off x="609600" y="1295400"/>
            <a:ext cx="8229600" cy="4525963"/>
          </a:xfrm>
          <a:prstGeom prst="rect">
            <a:avLst/>
          </a:prstGeom>
        </p:spPr>
        <p:txBody>
          <a:bodyPr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endParaRPr lang="en-US" sz="2000" dirty="0" smtClean="0"/>
          </a:p>
          <a:p>
            <a:pPr>
              <a:defRPr/>
            </a:pPr>
            <a:r>
              <a:rPr lang="en-US" sz="3000" dirty="0" smtClean="0"/>
              <a:t>Make sure everyone KNOWS where they/we want to go</a:t>
            </a:r>
          </a:p>
          <a:p>
            <a:pPr>
              <a:defRPr/>
            </a:pPr>
            <a:r>
              <a:rPr lang="en-US" sz="3000" dirty="0" smtClean="0"/>
              <a:t>All levels don’t need permission to act</a:t>
            </a:r>
          </a:p>
          <a:p>
            <a:pPr>
              <a:defRPr/>
            </a:pPr>
            <a:r>
              <a:rPr lang="en-US" sz="3000" dirty="0" smtClean="0"/>
              <a:t>There should be willingness to and support for taking voluntary, visible action</a:t>
            </a:r>
          </a:p>
          <a:p>
            <a:pPr>
              <a:defRPr/>
            </a:pPr>
            <a:r>
              <a:rPr lang="en-US" sz="3000" dirty="0" smtClean="0"/>
              <a:t>Leaders track innovation and progress and fan flames of innovation and initiative</a:t>
            </a:r>
          </a:p>
        </p:txBody>
      </p:sp>
    </p:spTree>
    <p:extLst>
      <p:ext uri="{BB962C8B-B14F-4D97-AF65-F5344CB8AC3E}">
        <p14:creationId xmlns:p14="http://schemas.microsoft.com/office/powerpoint/2010/main" val="447669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8" name="Content Placeholder 2"/>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5" name="Title 1"/>
          <p:cNvSpPr txBox="1">
            <a:spLocks/>
          </p:cNvSpPr>
          <p:nvPr/>
        </p:nvSpPr>
        <p:spPr>
          <a:xfrm>
            <a:off x="363414" y="380999"/>
            <a:ext cx="8229600" cy="1192019"/>
          </a:xfrm>
          <a:prstGeom prst="rect">
            <a:avLst/>
          </a:prstGeom>
          <a:solidFill>
            <a:srgbClr val="C00000"/>
          </a:solidFill>
        </p:spPr>
        <p:txBody>
          <a:bodyP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Generative Questions</a:t>
            </a:r>
            <a:r>
              <a:rPr lang="en-US" sz="5400" dirty="0" smtClean="0"/>
              <a:t/>
            </a:r>
            <a:br>
              <a:rPr lang="en-US" sz="5400" dirty="0" smtClean="0"/>
            </a:br>
            <a:endParaRPr lang="en-US" sz="3600" dirty="0" smtClean="0"/>
          </a:p>
        </p:txBody>
      </p:sp>
      <p:sp>
        <p:nvSpPr>
          <p:cNvPr id="6" name="Rectangle 5"/>
          <p:cNvSpPr/>
          <p:nvPr/>
        </p:nvSpPr>
        <p:spPr>
          <a:xfrm>
            <a:off x="479424" y="1752600"/>
            <a:ext cx="8131175" cy="1585049"/>
          </a:xfrm>
          <a:prstGeom prst="rect">
            <a:avLst/>
          </a:prstGeom>
        </p:spPr>
        <p:txBody>
          <a:bodyPr wrap="square">
            <a:spAutoFit/>
          </a:bodyPr>
          <a:lstStyle/>
          <a:p>
            <a:pPr lvl="0" algn="ctr">
              <a:spcBef>
                <a:spcPct val="0"/>
              </a:spcBef>
            </a:pPr>
            <a:r>
              <a:rPr lang="en-US" sz="3600" dirty="0">
                <a:solidFill>
                  <a:prstClr val="black"/>
                </a:solidFill>
                <a:ea typeface="+mj-ea"/>
                <a:cs typeface="+mj-cs"/>
              </a:rPr>
              <a:t>Eliciting Conversations that Challenge the Status Quo</a:t>
            </a:r>
            <a:br>
              <a:rPr lang="en-US" sz="3600" dirty="0">
                <a:solidFill>
                  <a:prstClr val="black"/>
                </a:solidFill>
                <a:ea typeface="+mj-ea"/>
                <a:cs typeface="+mj-cs"/>
              </a:rPr>
            </a:br>
            <a:r>
              <a:rPr lang="en-US" sz="2500" dirty="0">
                <a:solidFill>
                  <a:prstClr val="black"/>
                </a:solidFill>
                <a:ea typeface="+mj-ea"/>
                <a:cs typeface="+mj-cs"/>
              </a:rPr>
              <a:t>(</a:t>
            </a:r>
            <a:r>
              <a:rPr lang="en-US" sz="2500" dirty="0" err="1">
                <a:solidFill>
                  <a:prstClr val="black"/>
                </a:solidFill>
                <a:ea typeface="+mj-ea"/>
                <a:cs typeface="+mj-cs"/>
              </a:rPr>
              <a:t>Bushe</a:t>
            </a:r>
            <a:r>
              <a:rPr lang="en-US" sz="2500" dirty="0">
                <a:solidFill>
                  <a:prstClr val="black"/>
                </a:solidFill>
                <a:ea typeface="+mj-ea"/>
                <a:cs typeface="+mj-cs"/>
              </a:rPr>
              <a:t>, 2007, </a:t>
            </a:r>
            <a:r>
              <a:rPr lang="en-US" sz="2500" dirty="0" err="1">
                <a:solidFill>
                  <a:prstClr val="black"/>
                </a:solidFill>
                <a:ea typeface="+mj-ea"/>
                <a:cs typeface="+mj-cs"/>
              </a:rPr>
              <a:t>pg</a:t>
            </a:r>
            <a:r>
              <a:rPr lang="en-US" sz="2500" dirty="0">
                <a:solidFill>
                  <a:prstClr val="black"/>
                </a:solidFill>
                <a:ea typeface="+mj-ea"/>
                <a:cs typeface="+mj-cs"/>
              </a:rPr>
              <a:t> 4)</a:t>
            </a:r>
            <a:endParaRPr lang="en-US" sz="3600" dirty="0">
              <a:solidFill>
                <a:prstClr val="black"/>
              </a:solidFill>
              <a:ea typeface="+mj-ea"/>
              <a:cs typeface="+mj-cs"/>
            </a:endParaRPr>
          </a:p>
        </p:txBody>
      </p:sp>
      <p:sp>
        <p:nvSpPr>
          <p:cNvPr id="7" name="Content Placeholder 2"/>
          <p:cNvSpPr txBox="1">
            <a:spLocks/>
          </p:cNvSpPr>
          <p:nvPr/>
        </p:nvSpPr>
        <p:spPr>
          <a:xfrm>
            <a:off x="479424" y="3352800"/>
            <a:ext cx="8229600" cy="307181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Novelty &amp; Surprise</a:t>
            </a:r>
          </a:p>
          <a:p>
            <a:r>
              <a:rPr lang="en-US" smtClean="0"/>
              <a:t>Reality Reframed</a:t>
            </a:r>
          </a:p>
          <a:p>
            <a:r>
              <a:rPr lang="en-US" smtClean="0"/>
              <a:t>Building Relationships</a:t>
            </a:r>
          </a:p>
          <a:p>
            <a:r>
              <a:rPr lang="en-US" smtClean="0"/>
              <a:t>Heart &amp; Spirit Engaged</a:t>
            </a:r>
            <a:endParaRPr lang="en-US" dirty="0" smtClean="0"/>
          </a:p>
        </p:txBody>
      </p:sp>
    </p:spTree>
    <p:extLst>
      <p:ext uri="{BB962C8B-B14F-4D97-AF65-F5344CB8AC3E}">
        <p14:creationId xmlns:p14="http://schemas.microsoft.com/office/powerpoint/2010/main" val="858623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7626" y="457200"/>
            <a:ext cx="8458200" cy="5509200"/>
          </a:xfrm>
          <a:prstGeom prst="rect">
            <a:avLst/>
          </a:prstGeom>
        </p:spPr>
        <p:txBody>
          <a:bodyPr wrap="square">
            <a:spAutoFit/>
          </a:bodyPr>
          <a:lstStyle/>
          <a:p>
            <a:r>
              <a:rPr lang="en-US" sz="1600" b="1" dirty="0"/>
              <a:t>Becky Bowen </a:t>
            </a:r>
            <a:r>
              <a:rPr lang="en-US" sz="1600" dirty="0"/>
              <a:t> </a:t>
            </a:r>
            <a:r>
              <a:rPr lang="en-US" sz="1600" dirty="0" smtClean="0"/>
              <a:t>She </a:t>
            </a:r>
            <a:r>
              <a:rPr lang="en-US" sz="1600" dirty="0"/>
              <a:t>is an attorney and has served several nonprofit organizations in various capacities, including communications director, general counsel and executive director.  She currently is a Co-Director of Carolina Common Enterprise, a nonprofit cooperative and community development center.  </a:t>
            </a:r>
          </a:p>
          <a:p>
            <a:r>
              <a:rPr lang="en-US" sz="1600" b="1" dirty="0"/>
              <a:t> </a:t>
            </a:r>
            <a:endParaRPr lang="en-US" sz="1600" dirty="0"/>
          </a:p>
          <a:p>
            <a:r>
              <a:rPr lang="en-US" sz="1600" b="1" dirty="0"/>
              <a:t>Jessica Katz Jameson</a:t>
            </a:r>
            <a:r>
              <a:rPr lang="en-US" sz="1600" dirty="0"/>
              <a:t> is an Associate Professor in the Department of Communication at NC State University. She teaches courses and conducts community-engaged research on the topics of organizational communication, conflict management and nonprofit leadership. She chairs the Academic Council for the Institute for Nonprofits and serves on the Extension, Engagement and Economic Development task force for the College of Humanities and Social </a:t>
            </a:r>
            <a:r>
              <a:rPr lang="en-US" sz="1600" dirty="0" smtClean="0"/>
              <a:t>Sciences.</a:t>
            </a:r>
            <a:endParaRPr lang="en-US" sz="1600" dirty="0"/>
          </a:p>
          <a:p>
            <a:r>
              <a:rPr lang="en-US" sz="1600" dirty="0"/>
              <a:t> </a:t>
            </a:r>
          </a:p>
          <a:p>
            <a:r>
              <a:rPr lang="en-US" sz="1600" b="1" dirty="0"/>
              <a:t>Susan </a:t>
            </a:r>
            <a:r>
              <a:rPr lang="en-US" sz="1600" b="1" dirty="0" err="1"/>
              <a:t>Scherffius</a:t>
            </a:r>
            <a:r>
              <a:rPr lang="en-US" sz="1600" b="1" dirty="0"/>
              <a:t> Jakes</a:t>
            </a:r>
            <a:r>
              <a:rPr lang="en-US" sz="1600" dirty="0"/>
              <a:t> is the Associate State Program Leader for Community Development, an Extension Assistant Professor with NC Cooperative Extension and an Adjunct Professor in Psychology at North Carolina State University. She received a Ph.D. in Community Psychology from North Carolina State University.  </a:t>
            </a:r>
          </a:p>
          <a:p>
            <a:r>
              <a:rPr lang="en-US" sz="1600" b="1" dirty="0"/>
              <a:t> </a:t>
            </a:r>
            <a:endParaRPr lang="en-US" sz="1600" dirty="0"/>
          </a:p>
          <a:p>
            <a:r>
              <a:rPr lang="en-US" sz="1600" b="1" dirty="0"/>
              <a:t>Mary </a:t>
            </a:r>
            <a:r>
              <a:rPr lang="en-US" sz="1600" b="1" dirty="0" err="1"/>
              <a:t>Tschirhart</a:t>
            </a:r>
            <a:r>
              <a:rPr lang="en-US" sz="1600" dirty="0"/>
              <a:t> is a Professor of Public Administration at The Ohio State University. She served as Director of the Institute for Nonprofits and Professor of Public Administration at NC State University from 2008-2013.  She has published extensively on nonprofit topics including board governance. She recently co-authored a text titled </a:t>
            </a:r>
            <a:r>
              <a:rPr lang="en-US" sz="1600" i="1" dirty="0"/>
              <a:t>Managing Nonprofit Organizations</a:t>
            </a:r>
            <a:r>
              <a:rPr lang="en-US" sz="1600" dirty="0"/>
              <a:t>. Dr. </a:t>
            </a:r>
            <a:r>
              <a:rPr lang="en-US" sz="1600" dirty="0" err="1"/>
              <a:t>Tschirhart</a:t>
            </a:r>
            <a:r>
              <a:rPr lang="en-US" sz="1600" dirty="0"/>
              <a:t> has served on six nonprofit boards in a variety of roles, including president, and led a nonprofit as its executive director. </a:t>
            </a:r>
          </a:p>
        </p:txBody>
      </p:sp>
    </p:spTree>
    <p:extLst>
      <p:ext uri="{BB962C8B-B14F-4D97-AF65-F5344CB8AC3E}">
        <p14:creationId xmlns:p14="http://schemas.microsoft.com/office/powerpoint/2010/main" val="3285975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76200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smtClean="0">
                <a:solidFill>
                  <a:schemeClr val="bg1"/>
                </a:solidFill>
              </a:rPr>
              <a:t>Evaluation</a:t>
            </a:r>
            <a:endParaRPr lang="en-US" sz="3100" dirty="0">
              <a:solidFill>
                <a:schemeClr val="bg1"/>
              </a:solidFill>
            </a:endParaRPr>
          </a:p>
        </p:txBody>
      </p:sp>
      <p:sp>
        <p:nvSpPr>
          <p:cNvPr id="7" name="Content Placeholder 3"/>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mtClean="0"/>
              <a:t>What are the key points of this module?</a:t>
            </a:r>
          </a:p>
          <a:p>
            <a:pPr marL="0" indent="0">
              <a:buFont typeface="Arial" pitchFamily="34" charset="0"/>
              <a:buNone/>
            </a:pPr>
            <a:endParaRPr lang="en-US" smtClean="0"/>
          </a:p>
          <a:p>
            <a:pPr lvl="1"/>
            <a:r>
              <a:rPr lang="en-US" smtClean="0"/>
              <a:t>What did you find most useful?</a:t>
            </a:r>
          </a:p>
          <a:p>
            <a:pPr lvl="1"/>
            <a:r>
              <a:rPr lang="en-US" smtClean="0"/>
              <a:t>What can we improve upon?</a:t>
            </a:r>
          </a:p>
          <a:p>
            <a:pPr lvl="1"/>
            <a:r>
              <a:rPr lang="en-US" smtClean="0"/>
              <a:t>Other items you want us to cover?</a:t>
            </a:r>
          </a:p>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5029200"/>
            <a:ext cx="1941459" cy="1586574"/>
          </a:xfrm>
          <a:prstGeom prst="rect">
            <a:avLst/>
          </a:prstGeom>
          <a:ln>
            <a:solidFill>
              <a:schemeClr val="tx1"/>
            </a:solidFill>
          </a:ln>
        </p:spPr>
      </p:pic>
    </p:spTree>
    <p:extLst>
      <p:ext uri="{BB962C8B-B14F-4D97-AF65-F5344CB8AC3E}">
        <p14:creationId xmlns:p14="http://schemas.microsoft.com/office/powerpoint/2010/main" val="1784702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76200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smtClean="0">
                <a:solidFill>
                  <a:schemeClr val="bg1"/>
                </a:solidFill>
              </a:rPr>
              <a:t>Curriculum Modules</a:t>
            </a:r>
            <a:endParaRPr lang="en-US" sz="3100" dirty="0">
              <a:solidFill>
                <a:schemeClr val="bg1"/>
              </a:solidFill>
            </a:endParaRPr>
          </a:p>
        </p:txBody>
      </p:sp>
      <p:sp>
        <p:nvSpPr>
          <p:cNvPr id="7" name="TextBox 1"/>
          <p:cNvSpPr txBox="1"/>
          <p:nvPr/>
        </p:nvSpPr>
        <p:spPr>
          <a:xfrm>
            <a:off x="419100" y="2057400"/>
            <a:ext cx="8305800" cy="35394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smtClean="0"/>
              <a:t>Module 1:  Foundations for Transforming Board Practice</a:t>
            </a:r>
          </a:p>
          <a:p>
            <a:r>
              <a:rPr lang="en-US" sz="2800" dirty="0" smtClean="0"/>
              <a:t>Module 2:  Legal and Recruitment Issues</a:t>
            </a:r>
          </a:p>
          <a:p>
            <a:r>
              <a:rPr lang="en-US" sz="2800" dirty="0" smtClean="0"/>
              <a:t>Module 3:  Governance and Board Structure</a:t>
            </a:r>
          </a:p>
          <a:p>
            <a:r>
              <a:rPr lang="en-US" sz="2800" dirty="0" smtClean="0"/>
              <a:t>Module 4:  Enhancing Board Engagement</a:t>
            </a:r>
          </a:p>
          <a:p>
            <a:r>
              <a:rPr lang="en-US" sz="2800" dirty="0" smtClean="0"/>
              <a:t>Module 5:  Constructive Conflict</a:t>
            </a:r>
          </a:p>
          <a:p>
            <a:r>
              <a:rPr lang="en-US" sz="2800" dirty="0" smtClean="0"/>
              <a:t>Module 6:  Tools for Strategic Thinking</a:t>
            </a:r>
          </a:p>
          <a:p>
            <a:r>
              <a:rPr lang="en-US" sz="2800" dirty="0" smtClean="0"/>
              <a:t>Module 7:  Asking the Right Questions</a:t>
            </a:r>
          </a:p>
          <a:p>
            <a:r>
              <a:rPr lang="en-US" sz="2800" dirty="0" smtClean="0"/>
              <a:t>Module 8:  Board Meeting Communication</a:t>
            </a:r>
          </a:p>
        </p:txBody>
      </p:sp>
    </p:spTree>
    <p:extLst>
      <p:ext uri="{BB962C8B-B14F-4D97-AF65-F5344CB8AC3E}">
        <p14:creationId xmlns:p14="http://schemas.microsoft.com/office/powerpoint/2010/main" val="823365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76200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smtClean="0">
                <a:solidFill>
                  <a:schemeClr val="bg1"/>
                </a:solidFill>
              </a:rPr>
              <a:t>Curriculum Modules</a:t>
            </a:r>
            <a:endParaRPr lang="en-US" sz="3100" dirty="0">
              <a:solidFill>
                <a:schemeClr val="bg1"/>
              </a:solidFill>
            </a:endParaRPr>
          </a:p>
        </p:txBody>
      </p:sp>
      <p:sp>
        <p:nvSpPr>
          <p:cNvPr id="7" name="TextBox 1"/>
          <p:cNvSpPr txBox="1"/>
          <p:nvPr/>
        </p:nvSpPr>
        <p:spPr>
          <a:xfrm>
            <a:off x="480391" y="1657126"/>
            <a:ext cx="8130209" cy="40626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dirty="0" smtClean="0"/>
              <a:t>PDF copies of the curriculum modules are available for viewing on the </a:t>
            </a:r>
          </a:p>
          <a:p>
            <a:pPr>
              <a:lnSpc>
                <a:spcPct val="150000"/>
              </a:lnSpc>
            </a:pPr>
            <a:r>
              <a:rPr lang="en-US" sz="3600" b="1" dirty="0" smtClean="0">
                <a:solidFill>
                  <a:srgbClr val="FF0000"/>
                </a:solidFill>
              </a:rPr>
              <a:t>NC Thrive portal: http</a:t>
            </a:r>
            <a:r>
              <a:rPr lang="en-US" sz="3600" b="1" dirty="0">
                <a:solidFill>
                  <a:srgbClr val="FF0000"/>
                </a:solidFill>
              </a:rPr>
              <a:t>://communitydevelopment.ces.ncsu.edu/local-government-nonprofits</a:t>
            </a:r>
            <a:r>
              <a:rPr lang="en-US" sz="3600" b="1" dirty="0" smtClean="0">
                <a:solidFill>
                  <a:srgbClr val="FF0000"/>
                </a:solidFill>
              </a:rPr>
              <a:t>/</a:t>
            </a:r>
          </a:p>
        </p:txBody>
      </p:sp>
    </p:spTree>
    <p:extLst>
      <p:ext uri="{BB962C8B-B14F-4D97-AF65-F5344CB8AC3E}">
        <p14:creationId xmlns:p14="http://schemas.microsoft.com/office/powerpoint/2010/main" val="3650187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p:txBody>
      </p:sp>
      <p:sp>
        <p:nvSpPr>
          <p:cNvPr id="5" name="Title 1"/>
          <p:cNvSpPr txBox="1">
            <a:spLocks/>
          </p:cNvSpPr>
          <p:nvPr/>
        </p:nvSpPr>
        <p:spPr>
          <a:xfrm>
            <a:off x="457200" y="304800"/>
            <a:ext cx="80772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bg1"/>
                </a:solidFill>
              </a:rPr>
              <a:t>References</a:t>
            </a:r>
            <a:endParaRPr lang="en-US" sz="3100" dirty="0">
              <a:solidFill>
                <a:schemeClr val="bg1"/>
              </a:solidFill>
            </a:endParaRPr>
          </a:p>
        </p:txBody>
      </p:sp>
      <p:sp>
        <p:nvSpPr>
          <p:cNvPr id="7" name="Rectangle 6"/>
          <p:cNvSpPr/>
          <p:nvPr/>
        </p:nvSpPr>
        <p:spPr>
          <a:xfrm>
            <a:off x="457200" y="1600200"/>
            <a:ext cx="8229600" cy="5047536"/>
          </a:xfrm>
          <a:prstGeom prst="rect">
            <a:avLst/>
          </a:prstGeom>
        </p:spPr>
        <p:txBody>
          <a:bodyPr wrap="square">
            <a:spAutoFit/>
          </a:bodyPr>
          <a:lstStyle/>
          <a:p>
            <a:r>
              <a:rPr lang="en-US" sz="1600" dirty="0" err="1" smtClean="0"/>
              <a:t>Bushe</a:t>
            </a:r>
            <a:r>
              <a:rPr lang="en-US" sz="1600" dirty="0" smtClean="0"/>
              <a:t>, G. </a:t>
            </a:r>
            <a:r>
              <a:rPr lang="en-US" sz="1600" dirty="0"/>
              <a:t>(</a:t>
            </a:r>
            <a:r>
              <a:rPr lang="en-US" sz="1600" dirty="0" smtClean="0"/>
              <a:t>2007). Appreciative </a:t>
            </a:r>
            <a:r>
              <a:rPr lang="en-US" sz="1600" dirty="0"/>
              <a:t>Inquiry Is Not (Just) About The Positive</a:t>
            </a:r>
          </a:p>
          <a:p>
            <a:r>
              <a:rPr lang="en-US" sz="1600" dirty="0"/>
              <a:t>OD Practitioner, Vol. 39, No. 4, pp.30-35, 2007</a:t>
            </a:r>
          </a:p>
          <a:p>
            <a:r>
              <a:rPr lang="en-US" sz="1600" dirty="0">
                <a:hlinkClick r:id="rId3"/>
              </a:rPr>
              <a:t>http://www.library.wisc.edu/EDVRC/docs/public/pdfs/LIReadings/AI_Is_Not_%</a:t>
            </a:r>
            <a:r>
              <a:rPr lang="en-US" sz="1600" dirty="0" smtClean="0">
                <a:hlinkClick r:id="rId3"/>
              </a:rPr>
              <a:t>28Just%29_About_the_Positive.pdf</a:t>
            </a:r>
            <a:endParaRPr lang="en-US" sz="1600" dirty="0" smtClean="0"/>
          </a:p>
          <a:p>
            <a:endParaRPr lang="en-US" sz="1600" dirty="0"/>
          </a:p>
          <a:p>
            <a:r>
              <a:rPr lang="en-US" sz="1600" dirty="0"/>
              <a:t>Cooperrider, D., Whitney, D., Stavros, J. (2008). The Appreciative Inquiry Handbook. Crown Custom Publishing, Brunswick Ohio.</a:t>
            </a:r>
          </a:p>
          <a:p>
            <a:r>
              <a:rPr lang="en-US" sz="1600" dirty="0"/>
              <a:t> </a:t>
            </a:r>
          </a:p>
          <a:p>
            <a:r>
              <a:rPr lang="en-US" sz="1600" dirty="0"/>
              <a:t>Fredrickson, </a:t>
            </a:r>
            <a:r>
              <a:rPr lang="en-US" sz="1600" dirty="0" smtClean="0"/>
              <a:t>B. </a:t>
            </a:r>
            <a:r>
              <a:rPr lang="en-US" sz="1600" dirty="0"/>
              <a:t>(2009). </a:t>
            </a:r>
            <a:r>
              <a:rPr lang="en-US" sz="1600" i="1" dirty="0"/>
              <a:t>Positivity</a:t>
            </a:r>
            <a:r>
              <a:rPr lang="en-US" sz="1600" dirty="0"/>
              <a:t>. New York: Crown.</a:t>
            </a:r>
          </a:p>
          <a:p>
            <a:r>
              <a:rPr lang="en-US" sz="1600" dirty="0"/>
              <a:t> </a:t>
            </a:r>
          </a:p>
          <a:p>
            <a:r>
              <a:rPr lang="en-US" sz="1600" dirty="0" err="1" smtClean="0"/>
              <a:t>Kashdan</a:t>
            </a:r>
            <a:r>
              <a:rPr lang="en-US" sz="1600" dirty="0" smtClean="0"/>
              <a:t>, T.  </a:t>
            </a:r>
            <a:r>
              <a:rPr lang="en-US" sz="1600" dirty="0"/>
              <a:t>(2009). </a:t>
            </a:r>
            <a:r>
              <a:rPr lang="en-US" sz="1600" i="1" u="sng" dirty="0">
                <a:hlinkClick r:id="rId4"/>
              </a:rPr>
              <a:t>Curious?: Discover the Missing Ingredient to a Fulfilling Life</a:t>
            </a:r>
            <a:r>
              <a:rPr lang="en-US" sz="1600" dirty="0"/>
              <a:t>. HarperCollins: New York.</a:t>
            </a:r>
          </a:p>
          <a:p>
            <a:r>
              <a:rPr lang="en-US" sz="1600" dirty="0"/>
              <a:t> </a:t>
            </a:r>
          </a:p>
          <a:p>
            <a:r>
              <a:rPr lang="en-US" sz="1600" dirty="0"/>
              <a:t>Rosenthal, R</a:t>
            </a:r>
            <a:r>
              <a:rPr lang="en-US" sz="1600" dirty="0" smtClean="0"/>
              <a:t>., </a:t>
            </a:r>
            <a:r>
              <a:rPr lang="en-US" sz="1600" dirty="0"/>
              <a:t>Jacobson, L. (1968). </a:t>
            </a:r>
            <a:r>
              <a:rPr lang="en-US" sz="1600" i="1" dirty="0"/>
              <a:t>Pygmalion in the classroom</a:t>
            </a:r>
            <a:r>
              <a:rPr lang="en-US" sz="1600" dirty="0"/>
              <a:t>. New York: Holt, Rinehart &amp; Winston.</a:t>
            </a:r>
          </a:p>
          <a:p>
            <a:r>
              <a:rPr lang="en-US" sz="1600" dirty="0"/>
              <a:t> </a:t>
            </a:r>
          </a:p>
          <a:p>
            <a:r>
              <a:rPr lang="en-US" sz="1600" dirty="0"/>
              <a:t>Powell, E. Logic Model Templates. </a:t>
            </a:r>
            <a:r>
              <a:rPr lang="en-US" sz="1600" dirty="0">
                <a:hlinkClick r:id="rId5"/>
              </a:rPr>
              <a:t>http://</a:t>
            </a:r>
            <a:r>
              <a:rPr lang="en-US" sz="1600" dirty="0" smtClean="0">
                <a:hlinkClick r:id="rId5"/>
              </a:rPr>
              <a:t>www.uwex.edu/ces/pdande/evaluation/evallogicmodelworksheets.html</a:t>
            </a:r>
            <a:endParaRPr lang="en-US" sz="1600" dirty="0" smtClean="0"/>
          </a:p>
          <a:p>
            <a:endParaRPr lang="en-US" sz="1600" dirty="0"/>
          </a:p>
          <a:p>
            <a:endParaRPr lang="en-US" dirty="0"/>
          </a:p>
        </p:txBody>
      </p:sp>
    </p:spTree>
    <p:extLst>
      <p:ext uri="{BB962C8B-B14F-4D97-AF65-F5344CB8AC3E}">
        <p14:creationId xmlns:p14="http://schemas.microsoft.com/office/powerpoint/2010/main" val="3459022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E3304A"/>
          </a:solidFill>
        </p:spPr>
        <p:txBody>
          <a:bodyPr/>
          <a:lstStyle/>
          <a:p>
            <a:r>
              <a:rPr lang="en-US" dirty="0" smtClean="0">
                <a:solidFill>
                  <a:schemeClr val="bg1"/>
                </a:solidFill>
              </a:rPr>
              <a:t>Module 7</a:t>
            </a:r>
            <a:endParaRPr lang="en-US" dirty="0">
              <a:solidFill>
                <a:schemeClr val="bg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8167" y="2243470"/>
            <a:ext cx="5422400" cy="3457612"/>
          </a:xfrm>
          <a:prstGeom prst="rect">
            <a:avLst/>
          </a:prstGeom>
        </p:spPr>
      </p:pic>
      <p:sp>
        <p:nvSpPr>
          <p:cNvPr id="10" name="Text Placeholder 9"/>
          <p:cNvSpPr>
            <a:spLocks noGrp="1"/>
          </p:cNvSpPr>
          <p:nvPr>
            <p:ph type="body" sz="quarter" idx="3"/>
          </p:nvPr>
        </p:nvSpPr>
        <p:spPr>
          <a:xfrm>
            <a:off x="2919956" y="2819400"/>
            <a:ext cx="3240088" cy="1676400"/>
          </a:xfrm>
        </p:spPr>
        <p:txBody>
          <a:bodyPr>
            <a:normAutofit/>
          </a:bodyPr>
          <a:lstStyle/>
          <a:p>
            <a:pPr algn="ctr"/>
            <a:r>
              <a:rPr lang="en-US" sz="3200" dirty="0" smtClean="0">
                <a:solidFill>
                  <a:schemeClr val="bg1"/>
                </a:solidFill>
              </a:rPr>
              <a:t>Asking the Right Questions</a:t>
            </a:r>
            <a:endParaRPr lang="en-US" sz="3200" dirty="0">
              <a:solidFill>
                <a:schemeClr val="bg1"/>
              </a:solidFill>
            </a:endParaRPr>
          </a:p>
        </p:txBody>
      </p:sp>
    </p:spTree>
    <p:extLst>
      <p:ext uri="{BB962C8B-B14F-4D97-AF65-F5344CB8AC3E}">
        <p14:creationId xmlns:p14="http://schemas.microsoft.com/office/powerpoint/2010/main" val="664586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8" name="Content Placeholder 2"/>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7" name="Title 1"/>
          <p:cNvSpPr txBox="1">
            <a:spLocks/>
          </p:cNvSpPr>
          <p:nvPr/>
        </p:nvSpPr>
        <p:spPr>
          <a:xfrm>
            <a:off x="457200" y="304800"/>
            <a:ext cx="8153400" cy="1143000"/>
          </a:xfrm>
          <a:prstGeom prst="rect">
            <a:avLst/>
          </a:prstGeom>
          <a:solidFill>
            <a:srgbClr val="C00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dirty="0" smtClean="0">
                <a:solidFill>
                  <a:schemeClr val="bg1"/>
                </a:solidFill>
                <a:effectLst>
                  <a:outerShdw blurRad="38100" dist="38100" dir="2700000" algn="tl">
                    <a:srgbClr val="000000">
                      <a:alpha val="43137"/>
                    </a:srgbClr>
                  </a:outerShdw>
                </a:effectLst>
              </a:rPr>
              <a:t>Goals for this Module</a:t>
            </a:r>
            <a:endParaRPr lang="en-US" sz="4000" dirty="0">
              <a:solidFill>
                <a:schemeClr val="bg1"/>
              </a:solidFill>
              <a:effectLst>
                <a:outerShdw blurRad="38100" dist="38100" dir="2700000" algn="tl">
                  <a:srgbClr val="000000">
                    <a:alpha val="43137"/>
                  </a:srgbClr>
                </a:outerShdw>
              </a:effectLst>
            </a:endParaRPr>
          </a:p>
        </p:txBody>
      </p:sp>
      <p:sp>
        <p:nvSpPr>
          <p:cNvPr id="11"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US" dirty="0" smtClean="0">
              <a:latin typeface="Monotype Corsiva" pitchFamily="66" charset="0"/>
            </a:endParaRPr>
          </a:p>
          <a:p>
            <a:pPr>
              <a:lnSpc>
                <a:spcPct val="90000"/>
              </a:lnSpc>
              <a:buNone/>
            </a:pPr>
            <a:r>
              <a:rPr lang="en-US" dirty="0" smtClean="0"/>
              <a:t>Participants will be able to:</a:t>
            </a:r>
          </a:p>
          <a:p>
            <a:pPr lvl="1">
              <a:lnSpc>
                <a:spcPct val="90000"/>
              </a:lnSpc>
            </a:pPr>
            <a:r>
              <a:rPr lang="en-US" sz="3200" dirty="0" smtClean="0"/>
              <a:t>Describe a program’s logic – how the world should work</a:t>
            </a:r>
          </a:p>
          <a:p>
            <a:pPr lvl="1">
              <a:lnSpc>
                <a:spcPct val="90000"/>
              </a:lnSpc>
            </a:pPr>
            <a:r>
              <a:rPr lang="en-US" sz="3200" dirty="0" smtClean="0"/>
              <a:t>Integrate strategic thinking to adapt logic model to real world assumptions and factors</a:t>
            </a:r>
          </a:p>
          <a:p>
            <a:pPr lvl="1">
              <a:lnSpc>
                <a:spcPct val="90000"/>
              </a:lnSpc>
            </a:pPr>
            <a:r>
              <a:rPr lang="en-US" sz="3200" dirty="0" smtClean="0"/>
              <a:t>Use techniques to infuse innovative thinking and imagination in program planning</a:t>
            </a:r>
          </a:p>
          <a:p>
            <a:pPr marL="400050" lvl="1" indent="0" algn="ctr">
              <a:buFont typeface="Arial" pitchFamily="34" charset="0"/>
              <a:buNone/>
            </a:pPr>
            <a:endParaRPr lang="en-US" sz="3200" dirty="0" smtClean="0"/>
          </a:p>
          <a:p>
            <a:pPr marL="0" indent="0" algn="ctr">
              <a:buFont typeface="Arial" pitchFamily="34" charset="0"/>
              <a:buNone/>
            </a:pPr>
            <a:endParaRPr lang="en-US" dirty="0" smtClean="0">
              <a:latin typeface="Monotype Corsiva" pitchFamily="66" charset="0"/>
            </a:endParaRPr>
          </a:p>
        </p:txBody>
      </p:sp>
    </p:spTree>
    <p:extLst>
      <p:ext uri="{BB962C8B-B14F-4D97-AF65-F5344CB8AC3E}">
        <p14:creationId xmlns:p14="http://schemas.microsoft.com/office/powerpoint/2010/main" val="3868448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8" name="Content Placeholder 2"/>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9" name="Title 1"/>
          <p:cNvSpPr txBox="1">
            <a:spLocks/>
          </p:cNvSpPr>
          <p:nvPr/>
        </p:nvSpPr>
        <p:spPr>
          <a:xfrm>
            <a:off x="457200" y="274638"/>
            <a:ext cx="8229600" cy="1143000"/>
          </a:xfrm>
          <a:prstGeom prst="rect">
            <a:avLst/>
          </a:prstGeom>
          <a:solidFill>
            <a:srgbClr val="C000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effectLst>
                  <a:outerShdw blurRad="38100" dist="38100" dir="2700000" algn="tl">
                    <a:srgbClr val="000000">
                      <a:alpha val="43137"/>
                    </a:srgbClr>
                  </a:outerShdw>
                </a:effectLst>
              </a:rPr>
              <a:t>Logic Models (LM)</a:t>
            </a:r>
          </a:p>
        </p:txBody>
      </p:sp>
      <p:sp>
        <p:nvSpPr>
          <p:cNvPr id="10"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a:p>
            <a:pPr marL="0" indent="0">
              <a:buNone/>
            </a:pPr>
            <a:endParaRPr lang="en-US" dirty="0"/>
          </a:p>
          <a:p>
            <a:pPr marL="0" indent="0">
              <a:buNone/>
            </a:pPr>
            <a:r>
              <a:rPr lang="en-US" dirty="0" smtClean="0"/>
              <a:t>A logical picture of what the program is doing and what it expects as a result</a:t>
            </a:r>
          </a:p>
          <a:p>
            <a:endParaRPr lang="en-US" dirty="0" smtClean="0"/>
          </a:p>
        </p:txBody>
      </p:sp>
    </p:spTree>
    <p:extLst>
      <p:ext uri="{BB962C8B-B14F-4D97-AF65-F5344CB8AC3E}">
        <p14:creationId xmlns:p14="http://schemas.microsoft.com/office/powerpoint/2010/main" val="4251009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p:txBody>
          <a:bodyPr/>
          <a:lstStyle/>
          <a:p>
            <a:pPr>
              <a:defRPr/>
            </a:pPr>
            <a:r>
              <a:rPr lang="en-US" dirty="0"/>
              <a:t>University of Wisconsin-Extension, Program Development and Evaluation</a:t>
            </a:r>
          </a:p>
        </p:txBody>
      </p:sp>
      <p:pic>
        <p:nvPicPr>
          <p:cNvPr id="31748" name="Picture 2" descr="BD05725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50033">
            <a:off x="5668963" y="411163"/>
            <a:ext cx="18669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Text Box 3"/>
          <p:cNvSpPr txBox="1">
            <a:spLocks noChangeArrowheads="1"/>
          </p:cNvSpPr>
          <p:nvPr/>
        </p:nvSpPr>
        <p:spPr bwMode="auto">
          <a:xfrm>
            <a:off x="914400" y="2057400"/>
            <a:ext cx="1943100" cy="533400"/>
          </a:xfrm>
          <a:prstGeom prst="rect">
            <a:avLst/>
          </a:prstGeom>
          <a:solidFill>
            <a:srgbClr val="FFCC99"/>
          </a:solidFill>
          <a:ln w="38100">
            <a:solidFill>
              <a:srgbClr val="FF9900"/>
            </a:solidFill>
            <a:miter lim="800000"/>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atin typeface="Times New Roman" charset="0"/>
              </a:rPr>
              <a:t>Family</a:t>
            </a:r>
          </a:p>
        </p:txBody>
      </p:sp>
      <p:sp>
        <p:nvSpPr>
          <p:cNvPr id="31750" name="Text Box 4"/>
          <p:cNvSpPr txBox="1">
            <a:spLocks noChangeArrowheads="1"/>
          </p:cNvSpPr>
          <p:nvPr/>
        </p:nvSpPr>
        <p:spPr bwMode="auto">
          <a:xfrm>
            <a:off x="914400" y="2743200"/>
            <a:ext cx="1943100" cy="457200"/>
          </a:xfrm>
          <a:prstGeom prst="rect">
            <a:avLst/>
          </a:prstGeom>
          <a:solidFill>
            <a:srgbClr val="FFCC99"/>
          </a:solidFill>
          <a:ln w="38100">
            <a:solidFill>
              <a:srgbClr val="FF9900"/>
            </a:solidFill>
            <a:miter lim="800000"/>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atin typeface="Times New Roman" charset="0"/>
              </a:rPr>
              <a:t>Budget</a:t>
            </a:r>
          </a:p>
        </p:txBody>
      </p:sp>
      <p:sp>
        <p:nvSpPr>
          <p:cNvPr id="31751" name="Text Box 5"/>
          <p:cNvSpPr txBox="1">
            <a:spLocks noChangeArrowheads="1"/>
          </p:cNvSpPr>
          <p:nvPr/>
        </p:nvSpPr>
        <p:spPr bwMode="auto">
          <a:xfrm>
            <a:off x="914400" y="3352800"/>
            <a:ext cx="1943100" cy="457200"/>
          </a:xfrm>
          <a:prstGeom prst="rect">
            <a:avLst/>
          </a:prstGeom>
          <a:solidFill>
            <a:srgbClr val="FFCC99"/>
          </a:solidFill>
          <a:ln w="38100">
            <a:solidFill>
              <a:srgbClr val="FF9900"/>
            </a:solidFill>
            <a:miter lim="800000"/>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atin typeface="Times New Roman" charset="0"/>
              </a:rPr>
              <a:t>Car</a:t>
            </a:r>
          </a:p>
        </p:txBody>
      </p:sp>
      <p:sp>
        <p:nvSpPr>
          <p:cNvPr id="31752" name="Text Box 6"/>
          <p:cNvSpPr txBox="1">
            <a:spLocks noChangeArrowheads="1"/>
          </p:cNvSpPr>
          <p:nvPr/>
        </p:nvSpPr>
        <p:spPr bwMode="auto">
          <a:xfrm>
            <a:off x="914400" y="3962400"/>
            <a:ext cx="1943100" cy="914400"/>
          </a:xfrm>
          <a:prstGeom prst="rect">
            <a:avLst/>
          </a:prstGeom>
          <a:solidFill>
            <a:srgbClr val="FFCC99"/>
          </a:solidFill>
          <a:ln w="38100">
            <a:solidFill>
              <a:srgbClr val="FF9900"/>
            </a:solidFill>
            <a:miter lim="800000"/>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atin typeface="Times New Roman" charset="0"/>
              </a:rPr>
              <a:t>Camping Equipment</a:t>
            </a:r>
          </a:p>
        </p:txBody>
      </p:sp>
      <p:sp>
        <p:nvSpPr>
          <p:cNvPr id="31753" name="Text Box 7"/>
          <p:cNvSpPr txBox="1">
            <a:spLocks noChangeArrowheads="1"/>
          </p:cNvSpPr>
          <p:nvPr/>
        </p:nvSpPr>
        <p:spPr bwMode="auto">
          <a:xfrm>
            <a:off x="3771900" y="1981200"/>
            <a:ext cx="2171700" cy="838200"/>
          </a:xfrm>
          <a:prstGeom prst="rect">
            <a:avLst/>
          </a:prstGeom>
          <a:solidFill>
            <a:srgbClr val="CCFFCC"/>
          </a:solidFill>
          <a:ln w="38100">
            <a:solidFill>
              <a:srgbClr val="339966"/>
            </a:solidFill>
            <a:miter lim="800000"/>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atin typeface="Times New Roman" charset="0"/>
              </a:rPr>
              <a:t>Drive to state park</a:t>
            </a:r>
          </a:p>
        </p:txBody>
      </p:sp>
      <p:sp>
        <p:nvSpPr>
          <p:cNvPr id="31754" name="Text Box 8"/>
          <p:cNvSpPr txBox="1">
            <a:spLocks noChangeArrowheads="1"/>
          </p:cNvSpPr>
          <p:nvPr/>
        </p:nvSpPr>
        <p:spPr bwMode="auto">
          <a:xfrm>
            <a:off x="3771900" y="2971800"/>
            <a:ext cx="2171700" cy="457200"/>
          </a:xfrm>
          <a:prstGeom prst="rect">
            <a:avLst/>
          </a:prstGeom>
          <a:solidFill>
            <a:srgbClr val="CCFFCC"/>
          </a:solidFill>
          <a:ln w="38100">
            <a:solidFill>
              <a:srgbClr val="339966"/>
            </a:solidFill>
            <a:miter lim="800000"/>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atin typeface="Times New Roman" charset="0"/>
              </a:rPr>
              <a:t>Set up camp</a:t>
            </a:r>
          </a:p>
        </p:txBody>
      </p:sp>
      <p:sp>
        <p:nvSpPr>
          <p:cNvPr id="31755" name="Text Box 9"/>
          <p:cNvSpPr txBox="1">
            <a:spLocks noChangeArrowheads="1"/>
          </p:cNvSpPr>
          <p:nvPr/>
        </p:nvSpPr>
        <p:spPr bwMode="auto">
          <a:xfrm>
            <a:off x="3771900" y="3543300"/>
            <a:ext cx="2171700" cy="876300"/>
          </a:xfrm>
          <a:prstGeom prst="rect">
            <a:avLst/>
          </a:prstGeom>
          <a:solidFill>
            <a:srgbClr val="CCFFCC"/>
          </a:solidFill>
          <a:ln w="38100">
            <a:solidFill>
              <a:srgbClr val="339966"/>
            </a:solidFill>
            <a:miter lim="800000"/>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atin typeface="Times New Roman" charset="0"/>
              </a:rPr>
              <a:t>Cook, play, talk, laugh, hike</a:t>
            </a:r>
          </a:p>
        </p:txBody>
      </p:sp>
      <p:sp>
        <p:nvSpPr>
          <p:cNvPr id="31756" name="Text Box 10"/>
          <p:cNvSpPr txBox="1">
            <a:spLocks noChangeArrowheads="1"/>
          </p:cNvSpPr>
          <p:nvPr/>
        </p:nvSpPr>
        <p:spPr bwMode="auto">
          <a:xfrm>
            <a:off x="6781800" y="2286000"/>
            <a:ext cx="2057400" cy="2743200"/>
          </a:xfrm>
          <a:prstGeom prst="rect">
            <a:avLst/>
          </a:prstGeom>
          <a:solidFill>
            <a:srgbClr val="FF99CC"/>
          </a:solidFill>
          <a:ln w="38100">
            <a:solidFill>
              <a:srgbClr val="FF0000"/>
            </a:solidFill>
            <a:miter lim="800000"/>
            <a:headEnd/>
            <a:tailEnd/>
          </a:ln>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atin typeface="Times New Roman" charset="0"/>
              </a:rPr>
              <a:t>Family members learn about each other; family bonds; family has a good time</a:t>
            </a:r>
          </a:p>
        </p:txBody>
      </p:sp>
      <p:grpSp>
        <p:nvGrpSpPr>
          <p:cNvPr id="31757" name="Group 11"/>
          <p:cNvGrpSpPr>
            <a:grpSpLocks/>
          </p:cNvGrpSpPr>
          <p:nvPr/>
        </p:nvGrpSpPr>
        <p:grpSpPr bwMode="auto">
          <a:xfrm>
            <a:off x="2857500" y="2400300"/>
            <a:ext cx="228600" cy="2011363"/>
            <a:chOff x="4500" y="4680"/>
            <a:chExt cx="360" cy="3600"/>
          </a:xfrm>
        </p:grpSpPr>
        <p:sp>
          <p:nvSpPr>
            <p:cNvPr id="31769" name="Line 12"/>
            <p:cNvSpPr>
              <a:spLocks noChangeShapeType="1"/>
            </p:cNvSpPr>
            <p:nvPr/>
          </p:nvSpPr>
          <p:spPr bwMode="auto">
            <a:xfrm>
              <a:off x="4860" y="4680"/>
              <a:ext cx="0" cy="36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0" name="Line 13"/>
            <p:cNvSpPr>
              <a:spLocks noChangeShapeType="1"/>
            </p:cNvSpPr>
            <p:nvPr/>
          </p:nvSpPr>
          <p:spPr bwMode="auto">
            <a:xfrm flipH="1">
              <a:off x="4500" y="8280"/>
              <a:ext cx="36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1" name="Line 14"/>
            <p:cNvSpPr>
              <a:spLocks noChangeShapeType="1"/>
            </p:cNvSpPr>
            <p:nvPr/>
          </p:nvSpPr>
          <p:spPr bwMode="auto">
            <a:xfrm flipH="1">
              <a:off x="4500" y="5760"/>
              <a:ext cx="36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2" name="Line 15"/>
            <p:cNvSpPr>
              <a:spLocks noChangeShapeType="1"/>
            </p:cNvSpPr>
            <p:nvPr/>
          </p:nvSpPr>
          <p:spPr bwMode="auto">
            <a:xfrm flipH="1">
              <a:off x="4500" y="6840"/>
              <a:ext cx="36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3" name="Line 16"/>
            <p:cNvSpPr>
              <a:spLocks noChangeShapeType="1"/>
            </p:cNvSpPr>
            <p:nvPr/>
          </p:nvSpPr>
          <p:spPr bwMode="auto">
            <a:xfrm flipH="1">
              <a:off x="4500" y="4680"/>
              <a:ext cx="36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758" name="AutoShape 17"/>
          <p:cNvSpPr>
            <a:spLocks noChangeArrowheads="1"/>
          </p:cNvSpPr>
          <p:nvPr/>
        </p:nvSpPr>
        <p:spPr bwMode="auto">
          <a:xfrm>
            <a:off x="3086100" y="2514600"/>
            <a:ext cx="571500" cy="400050"/>
          </a:xfrm>
          <a:prstGeom prst="rightArrow">
            <a:avLst>
              <a:gd name="adj1" fmla="val 56435"/>
              <a:gd name="adj2" fmla="val 57937"/>
            </a:avLst>
          </a:prstGeom>
          <a:solidFill>
            <a:srgbClr val="0000FF"/>
          </a:solidFill>
          <a:ln w="9525">
            <a:solidFill>
              <a:srgbClr val="000000"/>
            </a:solidFill>
            <a:miter lim="800000"/>
            <a:headEnd/>
            <a:tailEnd/>
          </a:ln>
        </p:spPr>
        <p:txBody>
          <a:bodyPr/>
          <a:lstStyle/>
          <a:p>
            <a:endParaRPr lang="en-US">
              <a:latin typeface="Rockwell" charset="0"/>
            </a:endParaRPr>
          </a:p>
        </p:txBody>
      </p:sp>
      <p:sp>
        <p:nvSpPr>
          <p:cNvPr id="31759" name="AutoShape 18"/>
          <p:cNvSpPr>
            <a:spLocks noChangeArrowheads="1"/>
          </p:cNvSpPr>
          <p:nvPr/>
        </p:nvSpPr>
        <p:spPr bwMode="auto">
          <a:xfrm>
            <a:off x="6172200" y="2514600"/>
            <a:ext cx="571500" cy="400050"/>
          </a:xfrm>
          <a:prstGeom prst="rightArrow">
            <a:avLst>
              <a:gd name="adj1" fmla="val 56435"/>
              <a:gd name="adj2" fmla="val 57937"/>
            </a:avLst>
          </a:prstGeom>
          <a:solidFill>
            <a:srgbClr val="0000FF"/>
          </a:solidFill>
          <a:ln w="9525">
            <a:solidFill>
              <a:srgbClr val="000000"/>
            </a:solidFill>
            <a:miter lim="800000"/>
            <a:headEnd/>
            <a:tailEnd/>
          </a:ln>
        </p:spPr>
        <p:txBody>
          <a:bodyPr/>
          <a:lstStyle/>
          <a:p>
            <a:endParaRPr lang="en-US">
              <a:latin typeface="Rockwell" charset="0"/>
            </a:endParaRPr>
          </a:p>
        </p:txBody>
      </p:sp>
      <p:grpSp>
        <p:nvGrpSpPr>
          <p:cNvPr id="31760" name="Group 19"/>
          <p:cNvGrpSpPr>
            <a:grpSpLocks/>
          </p:cNvGrpSpPr>
          <p:nvPr/>
        </p:nvGrpSpPr>
        <p:grpSpPr bwMode="auto">
          <a:xfrm>
            <a:off x="5943600" y="2400300"/>
            <a:ext cx="228600" cy="1600200"/>
            <a:chOff x="9360" y="4680"/>
            <a:chExt cx="360" cy="2520"/>
          </a:xfrm>
        </p:grpSpPr>
        <p:sp>
          <p:nvSpPr>
            <p:cNvPr id="31765" name="Line 20"/>
            <p:cNvSpPr>
              <a:spLocks noChangeShapeType="1"/>
            </p:cNvSpPr>
            <p:nvPr/>
          </p:nvSpPr>
          <p:spPr bwMode="auto">
            <a:xfrm>
              <a:off x="9720" y="4680"/>
              <a:ext cx="0" cy="252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6" name="Line 21"/>
            <p:cNvSpPr>
              <a:spLocks noChangeShapeType="1"/>
            </p:cNvSpPr>
            <p:nvPr/>
          </p:nvSpPr>
          <p:spPr bwMode="auto">
            <a:xfrm flipH="1">
              <a:off x="9360" y="7200"/>
              <a:ext cx="36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7" name="Line 22"/>
            <p:cNvSpPr>
              <a:spLocks noChangeShapeType="1"/>
            </p:cNvSpPr>
            <p:nvPr/>
          </p:nvSpPr>
          <p:spPr bwMode="auto">
            <a:xfrm flipH="1">
              <a:off x="9360" y="4680"/>
              <a:ext cx="36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8" name="Line 23"/>
            <p:cNvSpPr>
              <a:spLocks noChangeShapeType="1"/>
            </p:cNvSpPr>
            <p:nvPr/>
          </p:nvSpPr>
          <p:spPr bwMode="auto">
            <a:xfrm flipH="1">
              <a:off x="9360" y="5760"/>
              <a:ext cx="36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761" name="Rectangle 24"/>
          <p:cNvSpPr>
            <a:spLocks noChangeArrowheads="1"/>
          </p:cNvSpPr>
          <p:nvPr/>
        </p:nvSpPr>
        <p:spPr bwMode="auto">
          <a:xfrm>
            <a:off x="914400" y="593725"/>
            <a:ext cx="5257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b="1" dirty="0">
                <a:cs typeface="Arial" charset="0"/>
              </a:rPr>
              <a:t>Every </a:t>
            </a:r>
            <a:r>
              <a:rPr lang="en-US" sz="3600" b="1" dirty="0" smtClean="0">
                <a:cs typeface="Arial" charset="0"/>
              </a:rPr>
              <a:t>Day </a:t>
            </a:r>
            <a:r>
              <a:rPr lang="en-US" sz="3600" b="1" dirty="0">
                <a:cs typeface="Arial" charset="0"/>
              </a:rPr>
              <a:t>L</a:t>
            </a:r>
            <a:r>
              <a:rPr lang="en-US" sz="3600" b="1" dirty="0" smtClean="0">
                <a:cs typeface="Arial" charset="0"/>
              </a:rPr>
              <a:t>ogic </a:t>
            </a:r>
            <a:r>
              <a:rPr lang="en-US" sz="3600" b="1" dirty="0">
                <a:cs typeface="Arial" charset="0"/>
              </a:rPr>
              <a:t>M</a:t>
            </a:r>
            <a:r>
              <a:rPr lang="en-US" sz="3600" b="1" dirty="0" smtClean="0">
                <a:cs typeface="Arial" charset="0"/>
              </a:rPr>
              <a:t>odel </a:t>
            </a:r>
            <a:r>
              <a:rPr lang="en-US" sz="3600" b="1" dirty="0">
                <a:cs typeface="Arial" charset="0"/>
              </a:rPr>
              <a:t>–</a:t>
            </a:r>
            <a:r>
              <a:rPr lang="en-US" sz="3600" dirty="0">
                <a:cs typeface="Arial" charset="0"/>
              </a:rPr>
              <a:t> </a:t>
            </a:r>
          </a:p>
          <a:p>
            <a:r>
              <a:rPr lang="en-US" sz="3600" b="1" dirty="0">
                <a:cs typeface="Times New Roman" charset="0"/>
              </a:rPr>
              <a:t>Family Vacation </a:t>
            </a:r>
            <a:endParaRPr lang="en-US" sz="3600" dirty="0">
              <a:cs typeface="Times New Roman" charset="0"/>
            </a:endParaRPr>
          </a:p>
        </p:txBody>
      </p:sp>
      <p:sp>
        <p:nvSpPr>
          <p:cNvPr id="31762" name="Text Box 25"/>
          <p:cNvSpPr txBox="1">
            <a:spLocks noChangeArrowheads="1"/>
          </p:cNvSpPr>
          <p:nvPr/>
        </p:nvSpPr>
        <p:spPr bwMode="auto">
          <a:xfrm>
            <a:off x="914400" y="5305425"/>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50000"/>
              </a:spcBef>
            </a:pPr>
            <a:r>
              <a:rPr lang="en-US">
                <a:solidFill>
                  <a:schemeClr val="accent2"/>
                </a:solidFill>
                <a:latin typeface="Rockwell" charset="0"/>
              </a:rPr>
              <a:t>INPUTS</a:t>
            </a:r>
          </a:p>
        </p:txBody>
      </p:sp>
      <p:sp>
        <p:nvSpPr>
          <p:cNvPr id="31763" name="Text Box 26"/>
          <p:cNvSpPr txBox="1">
            <a:spLocks noChangeArrowheads="1"/>
          </p:cNvSpPr>
          <p:nvPr/>
        </p:nvSpPr>
        <p:spPr bwMode="auto">
          <a:xfrm>
            <a:off x="3932238" y="52578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50000"/>
              </a:spcBef>
            </a:pPr>
            <a:r>
              <a:rPr lang="en-US">
                <a:solidFill>
                  <a:schemeClr val="accent2"/>
                </a:solidFill>
                <a:latin typeface="Rockwell" charset="0"/>
              </a:rPr>
              <a:t>OUTPUTS</a:t>
            </a:r>
          </a:p>
        </p:txBody>
      </p:sp>
      <p:sp>
        <p:nvSpPr>
          <p:cNvPr id="31764" name="Text Box 27"/>
          <p:cNvSpPr txBox="1">
            <a:spLocks noChangeArrowheads="1"/>
          </p:cNvSpPr>
          <p:nvPr/>
        </p:nvSpPr>
        <p:spPr bwMode="auto">
          <a:xfrm>
            <a:off x="6553200" y="5257800"/>
            <a:ext cx="198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50000"/>
              </a:spcBef>
            </a:pPr>
            <a:r>
              <a:rPr lang="en-US">
                <a:solidFill>
                  <a:schemeClr val="accent2"/>
                </a:solidFill>
                <a:latin typeface="Rockwell" charset="0"/>
              </a:rPr>
              <a:t>OUTCOMES</a:t>
            </a:r>
          </a:p>
        </p:txBody>
      </p:sp>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32" name="TextBox 31"/>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295588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487363"/>
            <a:ext cx="8656638" cy="1798637"/>
          </a:xfrm>
          <a:solidFill>
            <a:srgbClr val="C00000"/>
          </a:solidFill>
        </p:spPr>
        <p:txBody>
          <a:bodyPr/>
          <a:lstStyle/>
          <a:p>
            <a:pPr eaLnBrk="1" hangingPunct="1"/>
            <a:r>
              <a:rPr lang="en-US" sz="3600" b="1" dirty="0" smtClean="0">
                <a:solidFill>
                  <a:schemeClr val="bg1"/>
                </a:solidFill>
                <a:effectLst>
                  <a:outerShdw blurRad="38100" dist="38100" dir="2700000" algn="tl">
                    <a:srgbClr val="000000">
                      <a:alpha val="43137"/>
                    </a:srgbClr>
                  </a:outerShdw>
                </a:effectLst>
              </a:rPr>
              <a:t>Logical </a:t>
            </a:r>
            <a:r>
              <a:rPr lang="en-US" sz="3600" b="1" dirty="0">
                <a:solidFill>
                  <a:srgbClr val="FFFF00"/>
                </a:solidFill>
                <a:effectLst>
                  <a:outerShdw blurRad="38100" dist="38100" dir="2700000" algn="tl">
                    <a:srgbClr val="000000">
                      <a:alpha val="43137"/>
                    </a:srgbClr>
                  </a:outerShdw>
                </a:effectLst>
              </a:rPr>
              <a:t>C</a:t>
            </a:r>
            <a:r>
              <a:rPr lang="en-US" sz="3600" b="1" dirty="0" smtClean="0">
                <a:solidFill>
                  <a:srgbClr val="FFFF00"/>
                </a:solidFill>
                <a:effectLst>
                  <a:outerShdw blurRad="38100" dist="38100" dir="2700000" algn="tl">
                    <a:srgbClr val="000000">
                      <a:alpha val="43137"/>
                    </a:srgbClr>
                  </a:outerShdw>
                </a:effectLst>
              </a:rPr>
              <a:t>hain of Connections </a:t>
            </a:r>
            <a:r>
              <a:rPr lang="en-US" sz="3600" b="1" dirty="0">
                <a:solidFill>
                  <a:schemeClr val="bg1"/>
                </a:solidFill>
                <a:effectLst>
                  <a:outerShdw blurRad="38100" dist="38100" dir="2700000" algn="tl">
                    <a:srgbClr val="000000">
                      <a:alpha val="43137"/>
                    </a:srgbClr>
                  </a:outerShdw>
                </a:effectLst>
              </a:rPr>
              <a:t>S</a:t>
            </a:r>
            <a:r>
              <a:rPr lang="en-US" sz="3600" b="1" dirty="0" smtClean="0">
                <a:solidFill>
                  <a:schemeClr val="bg1"/>
                </a:solidFill>
                <a:effectLst>
                  <a:outerShdw blurRad="38100" dist="38100" dir="2700000" algn="tl">
                    <a:srgbClr val="000000">
                      <a:alpha val="43137"/>
                    </a:srgbClr>
                  </a:outerShdw>
                </a:effectLst>
              </a:rPr>
              <a:t>howing </a:t>
            </a:r>
            <a:br>
              <a:rPr lang="en-US" sz="3600" b="1" dirty="0" smtClean="0">
                <a:solidFill>
                  <a:schemeClr val="bg1"/>
                </a:solidFill>
                <a:effectLst>
                  <a:outerShdw blurRad="38100" dist="38100" dir="2700000" algn="tl">
                    <a:srgbClr val="000000">
                      <a:alpha val="43137"/>
                    </a:srgbClr>
                  </a:outerShdw>
                </a:effectLst>
              </a:rPr>
            </a:br>
            <a:r>
              <a:rPr lang="en-US" sz="3600" b="1" dirty="0" smtClean="0">
                <a:solidFill>
                  <a:schemeClr val="bg1"/>
                </a:solidFill>
                <a:effectLst>
                  <a:outerShdw blurRad="38100" dist="38100" dir="2700000" algn="tl">
                    <a:srgbClr val="000000">
                      <a:alpha val="43137"/>
                    </a:srgbClr>
                  </a:outerShdw>
                </a:effectLst>
              </a:rPr>
              <a:t>What the Program is to Accomplish</a:t>
            </a:r>
          </a:p>
        </p:txBody>
      </p:sp>
      <p:sp>
        <p:nvSpPr>
          <p:cNvPr id="52227" name="Footer Placeholder 3"/>
          <p:cNvSpPr>
            <a:spLocks noGrp="1"/>
          </p:cNvSpPr>
          <p:nvPr>
            <p:ph type="ftr" sz="quarter" idx="11"/>
          </p:nvPr>
        </p:nvSpPr>
        <p:spPr/>
        <p:txBody>
          <a:bodyPr/>
          <a:lstStyle/>
          <a:p>
            <a:pPr>
              <a:defRPr/>
            </a:pPr>
            <a:r>
              <a:rPr lang="en-US" dirty="0"/>
              <a:t>University of Wisconsin-Extension, Program Development and Evaluation</a:t>
            </a:r>
          </a:p>
        </p:txBody>
      </p:sp>
      <p:grpSp>
        <p:nvGrpSpPr>
          <p:cNvPr id="32773" name="Group 3"/>
          <p:cNvGrpSpPr>
            <a:grpSpLocks/>
          </p:cNvGrpSpPr>
          <p:nvPr/>
        </p:nvGrpSpPr>
        <p:grpSpPr bwMode="auto">
          <a:xfrm>
            <a:off x="201613" y="2514600"/>
            <a:ext cx="8774112" cy="2698751"/>
            <a:chOff x="70" y="1071"/>
            <a:chExt cx="5527" cy="1700"/>
          </a:xfrm>
        </p:grpSpPr>
        <p:sp>
          <p:nvSpPr>
            <p:cNvPr id="32774" name="Text Box 4"/>
            <p:cNvSpPr txBox="1">
              <a:spLocks noChangeArrowheads="1"/>
            </p:cNvSpPr>
            <p:nvPr/>
          </p:nvSpPr>
          <p:spPr bwMode="auto">
            <a:xfrm>
              <a:off x="1239" y="2015"/>
              <a:ext cx="624"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b="1" dirty="0" smtClean="0">
                  <a:solidFill>
                    <a:schemeClr val="accent2"/>
                  </a:solidFill>
                  <a:latin typeface="Times New Roman" charset="0"/>
                </a:rPr>
                <a:t>What we  </a:t>
              </a:r>
              <a:r>
                <a:rPr lang="en-US" b="1" dirty="0">
                  <a:solidFill>
                    <a:schemeClr val="accent2"/>
                  </a:solidFill>
                  <a:latin typeface="Times New Roman" charset="0"/>
                </a:rPr>
                <a:t>do</a:t>
              </a:r>
            </a:p>
          </p:txBody>
        </p:sp>
        <p:sp>
          <p:nvSpPr>
            <p:cNvPr id="32775" name="Text Box 5"/>
            <p:cNvSpPr txBox="1">
              <a:spLocks noChangeArrowheads="1"/>
            </p:cNvSpPr>
            <p:nvPr/>
          </p:nvSpPr>
          <p:spPr bwMode="auto">
            <a:xfrm>
              <a:off x="2247" y="2015"/>
              <a:ext cx="73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b="1" dirty="0">
                  <a:solidFill>
                    <a:schemeClr val="accent2"/>
                  </a:solidFill>
                  <a:latin typeface="Times New Roman" charset="0"/>
                </a:rPr>
                <a:t>Who we reach</a:t>
              </a:r>
            </a:p>
          </p:txBody>
        </p:sp>
        <p:sp>
          <p:nvSpPr>
            <p:cNvPr id="32776" name="Text Box 6"/>
            <p:cNvSpPr txBox="1">
              <a:spLocks noChangeArrowheads="1"/>
            </p:cNvSpPr>
            <p:nvPr/>
          </p:nvSpPr>
          <p:spPr bwMode="auto">
            <a:xfrm>
              <a:off x="3284" y="2066"/>
              <a:ext cx="22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b="1" dirty="0">
                  <a:solidFill>
                    <a:schemeClr val="accent2"/>
                  </a:solidFill>
                  <a:latin typeface="Times New Roman" charset="0"/>
                </a:rPr>
                <a:t>What results</a:t>
              </a:r>
            </a:p>
          </p:txBody>
        </p:sp>
        <p:sp>
          <p:nvSpPr>
            <p:cNvPr id="32777" name="Text Box 7"/>
            <p:cNvSpPr txBox="1">
              <a:spLocks noChangeArrowheads="1"/>
            </p:cNvSpPr>
            <p:nvPr/>
          </p:nvSpPr>
          <p:spPr bwMode="auto">
            <a:xfrm>
              <a:off x="173" y="1071"/>
              <a:ext cx="864" cy="288"/>
            </a:xfrm>
            <a:prstGeom prst="rect">
              <a:avLst/>
            </a:prstGeom>
            <a:solidFill>
              <a:srgbClr val="FFCC66"/>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a:solidFill>
                    <a:srgbClr val="0000FF"/>
                  </a:solidFill>
                  <a:latin typeface="Times New Roman" charset="0"/>
                </a:rPr>
                <a:t>INPUTS</a:t>
              </a:r>
              <a:endParaRPr lang="en-US">
                <a:latin typeface="Times New Roman" charset="0"/>
              </a:endParaRPr>
            </a:p>
          </p:txBody>
        </p:sp>
        <p:sp>
          <p:nvSpPr>
            <p:cNvPr id="32778" name="Text Box 8"/>
            <p:cNvSpPr txBox="1">
              <a:spLocks noChangeArrowheads="1"/>
            </p:cNvSpPr>
            <p:nvPr/>
          </p:nvSpPr>
          <p:spPr bwMode="auto">
            <a:xfrm>
              <a:off x="1277" y="1071"/>
              <a:ext cx="1728" cy="296"/>
            </a:xfrm>
            <a:prstGeom prst="rect">
              <a:avLst/>
            </a:prstGeom>
            <a:solidFill>
              <a:srgbClr val="99FF99"/>
            </a:solidFill>
            <a:ln w="12700" cap="sq">
              <a:solidFill>
                <a:srgbClr val="99FF99"/>
              </a:solidFill>
              <a:miter lim="800000"/>
              <a:headEnd type="none" w="sm" len="sm"/>
              <a:tailEnd type="none" w="sm" len="sm"/>
            </a:ln>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a:solidFill>
                    <a:srgbClr val="0000FF"/>
                  </a:solidFill>
                  <a:latin typeface="Times New Roman" charset="0"/>
                </a:rPr>
                <a:t>OUTPUTS</a:t>
              </a:r>
            </a:p>
          </p:txBody>
        </p:sp>
        <p:sp>
          <p:nvSpPr>
            <p:cNvPr id="32779" name="Text Box 9"/>
            <p:cNvSpPr txBox="1">
              <a:spLocks noChangeArrowheads="1"/>
            </p:cNvSpPr>
            <p:nvPr/>
          </p:nvSpPr>
          <p:spPr bwMode="auto">
            <a:xfrm>
              <a:off x="3341" y="1071"/>
              <a:ext cx="2256" cy="288"/>
            </a:xfrm>
            <a:prstGeom prst="rect">
              <a:avLst/>
            </a:prstGeom>
            <a:solidFill>
              <a:srgbClr val="FF7C80"/>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a:solidFill>
                    <a:srgbClr val="0000FF"/>
                  </a:solidFill>
                  <a:latin typeface="Times New Roman" charset="0"/>
                </a:rPr>
                <a:t>OUTCOMES</a:t>
              </a:r>
            </a:p>
          </p:txBody>
        </p:sp>
        <p:sp>
          <p:nvSpPr>
            <p:cNvPr id="32780" name="Text Box 10"/>
            <p:cNvSpPr txBox="1">
              <a:spLocks noChangeArrowheads="1"/>
            </p:cNvSpPr>
            <p:nvPr/>
          </p:nvSpPr>
          <p:spPr bwMode="auto">
            <a:xfrm>
              <a:off x="70" y="1462"/>
              <a:ext cx="919" cy="446"/>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nchor="ctr" anchorCtr="1">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sz="2000">
                  <a:latin typeface="Times New Roman" charset="0"/>
                </a:rPr>
                <a:t>Program investments</a:t>
              </a:r>
            </a:p>
          </p:txBody>
        </p:sp>
        <p:sp>
          <p:nvSpPr>
            <p:cNvPr id="32781" name="Text Box 11"/>
            <p:cNvSpPr txBox="1">
              <a:spLocks noChangeArrowheads="1"/>
            </p:cNvSpPr>
            <p:nvPr/>
          </p:nvSpPr>
          <p:spPr bwMode="auto">
            <a:xfrm>
              <a:off x="1181" y="1635"/>
              <a:ext cx="768" cy="252"/>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sz="2000">
                  <a:latin typeface="Times New Roman" charset="0"/>
                </a:rPr>
                <a:t>Activities</a:t>
              </a:r>
            </a:p>
          </p:txBody>
        </p:sp>
        <p:sp>
          <p:nvSpPr>
            <p:cNvPr id="32782" name="Text Box 12"/>
            <p:cNvSpPr txBox="1">
              <a:spLocks noChangeArrowheads="1"/>
            </p:cNvSpPr>
            <p:nvPr/>
          </p:nvSpPr>
          <p:spPr bwMode="auto">
            <a:xfrm>
              <a:off x="2151" y="1587"/>
              <a:ext cx="960" cy="252"/>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sz="2000">
                  <a:latin typeface="Times New Roman" charset="0"/>
                </a:rPr>
                <a:t>Participation</a:t>
              </a:r>
            </a:p>
          </p:txBody>
        </p:sp>
        <p:sp>
          <p:nvSpPr>
            <p:cNvPr id="32783" name="Text Box 13"/>
            <p:cNvSpPr txBox="1">
              <a:spLocks noChangeArrowheads="1"/>
            </p:cNvSpPr>
            <p:nvPr/>
          </p:nvSpPr>
          <p:spPr bwMode="auto">
            <a:xfrm>
              <a:off x="3303" y="1407"/>
              <a:ext cx="624" cy="688"/>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endParaRPr lang="en-US" sz="1400">
                <a:latin typeface="Times New Roman" charset="0"/>
              </a:endParaRPr>
            </a:p>
            <a:p>
              <a:pPr algn="ctr">
                <a:spcBef>
                  <a:spcPct val="50000"/>
                </a:spcBef>
              </a:pPr>
              <a:r>
                <a:rPr lang="en-US" sz="2000">
                  <a:latin typeface="Times New Roman" charset="0"/>
                </a:rPr>
                <a:t>Short</a:t>
              </a:r>
            </a:p>
            <a:p>
              <a:pPr>
                <a:spcBef>
                  <a:spcPct val="50000"/>
                </a:spcBef>
              </a:pPr>
              <a:endParaRPr lang="en-US" sz="1400">
                <a:latin typeface="Times New Roman" charset="0"/>
              </a:endParaRPr>
            </a:p>
          </p:txBody>
        </p:sp>
        <p:sp>
          <p:nvSpPr>
            <p:cNvPr id="32784" name="Text Box 14"/>
            <p:cNvSpPr txBox="1">
              <a:spLocks noChangeArrowheads="1"/>
            </p:cNvSpPr>
            <p:nvPr/>
          </p:nvSpPr>
          <p:spPr bwMode="auto">
            <a:xfrm>
              <a:off x="4071" y="1407"/>
              <a:ext cx="710" cy="688"/>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endParaRPr lang="en-US" sz="1400">
                <a:latin typeface="Times New Roman" charset="0"/>
              </a:endParaRPr>
            </a:p>
            <a:p>
              <a:pPr algn="ctr">
                <a:spcBef>
                  <a:spcPct val="50000"/>
                </a:spcBef>
              </a:pPr>
              <a:r>
                <a:rPr lang="en-US" sz="2000">
                  <a:latin typeface="Times New Roman" charset="0"/>
                </a:rPr>
                <a:t>Medium</a:t>
              </a:r>
            </a:p>
            <a:p>
              <a:pPr>
                <a:spcBef>
                  <a:spcPct val="50000"/>
                </a:spcBef>
              </a:pPr>
              <a:endParaRPr lang="en-US" sz="1400">
                <a:latin typeface="Times New Roman" charset="0"/>
              </a:endParaRPr>
            </a:p>
          </p:txBody>
        </p:sp>
        <p:sp>
          <p:nvSpPr>
            <p:cNvPr id="32785" name="AutoShape 15"/>
            <p:cNvSpPr>
              <a:spLocks noChangeArrowheads="1"/>
            </p:cNvSpPr>
            <p:nvPr/>
          </p:nvSpPr>
          <p:spPr bwMode="auto">
            <a:xfrm>
              <a:off x="1047" y="1695"/>
              <a:ext cx="96" cy="96"/>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Rockwell" charset="0"/>
              </a:endParaRPr>
            </a:p>
          </p:txBody>
        </p:sp>
        <p:sp>
          <p:nvSpPr>
            <p:cNvPr id="32786" name="AutoShape 16"/>
            <p:cNvSpPr>
              <a:spLocks noChangeArrowheads="1"/>
            </p:cNvSpPr>
            <p:nvPr/>
          </p:nvSpPr>
          <p:spPr bwMode="auto">
            <a:xfrm>
              <a:off x="1997" y="1695"/>
              <a:ext cx="96" cy="96"/>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Rockwell" charset="0"/>
              </a:endParaRPr>
            </a:p>
          </p:txBody>
        </p:sp>
        <p:sp>
          <p:nvSpPr>
            <p:cNvPr id="32787" name="AutoShape 17"/>
            <p:cNvSpPr>
              <a:spLocks noChangeArrowheads="1"/>
            </p:cNvSpPr>
            <p:nvPr/>
          </p:nvSpPr>
          <p:spPr bwMode="auto">
            <a:xfrm>
              <a:off x="3149" y="1695"/>
              <a:ext cx="96" cy="96"/>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pPr algn="ctr"/>
              <a:endParaRPr lang="en-US">
                <a:solidFill>
                  <a:srgbClr val="0000FF"/>
                </a:solidFill>
              </a:endParaRPr>
            </a:p>
          </p:txBody>
        </p:sp>
        <p:sp>
          <p:nvSpPr>
            <p:cNvPr id="32788" name="AutoShape 18"/>
            <p:cNvSpPr>
              <a:spLocks noChangeArrowheads="1"/>
            </p:cNvSpPr>
            <p:nvPr/>
          </p:nvSpPr>
          <p:spPr bwMode="auto">
            <a:xfrm>
              <a:off x="3927" y="1695"/>
              <a:ext cx="96" cy="96"/>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Rockwell" charset="0"/>
              </a:endParaRPr>
            </a:p>
          </p:txBody>
        </p:sp>
        <p:sp>
          <p:nvSpPr>
            <p:cNvPr id="32789" name="AutoShape 19"/>
            <p:cNvSpPr>
              <a:spLocks noChangeArrowheads="1"/>
            </p:cNvSpPr>
            <p:nvPr/>
          </p:nvSpPr>
          <p:spPr bwMode="auto">
            <a:xfrm>
              <a:off x="4829" y="1695"/>
              <a:ext cx="96" cy="96"/>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Rockwell" charset="0"/>
              </a:endParaRPr>
            </a:p>
          </p:txBody>
        </p:sp>
        <p:sp>
          <p:nvSpPr>
            <p:cNvPr id="32790" name="Text Box 20"/>
            <p:cNvSpPr txBox="1">
              <a:spLocks noChangeArrowheads="1"/>
            </p:cNvSpPr>
            <p:nvPr/>
          </p:nvSpPr>
          <p:spPr bwMode="auto">
            <a:xfrm>
              <a:off x="4973" y="1419"/>
              <a:ext cx="624" cy="649"/>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sz="2000">
                  <a:latin typeface="Times New Roman" charset="0"/>
                </a:rPr>
                <a:t>Long-term</a:t>
              </a:r>
            </a:p>
            <a:p>
              <a:pPr algn="ctr">
                <a:spcBef>
                  <a:spcPct val="50000"/>
                </a:spcBef>
              </a:pPr>
              <a:endParaRPr lang="en-US" sz="1400">
                <a:latin typeface="Times New Roman" charset="0"/>
              </a:endParaRPr>
            </a:p>
          </p:txBody>
        </p:sp>
        <p:sp>
          <p:nvSpPr>
            <p:cNvPr id="32791" name="Text Box 21"/>
            <p:cNvSpPr txBox="1">
              <a:spLocks noChangeArrowheads="1"/>
            </p:cNvSpPr>
            <p:nvPr/>
          </p:nvSpPr>
          <p:spPr bwMode="auto">
            <a:xfrm>
              <a:off x="87" y="2050"/>
              <a:ext cx="797"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b="1" dirty="0">
                  <a:solidFill>
                    <a:schemeClr val="accent2"/>
                  </a:solidFill>
                  <a:latin typeface="Times New Roman" charset="0"/>
                </a:rPr>
                <a:t>What we invest</a:t>
              </a:r>
            </a:p>
          </p:txBody>
        </p:sp>
      </p:gr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26" name="TextBox 25"/>
          <p:cNvSpPr txBox="1"/>
          <p:nvPr/>
        </p:nvSpPr>
        <p:spPr>
          <a:xfrm>
            <a:off x="348858"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3792185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bwMode="auto">
          <a:xfrm>
            <a:off x="3291680" y="6324600"/>
            <a:ext cx="5212557" cy="39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r>
              <a:rPr lang="en-US" sz="1400" dirty="0" smtClean="0">
                <a:solidFill>
                  <a:schemeClr val="bg1">
                    <a:lumMod val="50000"/>
                  </a:schemeClr>
                </a:solidFill>
              </a:rPr>
              <a:t>University of Wisconsin-Extension, Program Dev. &amp; </a:t>
            </a:r>
            <a:r>
              <a:rPr lang="en-US" sz="1400" dirty="0" err="1" smtClean="0">
                <a:solidFill>
                  <a:schemeClr val="bg1">
                    <a:lumMod val="50000"/>
                  </a:schemeClr>
                </a:solidFill>
              </a:rPr>
              <a:t>Eval</a:t>
            </a:r>
            <a:r>
              <a:rPr lang="en-US" sz="1400" dirty="0" smtClean="0">
                <a:solidFill>
                  <a:schemeClr val="bg1">
                    <a:lumMod val="50000"/>
                  </a:schemeClr>
                </a:solidFill>
              </a:rPr>
              <a:t>.</a:t>
            </a:r>
          </a:p>
        </p:txBody>
      </p:sp>
      <p:pic>
        <p:nvPicPr>
          <p:cNvPr id="33796" name="Picture 4" descr="LM_pdande-co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275" y="777875"/>
            <a:ext cx="7954963" cy="499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5"/>
          <p:cNvSpPr txBox="1">
            <a:spLocks noChangeArrowheads="1"/>
          </p:cNvSpPr>
          <p:nvPr/>
        </p:nvSpPr>
        <p:spPr bwMode="auto">
          <a:xfrm>
            <a:off x="549275" y="152400"/>
            <a:ext cx="7954963" cy="579438"/>
          </a:xfrm>
          <a:prstGeom prst="rect">
            <a:avLst/>
          </a:prstGeom>
          <a:solidFill>
            <a:srgbClr val="C00000"/>
          </a:solidFill>
          <a:ln>
            <a:noFill/>
          </a:ln>
        </p:spPr>
        <p:txBody>
          <a:bodyPr wrap="squar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50000"/>
              </a:spcBef>
            </a:pPr>
            <a:r>
              <a:rPr lang="en-US" sz="3200" dirty="0">
                <a:solidFill>
                  <a:schemeClr val="bg1"/>
                </a:solidFill>
                <a:latin typeface="HandelGotDLig" pitchFamily="34" charset="0"/>
              </a:rPr>
              <a:t>Fully </a:t>
            </a:r>
            <a:r>
              <a:rPr lang="en-US" sz="3200" dirty="0" smtClean="0">
                <a:solidFill>
                  <a:schemeClr val="bg1"/>
                </a:solidFill>
                <a:latin typeface="HandelGotDLig" pitchFamily="34" charset="0"/>
              </a:rPr>
              <a:t>Detailed </a:t>
            </a:r>
            <a:r>
              <a:rPr lang="en-US" sz="3200" dirty="0">
                <a:solidFill>
                  <a:schemeClr val="bg1"/>
                </a:solidFill>
                <a:latin typeface="HandelGotDLig" pitchFamily="34" charset="0"/>
              </a:rPr>
              <a:t>L</a:t>
            </a:r>
            <a:r>
              <a:rPr lang="en-US" sz="3200" dirty="0" smtClean="0">
                <a:solidFill>
                  <a:schemeClr val="bg1"/>
                </a:solidFill>
                <a:latin typeface="HandelGotDLig" pitchFamily="34" charset="0"/>
              </a:rPr>
              <a:t>ogic </a:t>
            </a:r>
            <a:r>
              <a:rPr lang="en-US" sz="3200" dirty="0">
                <a:solidFill>
                  <a:schemeClr val="bg1"/>
                </a:solidFill>
                <a:latin typeface="HandelGotDLig" pitchFamily="34" charset="0"/>
              </a:rPr>
              <a:t>M</a:t>
            </a:r>
            <a:r>
              <a:rPr lang="en-US" sz="3200" dirty="0" smtClean="0">
                <a:solidFill>
                  <a:schemeClr val="bg1"/>
                </a:solidFill>
                <a:latin typeface="HandelGotDLig" pitchFamily="34" charset="0"/>
              </a:rPr>
              <a:t>odel</a:t>
            </a:r>
            <a:endParaRPr lang="en-US" sz="3200" dirty="0">
              <a:solidFill>
                <a:schemeClr val="bg1"/>
              </a:solidFill>
              <a:latin typeface="HandelGotDLig" pitchFamily="34" charset="0"/>
            </a:endParaRPr>
          </a:p>
        </p:txBody>
      </p:sp>
      <p:sp>
        <p:nvSpPr>
          <p:cNvPr id="33798" name="Rectangle 6"/>
          <p:cNvSpPr>
            <a:spLocks noChangeArrowheads="1"/>
          </p:cNvSpPr>
          <p:nvPr/>
        </p:nvSpPr>
        <p:spPr bwMode="auto">
          <a:xfrm>
            <a:off x="4000500" y="777875"/>
            <a:ext cx="3314700" cy="250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latin typeface="Rockwell" charset="0"/>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5999"/>
            <a:ext cx="1002800" cy="639439"/>
          </a:xfrm>
          <a:prstGeom prst="rect">
            <a:avLst/>
          </a:prstGeom>
        </p:spPr>
      </p:pic>
      <p:sp>
        <p:nvSpPr>
          <p:cNvPr id="9" name="TextBox 8"/>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Tree>
    <p:extLst>
      <p:ext uri="{BB962C8B-B14F-4D97-AF65-F5344CB8AC3E}">
        <p14:creationId xmlns:p14="http://schemas.microsoft.com/office/powerpoint/2010/main" val="3606782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096000"/>
            <a:ext cx="1002800" cy="639439"/>
          </a:xfrm>
          <a:prstGeom prst="rect">
            <a:avLst/>
          </a:prstGeom>
        </p:spPr>
      </p:pic>
      <p:sp>
        <p:nvSpPr>
          <p:cNvPr id="4" name="TextBox 3"/>
          <p:cNvSpPr txBox="1"/>
          <p:nvPr/>
        </p:nvSpPr>
        <p:spPr>
          <a:xfrm>
            <a:off x="362694" y="6215664"/>
            <a:ext cx="582211" cy="400110"/>
          </a:xfrm>
          <a:prstGeom prst="rect">
            <a:avLst/>
          </a:prstGeom>
          <a:noFill/>
        </p:spPr>
        <p:txBody>
          <a:bodyPr wrap="none" rtlCol="0">
            <a:spAutoFit/>
          </a:bodyPr>
          <a:lstStyle/>
          <a:p>
            <a:r>
              <a:rPr lang="en-US" sz="2000" dirty="0" smtClean="0">
                <a:solidFill>
                  <a:schemeClr val="bg1"/>
                </a:solidFill>
              </a:rPr>
              <a:t>TBP</a:t>
            </a:r>
            <a:endParaRPr lang="en-US" sz="2000" dirty="0">
              <a:solidFill>
                <a:schemeClr val="bg1"/>
              </a:solidFill>
            </a:endParaRPr>
          </a:p>
        </p:txBody>
      </p:sp>
      <p:sp>
        <p:nvSpPr>
          <p:cNvPr id="8" name="Content Placeholder 2"/>
          <p:cNvSpPr txBox="1">
            <a:spLocks/>
          </p:cNvSpPr>
          <p:nvPr/>
        </p:nvSpPr>
        <p:spPr>
          <a:xfrm>
            <a:off x="609600" y="1752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5" name="Rectangle 2"/>
          <p:cNvSpPr txBox="1">
            <a:spLocks noChangeArrowheads="1"/>
          </p:cNvSpPr>
          <p:nvPr/>
        </p:nvSpPr>
        <p:spPr>
          <a:xfrm>
            <a:off x="685800" y="411163"/>
            <a:ext cx="7772400" cy="868362"/>
          </a:xfrm>
          <a:prstGeom prst="rect">
            <a:avLst/>
          </a:prstGeom>
          <a:solidFill>
            <a:srgbClr val="C00000"/>
          </a:solidFill>
        </p:spPr>
        <p:txBody>
          <a:bodyPr rtlCol="0">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dirty="0" smtClean="0">
                <a:solidFill>
                  <a:schemeClr val="bg1"/>
                </a:solidFill>
              </a:rPr>
              <a:t>LM Benefits:  What </a:t>
            </a:r>
            <a:r>
              <a:rPr lang="en-US" dirty="0">
                <a:solidFill>
                  <a:schemeClr val="bg1"/>
                </a:solidFill>
              </a:rPr>
              <a:t>w</a:t>
            </a:r>
            <a:r>
              <a:rPr lang="en-US" dirty="0" smtClean="0">
                <a:solidFill>
                  <a:schemeClr val="bg1"/>
                </a:solidFill>
              </a:rPr>
              <a:t>e are Finding:</a:t>
            </a:r>
          </a:p>
        </p:txBody>
      </p:sp>
      <p:sp>
        <p:nvSpPr>
          <p:cNvPr id="6" name="Rectangle 3"/>
          <p:cNvSpPr txBox="1">
            <a:spLocks noChangeArrowheads="1"/>
          </p:cNvSpPr>
          <p:nvPr/>
        </p:nvSpPr>
        <p:spPr>
          <a:xfrm>
            <a:off x="685800" y="1417638"/>
            <a:ext cx="7772400" cy="4572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pPr>
            <a:endParaRPr lang="en-US" sz="2600" dirty="0" smtClean="0"/>
          </a:p>
          <a:p>
            <a:pPr>
              <a:lnSpc>
                <a:spcPct val="80000"/>
              </a:lnSpc>
            </a:pPr>
            <a:r>
              <a:rPr lang="en-US" sz="2600" dirty="0" smtClean="0"/>
              <a:t>Provides a common language</a:t>
            </a:r>
          </a:p>
          <a:p>
            <a:pPr>
              <a:lnSpc>
                <a:spcPct val="80000"/>
              </a:lnSpc>
            </a:pPr>
            <a:r>
              <a:rPr lang="en-US" sz="2600" dirty="0" smtClean="0"/>
              <a:t>Helps us differentiate between “what we do” and “results” --- </a:t>
            </a:r>
            <a:r>
              <a:rPr lang="en-US" sz="2600" b="1" dirty="0" smtClean="0">
                <a:solidFill>
                  <a:srgbClr val="FF3300"/>
                </a:solidFill>
              </a:rPr>
              <a:t>outcomes</a:t>
            </a:r>
          </a:p>
          <a:p>
            <a:pPr>
              <a:lnSpc>
                <a:spcPct val="80000"/>
              </a:lnSpc>
            </a:pPr>
            <a:r>
              <a:rPr lang="en-US" sz="2600" dirty="0" smtClean="0"/>
              <a:t>Increases understanding about program </a:t>
            </a:r>
          </a:p>
          <a:p>
            <a:pPr>
              <a:lnSpc>
                <a:spcPct val="80000"/>
              </a:lnSpc>
            </a:pPr>
            <a:r>
              <a:rPr lang="en-US" sz="2600" dirty="0" smtClean="0"/>
              <a:t>Guides and helps focus work</a:t>
            </a:r>
          </a:p>
          <a:p>
            <a:pPr>
              <a:lnSpc>
                <a:spcPct val="80000"/>
              </a:lnSpc>
            </a:pPr>
            <a:r>
              <a:rPr lang="en-US" sz="2600" dirty="0" smtClean="0"/>
              <a:t>Leads to improved planning and management</a:t>
            </a:r>
          </a:p>
          <a:p>
            <a:pPr>
              <a:lnSpc>
                <a:spcPct val="80000"/>
              </a:lnSpc>
            </a:pPr>
            <a:r>
              <a:rPr lang="en-US" sz="2600" dirty="0" smtClean="0"/>
              <a:t>Increases intentionality and purpose </a:t>
            </a:r>
          </a:p>
          <a:p>
            <a:pPr>
              <a:lnSpc>
                <a:spcPct val="80000"/>
              </a:lnSpc>
            </a:pPr>
            <a:r>
              <a:rPr lang="en-US" sz="2600" dirty="0" smtClean="0"/>
              <a:t>Provides coherence across complex tasks, and diverse environments</a:t>
            </a:r>
          </a:p>
          <a:p>
            <a:pPr>
              <a:lnSpc>
                <a:spcPct val="80000"/>
              </a:lnSpc>
            </a:pPr>
            <a:endParaRPr lang="en-US" sz="2600" dirty="0" smtClean="0"/>
          </a:p>
          <a:p>
            <a:pPr>
              <a:lnSpc>
                <a:spcPct val="80000"/>
              </a:lnSpc>
            </a:pPr>
            <a:endParaRPr lang="en-US" sz="2600" dirty="0" smtClean="0"/>
          </a:p>
          <a:p>
            <a:pPr>
              <a:lnSpc>
                <a:spcPct val="80000"/>
              </a:lnSpc>
            </a:pPr>
            <a:endParaRPr lang="en-US" sz="1900" dirty="0" smtClean="0"/>
          </a:p>
        </p:txBody>
      </p:sp>
    </p:spTree>
    <p:extLst>
      <p:ext uri="{BB962C8B-B14F-4D97-AF65-F5344CB8AC3E}">
        <p14:creationId xmlns:p14="http://schemas.microsoft.com/office/powerpoint/2010/main" val="395781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4885</TotalTime>
  <Words>755</Words>
  <Application>Microsoft Office PowerPoint</Application>
  <PresentationFormat>On-screen Show (4:3)</PresentationFormat>
  <Paragraphs>185</Paragraphs>
  <Slides>23</Slides>
  <Notes>15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Custom Design</vt:lpstr>
      <vt:lpstr>PowerPoint Presentation</vt:lpstr>
      <vt:lpstr>PowerPoint Presentation</vt:lpstr>
      <vt:lpstr>Module 7</vt:lpstr>
      <vt:lpstr>PowerPoint Presentation</vt:lpstr>
      <vt:lpstr>PowerPoint Presentation</vt:lpstr>
      <vt:lpstr>PowerPoint Presentation</vt:lpstr>
      <vt:lpstr>Logical Chain of Connections Showing  What the Program is to Accomplish</vt:lpstr>
      <vt:lpstr>PowerPoint Presentation</vt:lpstr>
      <vt:lpstr>PowerPoint Presentation</vt:lpstr>
      <vt:lpstr>PowerPoint Presentation</vt:lpstr>
      <vt:lpstr>PowerPoint Presentation</vt:lpstr>
      <vt:lpstr>PowerPoint Presentation</vt:lpstr>
      <vt:lpstr>Principles from Appreciative Inquiry</vt:lpstr>
      <vt:lpstr>Positive is Powerful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NC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Melonie S St John</dc:creator>
  <cp:lastModifiedBy>Jacqueline Murphy Miller</cp:lastModifiedBy>
  <cp:revision>62</cp:revision>
  <cp:lastPrinted>2013-04-17T21:07:40Z</cp:lastPrinted>
  <dcterms:created xsi:type="dcterms:W3CDTF">2013-06-03T20:48:59Z</dcterms:created>
  <dcterms:modified xsi:type="dcterms:W3CDTF">2014-03-19T22:39:07Z</dcterms:modified>
</cp:coreProperties>
</file>