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1"/>
  </p:notesMasterIdLst>
  <p:sldIdLst>
    <p:sldId id="305" r:id="rId2"/>
    <p:sldId id="306" r:id="rId3"/>
    <p:sldId id="257" r:id="rId4"/>
    <p:sldId id="287" r:id="rId5"/>
    <p:sldId id="289" r:id="rId6"/>
    <p:sldId id="290" r:id="rId7"/>
    <p:sldId id="301" r:id="rId8"/>
    <p:sldId id="292" r:id="rId9"/>
    <p:sldId id="294" r:id="rId10"/>
    <p:sldId id="295" r:id="rId11"/>
    <p:sldId id="296" r:id="rId12"/>
    <p:sldId id="298" r:id="rId13"/>
    <p:sldId id="299" r:id="rId14"/>
    <p:sldId id="300" r:id="rId15"/>
    <p:sldId id="303" r:id="rId16"/>
    <p:sldId id="269" r:id="rId17"/>
    <p:sldId id="286" r:id="rId18"/>
    <p:sldId id="304" r:id="rId19"/>
    <p:sldId id="273"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5884B5-3805-429A-8594-04B78FAA4453}">
          <p14:sldIdLst/>
        </p14:section>
        <p14:section name="Untitled Section" id="{BBB66C14-BBFA-4BD2-8114-EBCF4176A4C5}">
          <p14:sldIdLst>
            <p14:sldId id="305"/>
            <p14:sldId id="306"/>
            <p14:sldId id="257"/>
            <p14:sldId id="287"/>
            <p14:sldId id="289"/>
            <p14:sldId id="290"/>
            <p14:sldId id="301"/>
            <p14:sldId id="292"/>
            <p14:sldId id="294"/>
            <p14:sldId id="295"/>
            <p14:sldId id="296"/>
            <p14:sldId id="298"/>
            <p14:sldId id="299"/>
            <p14:sldId id="300"/>
            <p14:sldId id="303"/>
            <p14:sldId id="269"/>
            <p14:sldId id="286"/>
            <p14:sldId id="304"/>
            <p14:sldId id="273"/>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ssica jameson" initials="jj" lastIdx="3" clrIdx="0"/>
  <p:cmAuthor id="1" name="Dr. Susan S Jakes" initials="DSSJ"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30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821" autoAdjust="0"/>
  </p:normalViewPr>
  <p:slideViewPr>
    <p:cSldViewPr>
      <p:cViewPr>
        <p:scale>
          <a:sx n="72" d="100"/>
          <a:sy n="72" d="100"/>
        </p:scale>
        <p:origin x="-684"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75FB8F5-91BC-49A8-9ABE-D2DB997B35E0}" type="datetimeFigureOut">
              <a:rPr lang="en-US" smtClean="0"/>
              <a:pPr/>
              <a:t>3/19/2014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0660121-5380-429F-B9EA-6BCA4B73A8FC}" type="slidenum">
              <a:rPr lang="en-US" smtClean="0"/>
              <a:pPr/>
              <a:t>‹#›</a:t>
            </a:fld>
            <a:endParaRPr lang="en-US"/>
          </a:p>
        </p:txBody>
      </p:sp>
    </p:spTree>
    <p:extLst>
      <p:ext uri="{BB962C8B-B14F-4D97-AF65-F5344CB8AC3E}">
        <p14:creationId xmlns:p14="http://schemas.microsoft.com/office/powerpoint/2010/main" val="3883758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3</a:t>
            </a:fld>
            <a:endParaRPr lang="en-US"/>
          </a:p>
        </p:txBody>
      </p:sp>
    </p:spTree>
    <p:extLst>
      <p:ext uri="{BB962C8B-B14F-4D97-AF65-F5344CB8AC3E}">
        <p14:creationId xmlns:p14="http://schemas.microsoft.com/office/powerpoint/2010/main" val="2717591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smtClean="0">
              <a:ea typeface="ＭＳ Ｐゴシック" charset="-128"/>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57066" indent="-291179">
              <a:defRPr sz="2400">
                <a:solidFill>
                  <a:schemeClr val="tx1"/>
                </a:solidFill>
                <a:latin typeface="Arial" charset="0"/>
                <a:ea typeface="ＭＳ Ｐゴシック" charset="-128"/>
              </a:defRPr>
            </a:lvl2pPr>
            <a:lvl3pPr marL="1164717" indent="-232943">
              <a:defRPr sz="2400">
                <a:solidFill>
                  <a:schemeClr val="tx1"/>
                </a:solidFill>
                <a:latin typeface="Arial" charset="0"/>
                <a:ea typeface="ＭＳ Ｐゴシック" charset="-128"/>
              </a:defRPr>
            </a:lvl3pPr>
            <a:lvl4pPr marL="1630604" indent="-232943">
              <a:defRPr sz="2400">
                <a:solidFill>
                  <a:schemeClr val="tx1"/>
                </a:solidFill>
                <a:latin typeface="Arial" charset="0"/>
                <a:ea typeface="ＭＳ Ｐゴシック" charset="-128"/>
              </a:defRPr>
            </a:lvl4pPr>
            <a:lvl5pPr marL="2096491" indent="-232943">
              <a:defRPr sz="2400">
                <a:solidFill>
                  <a:schemeClr val="tx1"/>
                </a:solidFill>
                <a:latin typeface="Arial" charset="0"/>
                <a:ea typeface="ＭＳ Ｐゴシック" charset="-128"/>
              </a:defRPr>
            </a:lvl5pPr>
            <a:lvl6pPr marL="2562377" indent="-232943" eaLnBrk="0" fontAlgn="base" hangingPunct="0">
              <a:spcBef>
                <a:spcPct val="0"/>
              </a:spcBef>
              <a:spcAft>
                <a:spcPct val="0"/>
              </a:spcAft>
              <a:defRPr sz="2400">
                <a:solidFill>
                  <a:schemeClr val="tx1"/>
                </a:solidFill>
                <a:latin typeface="Arial" charset="0"/>
                <a:ea typeface="ＭＳ Ｐゴシック" charset="-128"/>
              </a:defRPr>
            </a:lvl6pPr>
            <a:lvl7pPr marL="3028264" indent="-232943" eaLnBrk="0" fontAlgn="base" hangingPunct="0">
              <a:spcBef>
                <a:spcPct val="0"/>
              </a:spcBef>
              <a:spcAft>
                <a:spcPct val="0"/>
              </a:spcAft>
              <a:defRPr sz="2400">
                <a:solidFill>
                  <a:schemeClr val="tx1"/>
                </a:solidFill>
                <a:latin typeface="Arial" charset="0"/>
                <a:ea typeface="ＭＳ Ｐゴシック" charset="-128"/>
              </a:defRPr>
            </a:lvl7pPr>
            <a:lvl8pPr marL="3494151" indent="-232943" eaLnBrk="0" fontAlgn="base" hangingPunct="0">
              <a:spcBef>
                <a:spcPct val="0"/>
              </a:spcBef>
              <a:spcAft>
                <a:spcPct val="0"/>
              </a:spcAft>
              <a:defRPr sz="2400">
                <a:solidFill>
                  <a:schemeClr val="tx1"/>
                </a:solidFill>
                <a:latin typeface="Arial" charset="0"/>
                <a:ea typeface="ＭＳ Ｐゴシック" charset="-128"/>
              </a:defRPr>
            </a:lvl8pPr>
            <a:lvl9pPr marL="3960038" indent="-232943"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17683EE-7D65-44EE-9B40-9BDD36F867D4}" type="slidenum">
              <a:rPr lang="en-US" sz="1200">
                <a:latin typeface="Times New Roman" charset="0"/>
              </a:rPr>
              <a:pPr eaLnBrk="1" hangingPunct="1"/>
              <a:t>12</a:t>
            </a:fld>
            <a:endParaRPr lang="en-US" sz="120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ct val="0"/>
              </a:spcBef>
              <a:spcAft>
                <a:spcPts val="0"/>
              </a:spcAft>
              <a:buClrTx/>
              <a:buSzTx/>
              <a:buFontTx/>
              <a:buNone/>
              <a:tabLst/>
              <a:defRPr/>
            </a:pPr>
            <a:endParaRPr lang="en-US" sz="1200" dirty="0" smtClean="0">
              <a:solidFill>
                <a:srgbClr val="31859C"/>
              </a:solidFill>
            </a:endParaRPr>
          </a:p>
          <a:p>
            <a:pPr>
              <a:spcBef>
                <a:spcPct val="0"/>
              </a:spcBef>
            </a:pPr>
            <a:endParaRPr lang="en-US" dirty="0" smtClean="0">
              <a:ea typeface="ＭＳ Ｐゴシック" charset="-128"/>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57066" indent="-291179">
              <a:defRPr sz="2400">
                <a:solidFill>
                  <a:schemeClr val="tx1"/>
                </a:solidFill>
                <a:latin typeface="Arial" charset="0"/>
                <a:ea typeface="ＭＳ Ｐゴシック" charset="-128"/>
              </a:defRPr>
            </a:lvl2pPr>
            <a:lvl3pPr marL="1164717" indent="-232943">
              <a:defRPr sz="2400">
                <a:solidFill>
                  <a:schemeClr val="tx1"/>
                </a:solidFill>
                <a:latin typeface="Arial" charset="0"/>
                <a:ea typeface="ＭＳ Ｐゴシック" charset="-128"/>
              </a:defRPr>
            </a:lvl3pPr>
            <a:lvl4pPr marL="1630604" indent="-232943">
              <a:defRPr sz="2400">
                <a:solidFill>
                  <a:schemeClr val="tx1"/>
                </a:solidFill>
                <a:latin typeface="Arial" charset="0"/>
                <a:ea typeface="ＭＳ Ｐゴシック" charset="-128"/>
              </a:defRPr>
            </a:lvl4pPr>
            <a:lvl5pPr marL="2096491" indent="-232943">
              <a:defRPr sz="2400">
                <a:solidFill>
                  <a:schemeClr val="tx1"/>
                </a:solidFill>
                <a:latin typeface="Arial" charset="0"/>
                <a:ea typeface="ＭＳ Ｐゴシック" charset="-128"/>
              </a:defRPr>
            </a:lvl5pPr>
            <a:lvl6pPr marL="2562377" indent="-232943" eaLnBrk="0" fontAlgn="base" hangingPunct="0">
              <a:spcBef>
                <a:spcPct val="0"/>
              </a:spcBef>
              <a:spcAft>
                <a:spcPct val="0"/>
              </a:spcAft>
              <a:defRPr sz="2400">
                <a:solidFill>
                  <a:schemeClr val="tx1"/>
                </a:solidFill>
                <a:latin typeface="Arial" charset="0"/>
                <a:ea typeface="ＭＳ Ｐゴシック" charset="-128"/>
              </a:defRPr>
            </a:lvl6pPr>
            <a:lvl7pPr marL="3028264" indent="-232943" eaLnBrk="0" fontAlgn="base" hangingPunct="0">
              <a:spcBef>
                <a:spcPct val="0"/>
              </a:spcBef>
              <a:spcAft>
                <a:spcPct val="0"/>
              </a:spcAft>
              <a:defRPr sz="2400">
                <a:solidFill>
                  <a:schemeClr val="tx1"/>
                </a:solidFill>
                <a:latin typeface="Arial" charset="0"/>
                <a:ea typeface="ＭＳ Ｐゴシック" charset="-128"/>
              </a:defRPr>
            </a:lvl7pPr>
            <a:lvl8pPr marL="3494151" indent="-232943" eaLnBrk="0" fontAlgn="base" hangingPunct="0">
              <a:spcBef>
                <a:spcPct val="0"/>
              </a:spcBef>
              <a:spcAft>
                <a:spcPct val="0"/>
              </a:spcAft>
              <a:defRPr sz="2400">
                <a:solidFill>
                  <a:schemeClr val="tx1"/>
                </a:solidFill>
                <a:latin typeface="Arial" charset="0"/>
                <a:ea typeface="ＭＳ Ｐゴシック" charset="-128"/>
              </a:defRPr>
            </a:lvl8pPr>
            <a:lvl9pPr marL="3960038" indent="-232943"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84BAED2E-A737-4C0E-B36E-FBCFDB81F2A1}" type="slidenum">
              <a:rPr lang="en-US" sz="1200">
                <a:latin typeface="Times New Roman" charset="0"/>
              </a:rPr>
              <a:pPr eaLnBrk="1" hangingPunct="1"/>
              <a:t>14</a:t>
            </a:fld>
            <a:endParaRPr lang="en-US" sz="1200">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15</a:t>
            </a:fld>
            <a:endParaRPr lang="en-US"/>
          </a:p>
        </p:txBody>
      </p:sp>
    </p:spTree>
    <p:extLst>
      <p:ext uri="{BB962C8B-B14F-4D97-AF65-F5344CB8AC3E}">
        <p14:creationId xmlns:p14="http://schemas.microsoft.com/office/powerpoint/2010/main" val="2156413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660121-5380-429F-B9EA-6BCA4B73A8FC}" type="slidenum">
              <a:rPr lang="en-US" smtClean="0"/>
              <a:pPr/>
              <a:t>16</a:t>
            </a:fld>
            <a:endParaRPr lang="en-US"/>
          </a:p>
        </p:txBody>
      </p:sp>
    </p:spTree>
    <p:extLst>
      <p:ext uri="{BB962C8B-B14F-4D97-AF65-F5344CB8AC3E}">
        <p14:creationId xmlns:p14="http://schemas.microsoft.com/office/powerpoint/2010/main" val="1492104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Carter McNamara cite? Others?</a:t>
            </a:r>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57066" indent="-291179">
              <a:defRPr sz="2400">
                <a:solidFill>
                  <a:schemeClr val="tx1"/>
                </a:solidFill>
                <a:latin typeface="Arial" charset="0"/>
                <a:ea typeface="ＭＳ Ｐゴシック" charset="-128"/>
              </a:defRPr>
            </a:lvl2pPr>
            <a:lvl3pPr marL="1164717" indent="-232943">
              <a:defRPr sz="2400">
                <a:solidFill>
                  <a:schemeClr val="tx1"/>
                </a:solidFill>
                <a:latin typeface="Arial" charset="0"/>
                <a:ea typeface="ＭＳ Ｐゴシック" charset="-128"/>
              </a:defRPr>
            </a:lvl3pPr>
            <a:lvl4pPr marL="1630604" indent="-232943">
              <a:defRPr sz="2400">
                <a:solidFill>
                  <a:schemeClr val="tx1"/>
                </a:solidFill>
                <a:latin typeface="Arial" charset="0"/>
                <a:ea typeface="ＭＳ Ｐゴシック" charset="-128"/>
              </a:defRPr>
            </a:lvl4pPr>
            <a:lvl5pPr marL="2096491" indent="-232943">
              <a:defRPr sz="2400">
                <a:solidFill>
                  <a:schemeClr val="tx1"/>
                </a:solidFill>
                <a:latin typeface="Arial" charset="0"/>
                <a:ea typeface="ＭＳ Ｐゴシック" charset="-128"/>
              </a:defRPr>
            </a:lvl5pPr>
            <a:lvl6pPr marL="2562377" indent="-232943" eaLnBrk="0" fontAlgn="base" hangingPunct="0">
              <a:spcBef>
                <a:spcPct val="0"/>
              </a:spcBef>
              <a:spcAft>
                <a:spcPct val="0"/>
              </a:spcAft>
              <a:defRPr sz="2400">
                <a:solidFill>
                  <a:schemeClr val="tx1"/>
                </a:solidFill>
                <a:latin typeface="Arial" charset="0"/>
                <a:ea typeface="ＭＳ Ｐゴシック" charset="-128"/>
              </a:defRPr>
            </a:lvl6pPr>
            <a:lvl7pPr marL="3028264" indent="-232943" eaLnBrk="0" fontAlgn="base" hangingPunct="0">
              <a:spcBef>
                <a:spcPct val="0"/>
              </a:spcBef>
              <a:spcAft>
                <a:spcPct val="0"/>
              </a:spcAft>
              <a:defRPr sz="2400">
                <a:solidFill>
                  <a:schemeClr val="tx1"/>
                </a:solidFill>
                <a:latin typeface="Arial" charset="0"/>
                <a:ea typeface="ＭＳ Ｐゴシック" charset="-128"/>
              </a:defRPr>
            </a:lvl7pPr>
            <a:lvl8pPr marL="3494151" indent="-232943" eaLnBrk="0" fontAlgn="base" hangingPunct="0">
              <a:spcBef>
                <a:spcPct val="0"/>
              </a:spcBef>
              <a:spcAft>
                <a:spcPct val="0"/>
              </a:spcAft>
              <a:defRPr sz="2400">
                <a:solidFill>
                  <a:schemeClr val="tx1"/>
                </a:solidFill>
                <a:latin typeface="Arial" charset="0"/>
                <a:ea typeface="ＭＳ Ｐゴシック" charset="-128"/>
              </a:defRPr>
            </a:lvl8pPr>
            <a:lvl9pPr marL="3960038" indent="-232943"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83D16DA-E4FC-4663-8642-D22B440A9433}" type="slidenum">
              <a:rPr lang="en-US" sz="1200">
                <a:latin typeface="Times New Roman" charset="0"/>
              </a:rPr>
              <a:pPr eaLnBrk="1" hangingPunct="1"/>
              <a:t>5</a:t>
            </a:fld>
            <a:endParaRPr lang="en-US" sz="1200">
              <a:latin typeface="Times New Roman"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57066" indent="-291179">
              <a:defRPr sz="2400">
                <a:solidFill>
                  <a:schemeClr val="tx1"/>
                </a:solidFill>
                <a:latin typeface="Arial" charset="0"/>
                <a:ea typeface="ＭＳ Ｐゴシック" charset="-128"/>
              </a:defRPr>
            </a:lvl2pPr>
            <a:lvl3pPr marL="1164717" indent="-232943">
              <a:defRPr sz="2400">
                <a:solidFill>
                  <a:schemeClr val="tx1"/>
                </a:solidFill>
                <a:latin typeface="Arial" charset="0"/>
                <a:ea typeface="ＭＳ Ｐゴシック" charset="-128"/>
              </a:defRPr>
            </a:lvl3pPr>
            <a:lvl4pPr marL="1630604" indent="-232943">
              <a:defRPr sz="2400">
                <a:solidFill>
                  <a:schemeClr val="tx1"/>
                </a:solidFill>
                <a:latin typeface="Arial" charset="0"/>
                <a:ea typeface="ＭＳ Ｐゴシック" charset="-128"/>
              </a:defRPr>
            </a:lvl4pPr>
            <a:lvl5pPr marL="2096491" indent="-232943">
              <a:defRPr sz="2400">
                <a:solidFill>
                  <a:schemeClr val="tx1"/>
                </a:solidFill>
                <a:latin typeface="Arial" charset="0"/>
                <a:ea typeface="ＭＳ Ｐゴシック" charset="-128"/>
              </a:defRPr>
            </a:lvl5pPr>
            <a:lvl6pPr marL="2562377" indent="-232943" eaLnBrk="0" fontAlgn="base" hangingPunct="0">
              <a:spcBef>
                <a:spcPct val="0"/>
              </a:spcBef>
              <a:spcAft>
                <a:spcPct val="0"/>
              </a:spcAft>
              <a:defRPr sz="2400">
                <a:solidFill>
                  <a:schemeClr val="tx1"/>
                </a:solidFill>
                <a:latin typeface="Arial" charset="0"/>
                <a:ea typeface="ＭＳ Ｐゴシック" charset="-128"/>
              </a:defRPr>
            </a:lvl6pPr>
            <a:lvl7pPr marL="3028264" indent="-232943" eaLnBrk="0" fontAlgn="base" hangingPunct="0">
              <a:spcBef>
                <a:spcPct val="0"/>
              </a:spcBef>
              <a:spcAft>
                <a:spcPct val="0"/>
              </a:spcAft>
              <a:defRPr sz="2400">
                <a:solidFill>
                  <a:schemeClr val="tx1"/>
                </a:solidFill>
                <a:latin typeface="Arial" charset="0"/>
                <a:ea typeface="ＭＳ Ｐゴシック" charset="-128"/>
              </a:defRPr>
            </a:lvl7pPr>
            <a:lvl8pPr marL="3494151" indent="-232943" eaLnBrk="0" fontAlgn="base" hangingPunct="0">
              <a:spcBef>
                <a:spcPct val="0"/>
              </a:spcBef>
              <a:spcAft>
                <a:spcPct val="0"/>
              </a:spcAft>
              <a:defRPr sz="2400">
                <a:solidFill>
                  <a:schemeClr val="tx1"/>
                </a:solidFill>
                <a:latin typeface="Arial" charset="0"/>
                <a:ea typeface="ＭＳ Ｐゴシック" charset="-128"/>
              </a:defRPr>
            </a:lvl8pPr>
            <a:lvl9pPr marL="3960038" indent="-232943"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61FBB7B-0745-4CA9-9746-3AC69AFC2724}" type="slidenum">
              <a:rPr lang="en-US" sz="1200">
                <a:latin typeface="Times New Roman" charset="0"/>
              </a:rPr>
              <a:pPr eaLnBrk="1" hangingPunct="1"/>
              <a:t>6</a:t>
            </a:fld>
            <a:endParaRPr lang="en-US" sz="1200">
              <a:latin typeface="Times New Roman"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5538" name="Shape 103"/>
          <p:cNvSpPr>
            <a:spLocks noGrp="1" noRot="1" noChangeAspect="1" noTextEdit="1"/>
          </p:cNvSpPr>
          <p:nvPr>
            <p:ph type="sldImg" idx="2"/>
          </p:nvPr>
        </p:nvSpPr>
        <p:spPr>
          <a:ln>
            <a:headEnd type="none" w="med" len="med"/>
            <a:tailEnd type="none" w="med" len="med"/>
          </a:ln>
        </p:spPr>
      </p:sp>
      <p:sp>
        <p:nvSpPr>
          <p:cNvPr id="65539" name="Shape 104"/>
          <p:cNvSpPr>
            <a:spLocks noGrp="1"/>
          </p:cNvSpPr>
          <p:nvPr>
            <p:ph type="body" idx="1"/>
          </p:nvPr>
        </p:nvSpPr>
        <p:spPr>
          <a:xfrm>
            <a:off x="934720" y="4415790"/>
            <a:ext cx="5140960" cy="42490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46563" bIns="46563">
            <a:spAutoFit/>
          </a:bodyPr>
          <a:lstStyle/>
          <a:p>
            <a:pPr>
              <a:spcBef>
                <a:spcPct val="0"/>
              </a:spcBef>
              <a:buSzPct val="25000"/>
            </a:pPr>
            <a:endParaRPr lang="en-US" sz="1800" dirty="0">
              <a:ea typeface="ＭＳ Ｐゴシック" charset="-128"/>
            </a:endParaRPr>
          </a:p>
        </p:txBody>
      </p:sp>
      <p:sp>
        <p:nvSpPr>
          <p:cNvPr id="65540" name="Shape 105"/>
          <p:cNvSpPr txBox="1">
            <a:spLocks noChangeArrowheads="1"/>
          </p:cNvSpPr>
          <p:nvPr/>
        </p:nvSpPr>
        <p:spPr bwMode="auto">
          <a:xfrm>
            <a:off x="3970938" y="9015571"/>
            <a:ext cx="3037840" cy="279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53" tIns="46563" rIns="93153" bIns="46563" anchor="b">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buSzPct val="25000"/>
              <a:buFont typeface="Calibri" charset="0"/>
              <a:buNone/>
            </a:pPr>
            <a:r>
              <a:rPr lang="en-US" sz="1200">
                <a:latin typeface="Calibri" charset="0"/>
                <a:sym typeface="Calibri" charset="0"/>
              </a:rPr>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660121-5380-429F-B9EA-6BCA4B73A8FC}" type="slidenum">
              <a:rPr lang="en-US" smtClean="0"/>
              <a:pPr/>
              <a:t>11</a:t>
            </a:fld>
            <a:endParaRPr lang="en-US"/>
          </a:p>
        </p:txBody>
      </p:sp>
    </p:spTree>
    <p:extLst>
      <p:ext uri="{BB962C8B-B14F-4D97-AF65-F5344CB8AC3E}">
        <p14:creationId xmlns:p14="http://schemas.microsoft.com/office/powerpoint/2010/main" val="1381378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AB130A-C43A-4108-9F76-049759DAF3A0}"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268473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AB130A-C43A-4108-9F76-049759DAF3A0}"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2995917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AB130A-C43A-4108-9F76-049759DAF3A0}"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2362212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AB130A-C43A-4108-9F76-049759DAF3A0}"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714701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AB130A-C43A-4108-9F76-049759DAF3A0}"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2895847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AB130A-C43A-4108-9F76-049759DAF3A0}" type="datetimeFigureOut">
              <a:rPr lang="en-US" smtClean="0"/>
              <a:pPr/>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1793725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AB130A-C43A-4108-9F76-049759DAF3A0}" type="datetimeFigureOut">
              <a:rPr lang="en-US" smtClean="0"/>
              <a:pPr/>
              <a:t>3/19/2014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3972160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AB130A-C43A-4108-9F76-049759DAF3A0}" type="datetimeFigureOut">
              <a:rPr lang="en-US" smtClean="0"/>
              <a:pPr/>
              <a:t>3/19/2014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938369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B130A-C43A-4108-9F76-049759DAF3A0}" type="datetimeFigureOut">
              <a:rPr lang="en-US" smtClean="0"/>
              <a:pPr/>
              <a:t>3/19/2014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319928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AB130A-C43A-4108-9F76-049759DAF3A0}" type="datetimeFigureOut">
              <a:rPr lang="en-US" smtClean="0"/>
              <a:pPr/>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2400263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AB130A-C43A-4108-9F76-049759DAF3A0}" type="datetimeFigureOut">
              <a:rPr lang="en-US" smtClean="0"/>
              <a:pPr/>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3658885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AB130A-C43A-4108-9F76-049759DAF3A0}" type="datetimeFigureOut">
              <a:rPr lang="en-US" smtClean="0"/>
              <a:pPr/>
              <a:t>3/19/2014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A6C88-AFFC-48E8-ACC9-1F9D4B05E862}" type="slidenum">
              <a:rPr lang="en-US" smtClean="0"/>
              <a:pPr/>
              <a:t>‹#›</a:t>
            </a:fld>
            <a:endParaRPr lang="en-US"/>
          </a:p>
        </p:txBody>
      </p:sp>
    </p:spTree>
    <p:extLst>
      <p:ext uri="{BB962C8B-B14F-4D97-AF65-F5344CB8AC3E}">
        <p14:creationId xmlns:p14="http://schemas.microsoft.com/office/powerpoint/2010/main" val="903926085"/>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g6WHAfWqX3s"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hyperlink" Target="http://appreciativeinquiry.cas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400" y="176777"/>
            <a:ext cx="7949200" cy="6504445"/>
          </a:xfrm>
          <a:prstGeom prst="rect">
            <a:avLst/>
          </a:prstGeom>
        </p:spPr>
      </p:pic>
    </p:spTree>
    <p:extLst>
      <p:ext uri="{BB962C8B-B14F-4D97-AF65-F5344CB8AC3E}">
        <p14:creationId xmlns:p14="http://schemas.microsoft.com/office/powerpoint/2010/main" val="4125532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solidFill>
            <a:srgbClr val="C00000"/>
          </a:solidFill>
        </p:spPr>
        <p:txBody>
          <a:bodyPr/>
          <a:lstStyle/>
          <a:p>
            <a:pPr eaLnBrk="1" hangingPunct="1"/>
            <a:r>
              <a:rPr lang="en-US" dirty="0" smtClean="0">
                <a:solidFill>
                  <a:schemeClr val="bg1"/>
                </a:solidFill>
                <a:effectLst>
                  <a:outerShdw blurRad="38100" dist="38100" dir="2700000" algn="tl">
                    <a:srgbClr val="000000">
                      <a:alpha val="43137"/>
                    </a:srgbClr>
                  </a:outerShdw>
                </a:effectLst>
              </a:rPr>
              <a:t>Interview Questions</a:t>
            </a:r>
          </a:p>
        </p:txBody>
      </p:sp>
      <p:sp>
        <p:nvSpPr>
          <p:cNvPr id="27651" name="Content Placeholder 2"/>
          <p:cNvSpPr>
            <a:spLocks noGrp="1"/>
          </p:cNvSpPr>
          <p:nvPr>
            <p:ph idx="1"/>
          </p:nvPr>
        </p:nvSpPr>
        <p:spPr/>
        <p:txBody>
          <a:bodyPr rtlCol="0">
            <a:normAutofit fontScale="55000" lnSpcReduction="20000"/>
          </a:bodyPr>
          <a:lstStyle/>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sz="5900" dirty="0" smtClean="0"/>
              <a:t> What </a:t>
            </a:r>
            <a:r>
              <a:rPr lang="en-US" sz="5900" dirty="0"/>
              <a:t>was your role in this organization?</a:t>
            </a:r>
          </a:p>
          <a:p>
            <a:pPr marL="0" indent="0" eaLnBrk="1" fontAlgn="auto" hangingPunct="1">
              <a:spcAft>
                <a:spcPts val="0"/>
              </a:spcAft>
              <a:buFont typeface="Arial" pitchFamily="34" charset="0"/>
              <a:buNone/>
              <a:defRPr/>
            </a:pPr>
            <a:r>
              <a:rPr lang="en-US" sz="5900" dirty="0"/>
              <a:t>  </a:t>
            </a:r>
          </a:p>
          <a:p>
            <a:pPr eaLnBrk="1" fontAlgn="auto" hangingPunct="1">
              <a:spcAft>
                <a:spcPts val="0"/>
              </a:spcAft>
              <a:defRPr/>
            </a:pPr>
            <a:r>
              <a:rPr lang="en-US" sz="5900" dirty="0"/>
              <a:t> </a:t>
            </a:r>
            <a:r>
              <a:rPr lang="en-US" sz="5900" dirty="0" smtClean="0"/>
              <a:t>What </a:t>
            </a:r>
            <a:r>
              <a:rPr lang="en-US" sz="5900" dirty="0"/>
              <a:t>did you do to make this responsive planning happen?</a:t>
            </a:r>
          </a:p>
          <a:p>
            <a:pPr marL="0" indent="0" eaLnBrk="1" fontAlgn="auto" hangingPunct="1">
              <a:spcAft>
                <a:spcPts val="0"/>
              </a:spcAft>
              <a:buFont typeface="Arial" pitchFamily="34" charset="0"/>
              <a:buNone/>
              <a:defRPr/>
            </a:pPr>
            <a:r>
              <a:rPr lang="en-US" sz="5900" dirty="0"/>
              <a:t>   </a:t>
            </a:r>
          </a:p>
          <a:p>
            <a:pPr eaLnBrk="1" fontAlgn="auto" hangingPunct="1">
              <a:spcAft>
                <a:spcPts val="0"/>
              </a:spcAft>
              <a:buFont typeface="Arial" pitchFamily="34" charset="0"/>
              <a:buChar char="•"/>
              <a:defRPr/>
            </a:pPr>
            <a:r>
              <a:rPr lang="en-US" sz="5900" dirty="0" smtClean="0"/>
              <a:t> What </a:t>
            </a:r>
            <a:r>
              <a:rPr lang="en-US" sz="5900" dirty="0"/>
              <a:t>did others do?</a:t>
            </a:r>
          </a:p>
          <a:p>
            <a:pPr marL="0" indent="0" eaLnBrk="1" fontAlgn="auto" hangingPunct="1">
              <a:spcAft>
                <a:spcPts val="0"/>
              </a:spcAft>
              <a:buFont typeface="Arial" pitchFamily="34" charset="0"/>
              <a:buNone/>
              <a:defRPr/>
            </a:pPr>
            <a:r>
              <a:rPr lang="en-US" sz="5900" dirty="0"/>
              <a:t> </a:t>
            </a:r>
          </a:p>
          <a:p>
            <a:pPr eaLnBrk="1" fontAlgn="auto" hangingPunct="1">
              <a:spcAft>
                <a:spcPts val="0"/>
              </a:spcAft>
              <a:defRPr/>
            </a:pPr>
            <a:r>
              <a:rPr lang="en-US" sz="5900" dirty="0"/>
              <a:t> </a:t>
            </a:r>
            <a:r>
              <a:rPr lang="en-US" sz="5900" dirty="0" smtClean="0"/>
              <a:t>What </a:t>
            </a:r>
            <a:r>
              <a:rPr lang="en-US" sz="5900" dirty="0"/>
              <a:t>were the results of this for the organization?   </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6" name="TextBox 5"/>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Tree>
    <p:extLst>
      <p:ext uri="{BB962C8B-B14F-4D97-AF65-F5344CB8AC3E}">
        <p14:creationId xmlns:p14="http://schemas.microsoft.com/office/powerpoint/2010/main" val="4142505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609600"/>
            <a:ext cx="7772400" cy="1828800"/>
          </a:xfrm>
          <a:solidFill>
            <a:srgbClr val="C00000"/>
          </a:solidFill>
        </p:spPr>
        <p:txBody>
          <a:bodyPr>
            <a:normAutofit fontScale="90000"/>
          </a:bodyPr>
          <a:lstStyle/>
          <a:p>
            <a:r>
              <a:rPr lang="en-US" dirty="0" smtClean="0">
                <a:solidFill>
                  <a:schemeClr val="bg1"/>
                </a:solidFill>
                <a:effectLst>
                  <a:outerShdw blurRad="38100" dist="38100" dir="2700000" algn="tl">
                    <a:srgbClr val="000000">
                      <a:alpha val="43137"/>
                    </a:srgbClr>
                  </a:outerShdw>
                </a:effectLst>
              </a:rPr>
              <a:t>What are the elements of an organization with a clear, flexible, and adaptive plan?</a:t>
            </a:r>
          </a:p>
        </p:txBody>
      </p:sp>
      <p:sp>
        <p:nvSpPr>
          <p:cNvPr id="4" name="Left-Right Arrow 3"/>
          <p:cNvSpPr>
            <a:spLocks noChangeArrowheads="1"/>
          </p:cNvSpPr>
          <p:nvPr/>
        </p:nvSpPr>
        <p:spPr bwMode="auto">
          <a:xfrm>
            <a:off x="2963863" y="3376613"/>
            <a:ext cx="2973387" cy="1366837"/>
          </a:xfrm>
          <a:prstGeom prst="leftRightArrow">
            <a:avLst>
              <a:gd name="adj1" fmla="val 50000"/>
              <a:gd name="adj2" fmla="val 50003"/>
            </a:avLst>
          </a:prstGeom>
          <a:gradFill rotWithShape="1">
            <a:gsLst>
              <a:gs pos="0">
                <a:srgbClr val="B5B5E5"/>
              </a:gs>
              <a:gs pos="100000">
                <a:srgbClr val="5E5EA1"/>
              </a:gs>
            </a:gsLst>
            <a:lin ang="5400000"/>
          </a:gradFill>
          <a:ln w="9525">
            <a:solidFill>
              <a:srgbClr val="626297"/>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25604" name="TextBox 4"/>
          <p:cNvSpPr txBox="1">
            <a:spLocks noChangeArrowheads="1"/>
          </p:cNvSpPr>
          <p:nvPr/>
        </p:nvSpPr>
        <p:spPr bwMode="auto">
          <a:xfrm>
            <a:off x="653801" y="3614738"/>
            <a:ext cx="236403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sz="3200" dirty="0">
                <a:latin typeface="Calibri" charset="0"/>
              </a:rPr>
              <a:t>Strategically planned structure</a:t>
            </a:r>
          </a:p>
        </p:txBody>
      </p:sp>
      <p:sp>
        <p:nvSpPr>
          <p:cNvPr id="25605" name="TextBox 5"/>
          <p:cNvSpPr txBox="1">
            <a:spLocks noChangeArrowheads="1"/>
          </p:cNvSpPr>
          <p:nvPr/>
        </p:nvSpPr>
        <p:spPr bwMode="auto">
          <a:xfrm>
            <a:off x="6253163" y="3614738"/>
            <a:ext cx="22891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sz="3200" dirty="0">
                <a:latin typeface="Calibri" charset="0"/>
              </a:rPr>
              <a:t>Flexibility to innovate and adapt</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8" name="TextBox 7"/>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Tree>
    <p:extLst>
      <p:ext uri="{BB962C8B-B14F-4D97-AF65-F5344CB8AC3E}">
        <p14:creationId xmlns:p14="http://schemas.microsoft.com/office/powerpoint/2010/main" val="2036803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685161"/>
            <a:ext cx="1002800" cy="639439"/>
          </a:xfrm>
          <a:prstGeom prst="rect">
            <a:avLst/>
          </a:prstGeom>
        </p:spPr>
      </p:pic>
      <p:sp>
        <p:nvSpPr>
          <p:cNvPr id="6" name="TextBox 5"/>
          <p:cNvSpPr txBox="1"/>
          <p:nvPr/>
        </p:nvSpPr>
        <p:spPr>
          <a:xfrm>
            <a:off x="362694" y="5791200"/>
            <a:ext cx="627906" cy="400110"/>
          </a:xfrm>
          <a:prstGeom prst="rect">
            <a:avLst/>
          </a:prstGeom>
          <a:noFill/>
        </p:spPr>
        <p:txBody>
          <a:bodyPr wrap="square" rtlCol="0">
            <a:spAutoFit/>
          </a:bodyPr>
          <a:lstStyle/>
          <a:p>
            <a:r>
              <a:rPr lang="en-US" sz="2000" dirty="0" smtClean="0">
                <a:solidFill>
                  <a:schemeClr val="bg1"/>
                </a:solidFill>
              </a:rPr>
              <a:t>TBP</a:t>
            </a:r>
            <a:endParaRPr lang="en-US" sz="2000" dirty="0">
              <a:solidFill>
                <a:schemeClr val="bg1"/>
              </a:solidFill>
            </a:endParaRPr>
          </a:p>
        </p:txBody>
      </p:sp>
      <p:sp>
        <p:nvSpPr>
          <p:cNvPr id="29698" name="Title 1"/>
          <p:cNvSpPr>
            <a:spLocks noGrp="1"/>
          </p:cNvSpPr>
          <p:nvPr>
            <p:ph type="title"/>
          </p:nvPr>
        </p:nvSpPr>
        <p:spPr>
          <a:xfrm>
            <a:off x="609600" y="304800"/>
            <a:ext cx="8077200" cy="1371600"/>
          </a:xfrm>
          <a:solidFill>
            <a:srgbClr val="C00000"/>
          </a:solidFill>
        </p:spPr>
        <p:txBody>
          <a:bodyPr rtlCol="0">
            <a:normAutofit fontScale="90000"/>
          </a:bodyPr>
          <a:lstStyle/>
          <a:p>
            <a:pPr>
              <a:defRPr/>
            </a:pPr>
            <a:r>
              <a:rPr lang="en-US" dirty="0">
                <a:solidFill>
                  <a:schemeClr val="bg1"/>
                </a:solidFill>
              </a:rPr>
              <a:t/>
            </a:r>
            <a:br>
              <a:rPr lang="en-US" dirty="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effectLst>
                  <a:outerShdw blurRad="38100" dist="38100" dir="2700000" algn="tl">
                    <a:srgbClr val="000000">
                      <a:alpha val="43137"/>
                    </a:srgbClr>
                  </a:outerShdw>
                </a:effectLst>
              </a:rPr>
              <a:t>Benefits of good </a:t>
            </a:r>
            <a:r>
              <a:rPr lang="en-US" dirty="0">
                <a:solidFill>
                  <a:schemeClr val="bg1"/>
                </a:solidFill>
                <a:effectLst>
                  <a:outerShdw blurRad="38100" dist="38100" dir="2700000" algn="tl">
                    <a:srgbClr val="000000">
                      <a:alpha val="43137"/>
                    </a:srgbClr>
                  </a:outerShdw>
                </a:effectLst>
              </a:rPr>
              <a:t>planning </a:t>
            </a:r>
            <a:r>
              <a:rPr lang="en-US" dirty="0" smtClean="0">
                <a:solidFill>
                  <a:schemeClr val="bg1"/>
                </a:solidFill>
                <a:effectLst>
                  <a:outerShdw blurRad="38100" dist="38100" dir="2700000" algn="tl">
                    <a:srgbClr val="000000">
                      <a:alpha val="43137"/>
                    </a:srgbClr>
                  </a:outerShdw>
                </a:effectLst>
              </a:rPr>
              <a:t>                </a:t>
            </a:r>
            <a:r>
              <a:rPr lang="en-US" dirty="0" smtClean="0">
                <a:solidFill>
                  <a:schemeClr val="bg1"/>
                </a:solidFill>
              </a:rPr>
              <a:t/>
            </a:r>
            <a:br>
              <a:rPr lang="en-US" dirty="0" smtClean="0">
                <a:solidFill>
                  <a:schemeClr val="bg1"/>
                </a:solidFill>
              </a:rPr>
            </a:br>
            <a:r>
              <a:rPr lang="en-US" dirty="0" smtClean="0">
                <a:solidFill>
                  <a:schemeClr val="bg1"/>
                </a:solidFill>
                <a:effectLst>
                  <a:outerShdw blurRad="38100" dist="38100" dir="2700000" algn="tl">
                    <a:srgbClr val="000000">
                      <a:alpha val="43137"/>
                    </a:srgbClr>
                  </a:outerShdw>
                </a:effectLst>
              </a:rPr>
              <a:t> </a:t>
            </a:r>
            <a:r>
              <a:rPr lang="en-US" sz="3100" dirty="0" smtClean="0">
                <a:solidFill>
                  <a:schemeClr val="bg1"/>
                </a:solidFill>
                <a:effectLst>
                  <a:outerShdw blurRad="38100" dist="38100" dir="2700000" algn="tl">
                    <a:srgbClr val="000000">
                      <a:alpha val="43137"/>
                    </a:srgbClr>
                  </a:outerShdw>
                </a:effectLst>
              </a:rPr>
              <a:t>(adapted from Carter McNamara)</a:t>
            </a:r>
            <a:r>
              <a:rPr lang="en-US" sz="3100" dirty="0" smtClean="0"/>
              <a:t/>
            </a:r>
            <a:br>
              <a:rPr lang="en-US" sz="3100" dirty="0" smtClean="0"/>
            </a:br>
            <a:r>
              <a:rPr lang="en-US" sz="3100" dirty="0" smtClean="0"/>
              <a:t> </a:t>
            </a:r>
            <a:r>
              <a:rPr lang="en-US" dirty="0" smtClean="0">
                <a:solidFill>
                  <a:schemeClr val="bg1"/>
                </a:solidFill>
              </a:rPr>
              <a:t/>
            </a:r>
            <a:br>
              <a:rPr lang="en-US" dirty="0" smtClean="0">
                <a:solidFill>
                  <a:schemeClr val="bg1"/>
                </a:solidFill>
              </a:rPr>
            </a:br>
            <a:r>
              <a:rPr lang="en-US" dirty="0">
                <a:solidFill>
                  <a:schemeClr val="bg1"/>
                </a:solidFill>
              </a:rPr>
              <a:t/>
            </a:r>
            <a:br>
              <a:rPr lang="en-US" dirty="0">
                <a:solidFill>
                  <a:schemeClr val="bg1"/>
                </a:solidFill>
              </a:rPr>
            </a:br>
            <a:endParaRPr lang="en-US" sz="2200" dirty="0" smtClean="0"/>
          </a:p>
        </p:txBody>
      </p:sp>
      <p:sp>
        <p:nvSpPr>
          <p:cNvPr id="27651" name="Content Placeholder 2"/>
          <p:cNvSpPr>
            <a:spLocks noGrp="1"/>
          </p:cNvSpPr>
          <p:nvPr>
            <p:ph idx="1"/>
          </p:nvPr>
        </p:nvSpPr>
        <p:spPr>
          <a:xfrm>
            <a:off x="533400" y="1828800"/>
            <a:ext cx="8229600" cy="4116388"/>
          </a:xfrm>
        </p:spPr>
        <p:txBody>
          <a:bodyPr>
            <a:noAutofit/>
          </a:bodyPr>
          <a:lstStyle/>
          <a:p>
            <a:pPr eaLnBrk="1" hangingPunct="1">
              <a:lnSpc>
                <a:spcPct val="70000"/>
              </a:lnSpc>
              <a:buFont typeface="Wingdings" charset="2"/>
              <a:buNone/>
            </a:pPr>
            <a:r>
              <a:rPr lang="en-US" sz="2800" dirty="0" smtClean="0"/>
              <a:t>Planning serves a variety of purposes; it helps to:</a:t>
            </a:r>
          </a:p>
          <a:p>
            <a:pPr eaLnBrk="1" hangingPunct="1"/>
            <a:r>
              <a:rPr lang="en-US" sz="2800" dirty="0" smtClean="0"/>
              <a:t>Define the purpose </a:t>
            </a:r>
          </a:p>
          <a:p>
            <a:pPr eaLnBrk="1" hangingPunct="1"/>
            <a:r>
              <a:rPr lang="en-US" sz="2800" dirty="0" smtClean="0"/>
              <a:t>Establish realistic goals and objectives</a:t>
            </a:r>
          </a:p>
          <a:p>
            <a:pPr eaLnBrk="1" hangingPunct="1"/>
            <a:r>
              <a:rPr lang="en-US" sz="2800" dirty="0" smtClean="0"/>
              <a:t>Communicate those goals and objectives</a:t>
            </a:r>
          </a:p>
          <a:p>
            <a:pPr eaLnBrk="1" hangingPunct="1"/>
            <a:r>
              <a:rPr lang="en-US" sz="2800" dirty="0" smtClean="0"/>
              <a:t>Develop a sense of ownership of the plan</a:t>
            </a:r>
          </a:p>
          <a:p>
            <a:pPr eaLnBrk="1" hangingPunct="1"/>
            <a:r>
              <a:rPr lang="en-US" sz="2800" dirty="0" smtClean="0"/>
              <a:t>Use organization’s resources effectively</a:t>
            </a:r>
          </a:p>
          <a:p>
            <a:pPr eaLnBrk="1" hangingPunct="1"/>
            <a:r>
              <a:rPr lang="en-US" sz="2800" dirty="0" smtClean="0"/>
              <a:t>Focus on organization’s priorities</a:t>
            </a:r>
          </a:p>
          <a:p>
            <a:pPr eaLnBrk="1" hangingPunct="1"/>
            <a:r>
              <a:rPr lang="en-US" sz="2800" dirty="0" smtClean="0"/>
              <a:t>Helps frame evaluation</a:t>
            </a:r>
          </a:p>
          <a:p>
            <a:pPr eaLnBrk="1" hangingPunct="1"/>
            <a:r>
              <a:rPr lang="en-US" sz="2800" dirty="0" smtClean="0"/>
              <a:t>Build a consensus around the organization’s direction</a:t>
            </a:r>
          </a:p>
        </p:txBody>
      </p:sp>
    </p:spTree>
    <p:extLst>
      <p:ext uri="{BB962C8B-B14F-4D97-AF65-F5344CB8AC3E}">
        <p14:creationId xmlns:p14="http://schemas.microsoft.com/office/powerpoint/2010/main" val="37226152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solidFill>
            <a:srgbClr val="C00000"/>
          </a:solidFill>
        </p:spPr>
        <p:txBody>
          <a:bodyPr/>
          <a:lstStyle/>
          <a:p>
            <a:pPr eaLnBrk="1" hangingPunct="1"/>
            <a:r>
              <a:rPr lang="en-US" dirty="0" smtClean="0">
                <a:solidFill>
                  <a:schemeClr val="bg1"/>
                </a:solidFill>
                <a:effectLst>
                  <a:outerShdw blurRad="38100" dist="38100" dir="2700000" algn="tl">
                    <a:srgbClr val="000000">
                      <a:alpha val="43137"/>
                    </a:srgbClr>
                  </a:outerShdw>
                </a:effectLst>
              </a:rPr>
              <a:t>Vision versus Values</a:t>
            </a:r>
          </a:p>
        </p:txBody>
      </p:sp>
      <p:sp>
        <p:nvSpPr>
          <p:cNvPr id="28675" name="Content Placeholder 2"/>
          <p:cNvSpPr>
            <a:spLocks noGrp="1"/>
          </p:cNvSpPr>
          <p:nvPr>
            <p:ph idx="1"/>
          </p:nvPr>
        </p:nvSpPr>
        <p:spPr/>
        <p:txBody>
          <a:bodyPr/>
          <a:lstStyle/>
          <a:p>
            <a:pPr eaLnBrk="1" hangingPunct="1"/>
            <a:r>
              <a:rPr lang="en-US" smtClean="0"/>
              <a:t>Both can drive strategic planning</a:t>
            </a:r>
          </a:p>
          <a:p>
            <a:pPr eaLnBrk="1" hangingPunct="1"/>
            <a:r>
              <a:rPr lang="en-US" smtClean="0"/>
              <a:t>Vision (where you want to go) should reflect values (the culture or way in which you operate to get there)</a:t>
            </a:r>
          </a:p>
          <a:p>
            <a:pPr eaLnBrk="1" hangingPunct="1"/>
            <a:r>
              <a:rPr lang="en-US" smtClean="0"/>
              <a:t>Organic small organizations may run on values for a long time with no systematic plan or written vision</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6" name="TextBox 5"/>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Tree>
    <p:extLst>
      <p:ext uri="{BB962C8B-B14F-4D97-AF65-F5344CB8AC3E}">
        <p14:creationId xmlns:p14="http://schemas.microsoft.com/office/powerpoint/2010/main" val="377856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4"/>
          <p:cNvSpPr>
            <a:spLocks noGrp="1"/>
          </p:cNvSpPr>
          <p:nvPr>
            <p:ph type="title"/>
          </p:nvPr>
        </p:nvSpPr>
        <p:spPr>
          <a:solidFill>
            <a:srgbClr val="C00000"/>
          </a:solidFill>
        </p:spPr>
        <p:txBody>
          <a:bodyPr/>
          <a:lstStyle/>
          <a:p>
            <a:pPr eaLnBrk="1" hangingPunct="1"/>
            <a:r>
              <a:rPr lang="en-US" dirty="0" smtClean="0">
                <a:solidFill>
                  <a:schemeClr val="bg1"/>
                </a:solidFill>
                <a:effectLst>
                  <a:outerShdw blurRad="38100" dist="38100" dir="2700000" algn="tl">
                    <a:srgbClr val="000000">
                      <a:alpha val="43137"/>
                    </a:srgbClr>
                  </a:outerShdw>
                </a:effectLst>
              </a:rPr>
              <a:t>Organizational Values</a:t>
            </a:r>
          </a:p>
        </p:txBody>
      </p:sp>
      <p:sp>
        <p:nvSpPr>
          <p:cNvPr id="29699" name="Vertical Text Placeholder 10"/>
          <p:cNvSpPr>
            <a:spLocks noGrp="1"/>
          </p:cNvSpPr>
          <p:nvPr>
            <p:ph type="body" orient="vert" idx="4294967295"/>
          </p:nvPr>
        </p:nvSpPr>
        <p:spPr>
          <a:xfrm>
            <a:off x="0" y="1600200"/>
            <a:ext cx="6616700" cy="304800"/>
          </a:xfrm>
        </p:spPr>
        <p:txBody>
          <a:bodyPr/>
          <a:lstStyle/>
          <a:p>
            <a:pPr>
              <a:buNone/>
            </a:pPr>
            <a:r>
              <a:rPr lang="en-US" sz="1400" dirty="0">
                <a:hlinkClick r:id="rId3"/>
              </a:rPr>
              <a:t>http://</a:t>
            </a:r>
            <a:r>
              <a:rPr lang="en-US" sz="1400" dirty="0" smtClean="0">
                <a:hlinkClick r:id="rId3"/>
              </a:rPr>
              <a:t>www.youtube.com/watch?v=g6WHAfWqX3s</a:t>
            </a:r>
            <a:endParaRPr lang="en-US" sz="1400" dirty="0" smtClean="0"/>
          </a:p>
          <a:p>
            <a:pPr>
              <a:buNone/>
            </a:pPr>
            <a:endParaRPr lang="en-US" sz="1400" dirty="0" smtClean="0">
              <a:solidFill>
                <a:srgbClr val="31859C"/>
              </a:solidFill>
            </a:endParaRPr>
          </a:p>
        </p:txBody>
      </p:sp>
      <p:pic>
        <p:nvPicPr>
          <p:cNvPr id="29700" name="Picture 13" descr="Zappos_core_values.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9200" y="2057400"/>
            <a:ext cx="6616700" cy="4559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4033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en-US" dirty="0" smtClean="0">
                <a:solidFill>
                  <a:schemeClr val="bg1"/>
                </a:solidFill>
              </a:rPr>
              <a:t>Vision and Values</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t>How do vision and values work with the organizational elements we talked about earlier to build organizational capacity in flexible planning?</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5" name="TextBox 4"/>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Tree>
    <p:extLst>
      <p:ext uri="{BB962C8B-B14F-4D97-AF65-F5344CB8AC3E}">
        <p14:creationId xmlns:p14="http://schemas.microsoft.com/office/powerpoint/2010/main" val="1605976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457200" y="304800"/>
            <a:ext cx="8229600" cy="1143000"/>
          </a:xfrm>
          <a:prstGeom prst="rect">
            <a:avLst/>
          </a:prstGeom>
          <a:solidFill>
            <a:srgbClr val="C00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chemeClr val="bg1"/>
                </a:solidFill>
                <a:effectLst>
                  <a:outerShdw blurRad="38100" dist="38100" dir="2700000" algn="tl">
                    <a:srgbClr val="000000">
                      <a:alpha val="43137"/>
                    </a:srgbClr>
                  </a:outerShdw>
                </a:effectLst>
              </a:rPr>
              <a:t>Evaluation</a:t>
            </a:r>
            <a:endParaRPr lang="en-US" sz="3100" dirty="0">
              <a:solidFill>
                <a:schemeClr val="bg1"/>
              </a:solidFill>
              <a:effectLst>
                <a:outerShdw blurRad="38100" dist="38100" dir="2700000" algn="tl">
                  <a:srgbClr val="000000">
                    <a:alpha val="43137"/>
                  </a:srgbClr>
                </a:outerShdw>
              </a:effectLst>
            </a:endParaRPr>
          </a:p>
        </p:txBody>
      </p:sp>
      <p:sp>
        <p:nvSpPr>
          <p:cNvPr id="7" name="Content Placeholder 3"/>
          <p:cNvSpPr txBox="1">
            <a:spLocks/>
          </p:cNvSpPr>
          <p:nvPr/>
        </p:nvSpPr>
        <p:spPr>
          <a:xfrm>
            <a:off x="609600" y="17526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What are the key points of this module?</a:t>
            </a:r>
          </a:p>
          <a:p>
            <a:pPr marL="0" indent="0">
              <a:buFont typeface="Arial" pitchFamily="34" charset="0"/>
              <a:buNone/>
            </a:pPr>
            <a:endParaRPr lang="en-US" dirty="0" smtClean="0"/>
          </a:p>
          <a:p>
            <a:pPr lvl="1"/>
            <a:r>
              <a:rPr lang="en-US" sz="3200" dirty="0" smtClean="0"/>
              <a:t>What did you find most useful?</a:t>
            </a:r>
          </a:p>
          <a:p>
            <a:pPr lvl="1"/>
            <a:r>
              <a:rPr lang="en-US" sz="3200" dirty="0" smtClean="0"/>
              <a:t>What can we improve upon?</a:t>
            </a:r>
          </a:p>
          <a:p>
            <a:pPr lvl="1"/>
            <a:r>
              <a:rPr lang="en-US" sz="3200" dirty="0" smtClean="0"/>
              <a:t>Other items you want us to cover?</a:t>
            </a:r>
          </a:p>
          <a:p>
            <a:pPr marL="0" indent="0">
              <a:buNone/>
            </a:pPr>
            <a:endParaRPr lang="en-US" dirty="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5029200"/>
            <a:ext cx="1941459" cy="1586574"/>
          </a:xfrm>
          <a:prstGeom prst="rect">
            <a:avLst/>
          </a:prstGeom>
          <a:ln>
            <a:solidFill>
              <a:schemeClr val="tx1"/>
            </a:solidFill>
          </a:ln>
        </p:spPr>
      </p:pic>
    </p:spTree>
    <p:extLst>
      <p:ext uri="{BB962C8B-B14F-4D97-AF65-F5344CB8AC3E}">
        <p14:creationId xmlns:p14="http://schemas.microsoft.com/office/powerpoint/2010/main" val="1784702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457200" y="304800"/>
            <a:ext cx="8229600" cy="1143000"/>
          </a:xfrm>
          <a:prstGeom prst="rect">
            <a:avLst/>
          </a:prstGeom>
          <a:solidFill>
            <a:srgbClr val="C00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chemeClr val="bg1"/>
                </a:solidFill>
                <a:effectLst>
                  <a:outerShdw blurRad="38100" dist="38100" dir="2700000" algn="tl">
                    <a:srgbClr val="000000">
                      <a:alpha val="43137"/>
                    </a:srgbClr>
                  </a:outerShdw>
                </a:effectLst>
              </a:rPr>
              <a:t>Curriculum Modules</a:t>
            </a:r>
            <a:endParaRPr lang="en-US" sz="3100" dirty="0">
              <a:solidFill>
                <a:schemeClr val="bg1"/>
              </a:solidFill>
              <a:effectLst>
                <a:outerShdw blurRad="38100" dist="38100" dir="2700000" algn="tl">
                  <a:srgbClr val="000000">
                    <a:alpha val="43137"/>
                  </a:srgbClr>
                </a:outerShdw>
              </a:effectLst>
            </a:endParaRPr>
          </a:p>
        </p:txBody>
      </p:sp>
      <p:sp>
        <p:nvSpPr>
          <p:cNvPr id="7" name="TextBox 1"/>
          <p:cNvSpPr txBox="1"/>
          <p:nvPr/>
        </p:nvSpPr>
        <p:spPr>
          <a:xfrm>
            <a:off x="428847" y="1981200"/>
            <a:ext cx="8305800" cy="35394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smtClean="0"/>
              <a:t>Module 1:  Foundations for Transforming Board Practice</a:t>
            </a:r>
          </a:p>
          <a:p>
            <a:r>
              <a:rPr lang="en-US" sz="2800" dirty="0" smtClean="0"/>
              <a:t>Module 2:  Legal and Recruitment Issues</a:t>
            </a:r>
          </a:p>
          <a:p>
            <a:r>
              <a:rPr lang="en-US" sz="2800" dirty="0" smtClean="0"/>
              <a:t>Module 3:  Governance and Board Structure</a:t>
            </a:r>
          </a:p>
          <a:p>
            <a:r>
              <a:rPr lang="en-US" sz="2800" dirty="0" smtClean="0"/>
              <a:t>Module 4:  Enhancing Board Engagement</a:t>
            </a:r>
          </a:p>
          <a:p>
            <a:r>
              <a:rPr lang="en-US" sz="2800" dirty="0" smtClean="0"/>
              <a:t>Module 5:  Constructive Conflict</a:t>
            </a:r>
          </a:p>
          <a:p>
            <a:r>
              <a:rPr lang="en-US" sz="2800" dirty="0" smtClean="0"/>
              <a:t>Module 6:  Thinking Strategically</a:t>
            </a:r>
          </a:p>
          <a:p>
            <a:r>
              <a:rPr lang="en-US" sz="2800" dirty="0" smtClean="0"/>
              <a:t>Module 7:  Asking the Right Questions</a:t>
            </a:r>
          </a:p>
          <a:p>
            <a:r>
              <a:rPr lang="en-US" sz="2800" dirty="0" smtClean="0"/>
              <a:t>Module 8:  Board </a:t>
            </a:r>
            <a:r>
              <a:rPr lang="en-US" sz="2800" smtClean="0"/>
              <a:t>Meeting Communication</a:t>
            </a:r>
            <a:endParaRPr lang="en-US" sz="2800" dirty="0" smtClean="0"/>
          </a:p>
        </p:txBody>
      </p:sp>
    </p:spTree>
    <p:extLst>
      <p:ext uri="{BB962C8B-B14F-4D97-AF65-F5344CB8AC3E}">
        <p14:creationId xmlns:p14="http://schemas.microsoft.com/office/powerpoint/2010/main" val="823365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457200" y="304800"/>
            <a:ext cx="7620000" cy="1143000"/>
          </a:xfrm>
          <a:prstGeom prst="rect">
            <a:avLst/>
          </a:prstGeom>
          <a:solidFill>
            <a:srgbClr val="C00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smtClean="0">
                <a:solidFill>
                  <a:schemeClr val="bg1"/>
                </a:solidFill>
              </a:rPr>
              <a:t>Curriculum Modules</a:t>
            </a:r>
            <a:endParaRPr lang="en-US" sz="3100" dirty="0">
              <a:solidFill>
                <a:schemeClr val="bg1"/>
              </a:solidFill>
            </a:endParaRPr>
          </a:p>
        </p:txBody>
      </p:sp>
      <p:sp>
        <p:nvSpPr>
          <p:cNvPr id="7" name="TextBox 1"/>
          <p:cNvSpPr txBox="1"/>
          <p:nvPr/>
        </p:nvSpPr>
        <p:spPr>
          <a:xfrm>
            <a:off x="480391" y="1657126"/>
            <a:ext cx="8130209" cy="406265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3200" dirty="0" smtClean="0"/>
              <a:t>PDF copies of the curriculum modules are available for viewing on the </a:t>
            </a:r>
          </a:p>
          <a:p>
            <a:pPr>
              <a:lnSpc>
                <a:spcPct val="150000"/>
              </a:lnSpc>
            </a:pPr>
            <a:r>
              <a:rPr lang="en-US" sz="3600" b="1" dirty="0" smtClean="0">
                <a:solidFill>
                  <a:srgbClr val="FF0000"/>
                </a:solidFill>
              </a:rPr>
              <a:t>NC Thrive portal: http</a:t>
            </a:r>
            <a:r>
              <a:rPr lang="en-US" sz="3600" b="1" dirty="0">
                <a:solidFill>
                  <a:srgbClr val="FF0000"/>
                </a:solidFill>
              </a:rPr>
              <a:t>://communitydevelopment.ces.ncsu.edu/local-government-nonprofits</a:t>
            </a:r>
            <a:r>
              <a:rPr lang="en-US" sz="3600" b="1" dirty="0" smtClean="0">
                <a:solidFill>
                  <a:srgbClr val="FF0000"/>
                </a:solidFill>
              </a:rPr>
              <a:t>/</a:t>
            </a:r>
          </a:p>
        </p:txBody>
      </p:sp>
    </p:spTree>
    <p:extLst>
      <p:ext uri="{BB962C8B-B14F-4D97-AF65-F5344CB8AC3E}">
        <p14:creationId xmlns:p14="http://schemas.microsoft.com/office/powerpoint/2010/main" val="3954955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457200" y="304800"/>
            <a:ext cx="8153400" cy="1143000"/>
          </a:xfrm>
          <a:prstGeom prst="rect">
            <a:avLst/>
          </a:prstGeom>
          <a:solidFill>
            <a:srgbClr val="C00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chemeClr val="bg1"/>
                </a:solidFill>
                <a:effectLst>
                  <a:outerShdw blurRad="38100" dist="38100" dir="2700000" algn="tl">
                    <a:srgbClr val="000000">
                      <a:alpha val="43137"/>
                    </a:srgbClr>
                  </a:outerShdw>
                </a:effectLst>
              </a:rPr>
              <a:t>References</a:t>
            </a:r>
            <a:endParaRPr lang="en-US" sz="3100" dirty="0">
              <a:solidFill>
                <a:schemeClr val="bg1"/>
              </a:solidFill>
              <a:effectLst>
                <a:outerShdw blurRad="38100" dist="38100" dir="2700000" algn="tl">
                  <a:srgbClr val="000000">
                    <a:alpha val="43137"/>
                  </a:srgbClr>
                </a:outerShdw>
              </a:effectLst>
            </a:endParaRPr>
          </a:p>
        </p:txBody>
      </p:sp>
      <p:sp>
        <p:nvSpPr>
          <p:cNvPr id="7" name="Rectangle 6"/>
          <p:cNvSpPr/>
          <p:nvPr/>
        </p:nvSpPr>
        <p:spPr>
          <a:xfrm>
            <a:off x="1143000" y="1600200"/>
            <a:ext cx="7239000" cy="3754874"/>
          </a:xfrm>
          <a:prstGeom prst="rect">
            <a:avLst/>
          </a:prstGeom>
        </p:spPr>
        <p:txBody>
          <a:bodyPr wrap="square">
            <a:spAutoFit/>
          </a:bodyPr>
          <a:lstStyle/>
          <a:p>
            <a:endParaRPr lang="en-US" dirty="0"/>
          </a:p>
          <a:p>
            <a:r>
              <a:rPr lang="en-US" sz="2000" dirty="0"/>
              <a:t>Cooperrider, D.L., Whitney, D., Stavros, J.M. (2008). Appreciative Inquiry Handbook: For Leaders of Change (2</a:t>
            </a:r>
            <a:r>
              <a:rPr lang="en-US" sz="2000" baseline="30000" dirty="0"/>
              <a:t>nd</a:t>
            </a:r>
            <a:r>
              <a:rPr lang="en-US" sz="2000" dirty="0"/>
              <a:t> edition). Brunswick, Ohio: Crown Custom Publishing Inc</a:t>
            </a:r>
            <a:r>
              <a:rPr lang="en-US" sz="2000" dirty="0" smtClean="0"/>
              <a:t>.</a:t>
            </a:r>
          </a:p>
          <a:p>
            <a:endParaRPr lang="en-US" sz="2000" dirty="0"/>
          </a:p>
          <a:p>
            <a:r>
              <a:rPr lang="en-US" sz="2000" dirty="0"/>
              <a:t>For additional information, case studies, articles, materials and meeting design please visit the Appreciative Inquiry Commons at </a:t>
            </a:r>
            <a:r>
              <a:rPr lang="en-US" sz="2000" u="sng" dirty="0">
                <a:hlinkClick r:id="rId4"/>
              </a:rPr>
              <a:t>http://appreciativeinquiry.case.edu/</a:t>
            </a:r>
            <a:r>
              <a:rPr lang="en-US" sz="2000" dirty="0"/>
              <a:t> </a:t>
            </a:r>
            <a:endParaRPr lang="en-US" sz="2000" dirty="0" smtClean="0"/>
          </a:p>
          <a:p>
            <a:endParaRPr lang="en-US" sz="2000" dirty="0"/>
          </a:p>
          <a:p>
            <a:r>
              <a:rPr lang="en-US" sz="2000" dirty="0"/>
              <a:t>McNamara, C. (2007). Field Guide to </a:t>
            </a:r>
            <a:r>
              <a:rPr lang="en-US" sz="2000" dirty="0" smtClean="0"/>
              <a:t>Nonprofit </a:t>
            </a:r>
            <a:r>
              <a:rPr lang="en-US" sz="2000" dirty="0"/>
              <a:t>Strategic Planning </a:t>
            </a:r>
          </a:p>
          <a:p>
            <a:r>
              <a:rPr lang="en-US" sz="2000" dirty="0"/>
              <a:t>and </a:t>
            </a:r>
            <a:r>
              <a:rPr lang="en-US" sz="2000" dirty="0" smtClean="0"/>
              <a:t>Facilitation (3</a:t>
            </a:r>
            <a:r>
              <a:rPr lang="en-US" sz="2000" baseline="30000" dirty="0" smtClean="0"/>
              <a:t>rd</a:t>
            </a:r>
            <a:r>
              <a:rPr lang="en-US" sz="2000" dirty="0" smtClean="0"/>
              <a:t> edition). Minneapolis</a:t>
            </a:r>
            <a:r>
              <a:rPr lang="en-US" sz="2000" dirty="0"/>
              <a:t>, </a:t>
            </a:r>
            <a:r>
              <a:rPr lang="en-US" sz="2000" dirty="0" smtClean="0"/>
              <a:t>Minnesota: </a:t>
            </a:r>
            <a:r>
              <a:rPr lang="en-US" sz="2000" dirty="0"/>
              <a:t>Authenticity Consulting, </a:t>
            </a:r>
            <a:r>
              <a:rPr lang="en-US" sz="2000" dirty="0" smtClean="0"/>
              <a:t>LLC</a:t>
            </a:r>
            <a:endParaRPr lang="en-US" sz="2000" dirty="0"/>
          </a:p>
        </p:txBody>
      </p:sp>
    </p:spTree>
    <p:extLst>
      <p:ext uri="{BB962C8B-B14F-4D97-AF65-F5344CB8AC3E}">
        <p14:creationId xmlns:p14="http://schemas.microsoft.com/office/powerpoint/2010/main" val="3459022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87626" y="457200"/>
            <a:ext cx="8458200" cy="5509200"/>
          </a:xfrm>
          <a:prstGeom prst="rect">
            <a:avLst/>
          </a:prstGeom>
        </p:spPr>
        <p:txBody>
          <a:bodyPr wrap="square">
            <a:spAutoFit/>
          </a:bodyPr>
          <a:lstStyle/>
          <a:p>
            <a:r>
              <a:rPr lang="en-US" sz="1600" b="1" dirty="0"/>
              <a:t>Becky Bowen </a:t>
            </a:r>
            <a:r>
              <a:rPr lang="en-US" sz="1600" dirty="0"/>
              <a:t> </a:t>
            </a:r>
            <a:r>
              <a:rPr lang="en-US" sz="1600" dirty="0" smtClean="0"/>
              <a:t>She </a:t>
            </a:r>
            <a:r>
              <a:rPr lang="en-US" sz="1600" dirty="0"/>
              <a:t>is an attorney and has served several nonprofit organizations in various capacities, including communications director, general counsel and executive director.  She currently is a Co-Director of Carolina Common Enterprise, a nonprofit cooperative and community development center.  </a:t>
            </a:r>
          </a:p>
          <a:p>
            <a:r>
              <a:rPr lang="en-US" sz="1600" b="1" dirty="0"/>
              <a:t> </a:t>
            </a:r>
            <a:endParaRPr lang="en-US" sz="1600" dirty="0"/>
          </a:p>
          <a:p>
            <a:r>
              <a:rPr lang="en-US" sz="1600" b="1" dirty="0"/>
              <a:t>Jessica Katz Jameson</a:t>
            </a:r>
            <a:r>
              <a:rPr lang="en-US" sz="1600" dirty="0"/>
              <a:t> is an Associate Professor in the Department of Communication at NC State University. She teaches courses and conducts community-engaged research on the topics of organizational communication, conflict management and nonprofit leadership. She chairs the Academic Council for the Institute for Nonprofits and serves on the Extension, Engagement and Economic Development task force for the College of Humanities and Social </a:t>
            </a:r>
            <a:r>
              <a:rPr lang="en-US" sz="1600" dirty="0" smtClean="0"/>
              <a:t>Sciences.</a:t>
            </a:r>
            <a:endParaRPr lang="en-US" sz="1600" dirty="0"/>
          </a:p>
          <a:p>
            <a:r>
              <a:rPr lang="en-US" sz="1600" dirty="0"/>
              <a:t> </a:t>
            </a:r>
          </a:p>
          <a:p>
            <a:r>
              <a:rPr lang="en-US" sz="1600" b="1" dirty="0"/>
              <a:t>Susan </a:t>
            </a:r>
            <a:r>
              <a:rPr lang="en-US" sz="1600" b="1" dirty="0" err="1"/>
              <a:t>Scherffius</a:t>
            </a:r>
            <a:r>
              <a:rPr lang="en-US" sz="1600" b="1" dirty="0"/>
              <a:t> Jakes</a:t>
            </a:r>
            <a:r>
              <a:rPr lang="en-US" sz="1600" dirty="0"/>
              <a:t> is the Associate State Program Leader for Community Development, an Extension Assistant Professor with NC Cooperative Extension and an Adjunct Professor in Psychology at North Carolina State University. She received a Ph.D. in Community Psychology from North Carolina State University.  </a:t>
            </a:r>
          </a:p>
          <a:p>
            <a:r>
              <a:rPr lang="en-US" sz="1600" b="1" dirty="0"/>
              <a:t> </a:t>
            </a:r>
            <a:endParaRPr lang="en-US" sz="1600" dirty="0"/>
          </a:p>
          <a:p>
            <a:r>
              <a:rPr lang="en-US" sz="1600" b="1" dirty="0"/>
              <a:t>Mary </a:t>
            </a:r>
            <a:r>
              <a:rPr lang="en-US" sz="1600" b="1" dirty="0" err="1"/>
              <a:t>Tschirhart</a:t>
            </a:r>
            <a:r>
              <a:rPr lang="en-US" sz="1600" dirty="0"/>
              <a:t> is a Professor of Public Administration at The Ohio State University. She served as Director of the Institute for Nonprofits and Professor of Public Administration at NC State University from 2008-2013.  She has published extensively on nonprofit topics including board governance. She recently co-authored a text titled </a:t>
            </a:r>
            <a:r>
              <a:rPr lang="en-US" sz="1600" i="1" dirty="0"/>
              <a:t>Managing Nonprofit Organizations</a:t>
            </a:r>
            <a:r>
              <a:rPr lang="en-US" sz="1600" dirty="0"/>
              <a:t>. Dr. </a:t>
            </a:r>
            <a:r>
              <a:rPr lang="en-US" sz="1600" dirty="0" err="1"/>
              <a:t>Tschirhart</a:t>
            </a:r>
            <a:r>
              <a:rPr lang="en-US" sz="1600" dirty="0"/>
              <a:t> has served on six nonprofit boards in a variety of roles, including president, and led a nonprofit as its executive director. </a:t>
            </a:r>
          </a:p>
        </p:txBody>
      </p:sp>
    </p:spTree>
    <p:extLst>
      <p:ext uri="{BB962C8B-B14F-4D97-AF65-F5344CB8AC3E}">
        <p14:creationId xmlns:p14="http://schemas.microsoft.com/office/powerpoint/2010/main" val="3285975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E3304A"/>
          </a:solidFill>
        </p:spPr>
        <p:txBody>
          <a:bodyPr/>
          <a:lstStyle/>
          <a:p>
            <a:r>
              <a:rPr lang="en-US" dirty="0" smtClean="0">
                <a:solidFill>
                  <a:schemeClr val="bg1"/>
                </a:solidFill>
              </a:rPr>
              <a:t>Module 6</a:t>
            </a:r>
            <a:endParaRPr lang="en-US" dirty="0">
              <a:solidFill>
                <a:schemeClr val="bg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4623" y="2209800"/>
            <a:ext cx="5422400" cy="3457612"/>
          </a:xfrm>
          <a:prstGeom prst="rect">
            <a:avLst/>
          </a:prstGeom>
        </p:spPr>
      </p:pic>
      <p:sp>
        <p:nvSpPr>
          <p:cNvPr id="10" name="Text Placeholder 9"/>
          <p:cNvSpPr>
            <a:spLocks noGrp="1"/>
          </p:cNvSpPr>
          <p:nvPr>
            <p:ph type="body" sz="quarter" idx="3"/>
          </p:nvPr>
        </p:nvSpPr>
        <p:spPr>
          <a:xfrm>
            <a:off x="2919956" y="2819400"/>
            <a:ext cx="3240088" cy="1752600"/>
          </a:xfrm>
        </p:spPr>
        <p:txBody>
          <a:bodyPr>
            <a:normAutofit/>
          </a:bodyPr>
          <a:lstStyle/>
          <a:p>
            <a:pPr algn="ctr"/>
            <a:r>
              <a:rPr lang="en-US" sz="3200" dirty="0" smtClean="0">
                <a:solidFill>
                  <a:schemeClr val="bg1"/>
                </a:solidFill>
              </a:rPr>
              <a:t>Thinking Strategically</a:t>
            </a:r>
            <a:endParaRPr lang="en-US" sz="3200" dirty="0">
              <a:solidFill>
                <a:schemeClr val="bg1"/>
              </a:solidFill>
            </a:endParaRPr>
          </a:p>
        </p:txBody>
      </p:sp>
    </p:spTree>
    <p:extLst>
      <p:ext uri="{BB962C8B-B14F-4D97-AF65-F5344CB8AC3E}">
        <p14:creationId xmlns:p14="http://schemas.microsoft.com/office/powerpoint/2010/main" val="664586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304800"/>
            <a:ext cx="8153400" cy="1143000"/>
          </a:xfrm>
          <a:prstGeom prst="rect">
            <a:avLst/>
          </a:prstGeom>
          <a:solidFill>
            <a:srgbClr val="C00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dirty="0" smtClean="0">
                <a:solidFill>
                  <a:schemeClr val="bg1"/>
                </a:solidFill>
                <a:effectLst>
                  <a:outerShdw blurRad="38100" dist="38100" dir="2700000" algn="tl">
                    <a:srgbClr val="000000">
                      <a:alpha val="43137"/>
                    </a:srgbClr>
                  </a:outerShdw>
                </a:effectLst>
              </a:rPr>
              <a:t>Goals for this Module</a:t>
            </a:r>
            <a:endParaRPr lang="en-US" sz="4000" dirty="0">
              <a:solidFill>
                <a:schemeClr val="bg1"/>
              </a:solidFill>
              <a:effectLst>
                <a:outerShdw blurRad="38100" dist="38100" dir="2700000" algn="tl">
                  <a:srgbClr val="000000">
                    <a:alpha val="43137"/>
                  </a:srgbClr>
                </a:outerShdw>
              </a:effectLst>
            </a:endParaRPr>
          </a:p>
        </p:txBody>
      </p:sp>
      <p:sp>
        <p:nvSpPr>
          <p:cNvPr id="3" name="Content Placeholder 2"/>
          <p:cNvSpPr txBox="1">
            <a:spLocks/>
          </p:cNvSpPr>
          <p:nvPr/>
        </p:nvSpPr>
        <p:spPr>
          <a:xfrm>
            <a:off x="457200" y="12954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a:p>
            <a:pPr marL="0" indent="0">
              <a:lnSpc>
                <a:spcPct val="90000"/>
              </a:lnSpc>
              <a:buNone/>
            </a:pPr>
            <a:r>
              <a:rPr lang="en-US" dirty="0" smtClean="0"/>
              <a:t>    Participants will be able to:</a:t>
            </a:r>
          </a:p>
          <a:p>
            <a:pPr lvl="1"/>
            <a:r>
              <a:rPr lang="en-US" sz="3200" dirty="0" smtClean="0"/>
              <a:t>articulate the importance of planning for organizational effectiveness</a:t>
            </a:r>
          </a:p>
          <a:p>
            <a:pPr lvl="1"/>
            <a:r>
              <a:rPr lang="en-US" sz="3200" dirty="0" smtClean="0"/>
              <a:t>build flexibility into plan implementation to effectively adapt plans to changing contexts</a:t>
            </a:r>
            <a:endParaRPr lang="en-US" sz="3200" dirty="0"/>
          </a:p>
          <a:p>
            <a:pPr lvl="1"/>
            <a:r>
              <a:rPr lang="en-US" sz="3200" dirty="0" smtClean="0"/>
              <a:t>Identify organizational values that support the balancing of flexibility and  planning</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5" name="TextBox 4"/>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Tree>
    <p:extLst>
      <p:ext uri="{BB962C8B-B14F-4D97-AF65-F5344CB8AC3E}">
        <p14:creationId xmlns:p14="http://schemas.microsoft.com/office/powerpoint/2010/main" val="382452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solidFill>
            <a:srgbClr val="C00000"/>
          </a:solidFill>
        </p:spPr>
        <p:txBody>
          <a:bodyPr>
            <a:normAutofit/>
          </a:bodyPr>
          <a:lstStyle/>
          <a:p>
            <a:pPr eaLnBrk="1" hangingPunct="1"/>
            <a:r>
              <a:rPr lang="en-US" sz="4000" dirty="0" smtClean="0">
                <a:solidFill>
                  <a:schemeClr val="bg1"/>
                </a:solidFill>
                <a:effectLst>
                  <a:outerShdw blurRad="38100" dist="38100" dir="2700000" algn="tl">
                    <a:srgbClr val="000000">
                      <a:alpha val="43137"/>
                    </a:srgbClr>
                  </a:outerShdw>
                </a:effectLst>
              </a:rPr>
              <a:t>How we are taught to plan</a:t>
            </a:r>
          </a:p>
        </p:txBody>
      </p:sp>
      <p:sp>
        <p:nvSpPr>
          <p:cNvPr id="18435" name="Rectangle 4"/>
          <p:cNvSpPr>
            <a:spLocks noChangeArrowheads="1"/>
          </p:cNvSpPr>
          <p:nvPr/>
        </p:nvSpPr>
        <p:spPr bwMode="auto">
          <a:xfrm>
            <a:off x="762000" y="2895600"/>
            <a:ext cx="1219200" cy="1219200"/>
          </a:xfrm>
          <a:prstGeom prst="rect">
            <a:avLst/>
          </a:prstGeom>
          <a:solidFill>
            <a:schemeClr val="accent1"/>
          </a:solidFill>
          <a:ln w="9525">
            <a:solidFill>
              <a:schemeClr val="tx1"/>
            </a:solidFill>
            <a:miter lim="800000"/>
            <a:headEnd/>
            <a:tailEnd/>
          </a:ln>
        </p:spPr>
        <p:txBody>
          <a:bodyPr wrap="none" anchor="ctr"/>
          <a:lstStyle/>
          <a:p>
            <a:endParaRPr lang="en-US" sz="1800">
              <a:latin typeface="Calibri" charset="0"/>
            </a:endParaRPr>
          </a:p>
        </p:txBody>
      </p:sp>
      <p:sp>
        <p:nvSpPr>
          <p:cNvPr id="18436" name="Rectangle 6"/>
          <p:cNvSpPr>
            <a:spLocks noChangeArrowheads="1"/>
          </p:cNvSpPr>
          <p:nvPr/>
        </p:nvSpPr>
        <p:spPr bwMode="auto">
          <a:xfrm>
            <a:off x="2514600" y="2895600"/>
            <a:ext cx="1219200" cy="1219200"/>
          </a:xfrm>
          <a:prstGeom prst="rect">
            <a:avLst/>
          </a:prstGeom>
          <a:solidFill>
            <a:schemeClr val="accent1"/>
          </a:solidFill>
          <a:ln w="9525">
            <a:solidFill>
              <a:schemeClr val="tx1"/>
            </a:solidFill>
            <a:miter lim="800000"/>
            <a:headEnd/>
            <a:tailEnd/>
          </a:ln>
        </p:spPr>
        <p:txBody>
          <a:bodyPr wrap="none" anchor="ctr"/>
          <a:lstStyle/>
          <a:p>
            <a:endParaRPr lang="en-US" sz="1800">
              <a:latin typeface="Calibri" charset="0"/>
            </a:endParaRPr>
          </a:p>
        </p:txBody>
      </p:sp>
      <p:sp>
        <p:nvSpPr>
          <p:cNvPr id="18437" name="Rectangle 7"/>
          <p:cNvSpPr>
            <a:spLocks noChangeArrowheads="1"/>
          </p:cNvSpPr>
          <p:nvPr/>
        </p:nvSpPr>
        <p:spPr bwMode="auto">
          <a:xfrm>
            <a:off x="4191000" y="2895600"/>
            <a:ext cx="1219200" cy="1219200"/>
          </a:xfrm>
          <a:prstGeom prst="rect">
            <a:avLst/>
          </a:prstGeom>
          <a:solidFill>
            <a:schemeClr val="accent1"/>
          </a:solidFill>
          <a:ln w="9525">
            <a:solidFill>
              <a:schemeClr val="tx1"/>
            </a:solidFill>
            <a:miter lim="800000"/>
            <a:headEnd/>
            <a:tailEnd/>
          </a:ln>
        </p:spPr>
        <p:txBody>
          <a:bodyPr wrap="none" anchor="ctr"/>
          <a:lstStyle/>
          <a:p>
            <a:endParaRPr lang="en-US" sz="1800">
              <a:latin typeface="Calibri" charset="0"/>
            </a:endParaRPr>
          </a:p>
        </p:txBody>
      </p:sp>
      <p:sp>
        <p:nvSpPr>
          <p:cNvPr id="18438" name="WordArt 9"/>
          <p:cNvSpPr>
            <a:spLocks noChangeArrowheads="1" noChangeShapeType="1" noTextEdit="1"/>
          </p:cNvSpPr>
          <p:nvPr/>
        </p:nvSpPr>
        <p:spPr bwMode="auto">
          <a:xfrm>
            <a:off x="3810000" y="3200400"/>
            <a:ext cx="247650" cy="5715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alpha val="74997"/>
                    </a:srgbClr>
                  </a:outerShdw>
                </a:effectLst>
                <a:latin typeface="Impact"/>
              </a:rPr>
              <a:t>+</a:t>
            </a:r>
          </a:p>
        </p:txBody>
      </p:sp>
      <p:sp>
        <p:nvSpPr>
          <p:cNvPr id="18439" name="WordArt 10"/>
          <p:cNvSpPr>
            <a:spLocks noChangeArrowheads="1" noChangeShapeType="1" noTextEdit="1"/>
          </p:cNvSpPr>
          <p:nvPr/>
        </p:nvSpPr>
        <p:spPr bwMode="auto">
          <a:xfrm>
            <a:off x="2133600" y="3200400"/>
            <a:ext cx="247650" cy="5715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alpha val="74997"/>
                    </a:srgbClr>
                  </a:outerShdw>
                </a:effectLst>
                <a:latin typeface="Impact"/>
              </a:rPr>
              <a:t>+</a:t>
            </a:r>
          </a:p>
        </p:txBody>
      </p:sp>
      <p:sp>
        <p:nvSpPr>
          <p:cNvPr id="18440" name="WordArt 11"/>
          <p:cNvSpPr>
            <a:spLocks noChangeArrowheads="1" noChangeShapeType="1" noTextEdit="1"/>
          </p:cNvSpPr>
          <p:nvPr/>
        </p:nvSpPr>
        <p:spPr bwMode="auto">
          <a:xfrm>
            <a:off x="5943600" y="3124200"/>
            <a:ext cx="247650" cy="5715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alpha val="74997"/>
                    </a:srgbClr>
                  </a:outerShdw>
                </a:effectLst>
                <a:latin typeface="Impact"/>
              </a:rPr>
              <a:t>=</a:t>
            </a:r>
          </a:p>
        </p:txBody>
      </p:sp>
      <p:sp>
        <p:nvSpPr>
          <p:cNvPr id="18441" name="Oval 12"/>
          <p:cNvSpPr>
            <a:spLocks noChangeArrowheads="1"/>
          </p:cNvSpPr>
          <p:nvPr/>
        </p:nvSpPr>
        <p:spPr bwMode="auto">
          <a:xfrm>
            <a:off x="6705600" y="2895600"/>
            <a:ext cx="1143000" cy="1143000"/>
          </a:xfrm>
          <a:prstGeom prst="ellipse">
            <a:avLst/>
          </a:prstGeom>
          <a:solidFill>
            <a:schemeClr val="accent1"/>
          </a:solidFill>
          <a:ln w="9525">
            <a:solidFill>
              <a:schemeClr val="tx1"/>
            </a:solidFill>
            <a:round/>
            <a:headEnd/>
            <a:tailEnd/>
          </a:ln>
        </p:spPr>
        <p:txBody>
          <a:bodyPr wrap="none" anchor="ctr"/>
          <a:lstStyle/>
          <a:p>
            <a:endParaRPr lang="en-US" sz="1800">
              <a:latin typeface="Calibri"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12" name="TextBox 11"/>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Tree>
    <p:extLst>
      <p:ext uri="{BB962C8B-B14F-4D97-AF65-F5344CB8AC3E}">
        <p14:creationId xmlns:p14="http://schemas.microsoft.com/office/powerpoint/2010/main" val="1876531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381000"/>
            <a:ext cx="7772400" cy="609600"/>
          </a:xfrm>
          <a:solidFill>
            <a:srgbClr val="C00000"/>
          </a:solidFill>
        </p:spPr>
        <p:txBody>
          <a:bodyPr rtlCol="0">
            <a:normAutofit fontScale="90000"/>
          </a:bodyPr>
          <a:lstStyle/>
          <a:p>
            <a:pPr eaLnBrk="1" fontAlgn="auto" hangingPunct="1">
              <a:spcAft>
                <a:spcPts val="0"/>
              </a:spcAft>
              <a:defRPr/>
            </a:pPr>
            <a:r>
              <a:rPr lang="en-US" dirty="0" smtClean="0">
                <a:solidFill>
                  <a:schemeClr val="bg1"/>
                </a:solidFill>
                <a:effectLst>
                  <a:outerShdw blurRad="38100" dist="38100" dir="2700000" algn="tl">
                    <a:srgbClr val="000000">
                      <a:alpha val="43137"/>
                    </a:srgbClr>
                  </a:outerShdw>
                </a:effectLst>
              </a:rPr>
              <a:t>Reality</a:t>
            </a:r>
          </a:p>
        </p:txBody>
      </p:sp>
      <p:sp>
        <p:nvSpPr>
          <p:cNvPr id="19459" name="Rectangle 3"/>
          <p:cNvSpPr>
            <a:spLocks noChangeArrowheads="1"/>
          </p:cNvSpPr>
          <p:nvPr/>
        </p:nvSpPr>
        <p:spPr bwMode="auto">
          <a:xfrm>
            <a:off x="1219200" y="1981200"/>
            <a:ext cx="685800" cy="609600"/>
          </a:xfrm>
          <a:prstGeom prst="rect">
            <a:avLst/>
          </a:prstGeom>
          <a:solidFill>
            <a:schemeClr val="accent1"/>
          </a:solidFill>
          <a:ln w="9525">
            <a:solidFill>
              <a:schemeClr val="tx1"/>
            </a:solidFill>
            <a:miter lim="800000"/>
            <a:headEnd/>
            <a:tailEnd/>
          </a:ln>
        </p:spPr>
        <p:txBody>
          <a:bodyPr wrap="none" anchor="ctr"/>
          <a:lstStyle/>
          <a:p>
            <a:endParaRPr lang="en-US" sz="1800">
              <a:latin typeface="Calibri" charset="0"/>
            </a:endParaRPr>
          </a:p>
        </p:txBody>
      </p:sp>
      <p:sp>
        <p:nvSpPr>
          <p:cNvPr id="19460" name="Rectangle 4"/>
          <p:cNvSpPr>
            <a:spLocks noChangeArrowheads="1"/>
          </p:cNvSpPr>
          <p:nvPr/>
        </p:nvSpPr>
        <p:spPr bwMode="auto">
          <a:xfrm>
            <a:off x="8001000" y="4114800"/>
            <a:ext cx="685800" cy="609600"/>
          </a:xfrm>
          <a:prstGeom prst="rect">
            <a:avLst/>
          </a:prstGeom>
          <a:solidFill>
            <a:schemeClr val="accent1"/>
          </a:solidFill>
          <a:ln w="9525">
            <a:solidFill>
              <a:schemeClr val="tx1"/>
            </a:solidFill>
            <a:miter lim="800000"/>
            <a:headEnd/>
            <a:tailEnd/>
          </a:ln>
        </p:spPr>
        <p:txBody>
          <a:bodyPr wrap="none" anchor="ctr"/>
          <a:lstStyle/>
          <a:p>
            <a:endParaRPr lang="en-US" sz="1800">
              <a:latin typeface="Calibri" charset="0"/>
            </a:endParaRPr>
          </a:p>
        </p:txBody>
      </p:sp>
      <p:sp>
        <p:nvSpPr>
          <p:cNvPr id="19461" name="Rectangle 5"/>
          <p:cNvSpPr>
            <a:spLocks noChangeArrowheads="1"/>
          </p:cNvSpPr>
          <p:nvPr/>
        </p:nvSpPr>
        <p:spPr bwMode="auto">
          <a:xfrm>
            <a:off x="4648200" y="4876800"/>
            <a:ext cx="685800" cy="609600"/>
          </a:xfrm>
          <a:prstGeom prst="rect">
            <a:avLst/>
          </a:prstGeom>
          <a:solidFill>
            <a:schemeClr val="accent1"/>
          </a:solidFill>
          <a:ln w="9525">
            <a:solidFill>
              <a:schemeClr val="tx1"/>
            </a:solidFill>
            <a:miter lim="800000"/>
            <a:headEnd/>
            <a:tailEnd/>
          </a:ln>
        </p:spPr>
        <p:txBody>
          <a:bodyPr wrap="none" anchor="ctr"/>
          <a:lstStyle/>
          <a:p>
            <a:endParaRPr lang="en-US" sz="1800">
              <a:latin typeface="Calibri" charset="0"/>
            </a:endParaRPr>
          </a:p>
        </p:txBody>
      </p:sp>
      <p:sp>
        <p:nvSpPr>
          <p:cNvPr id="19462" name="Rectangle 6"/>
          <p:cNvSpPr>
            <a:spLocks noChangeArrowheads="1"/>
          </p:cNvSpPr>
          <p:nvPr/>
        </p:nvSpPr>
        <p:spPr bwMode="auto">
          <a:xfrm>
            <a:off x="5867400" y="2971800"/>
            <a:ext cx="685800" cy="609600"/>
          </a:xfrm>
          <a:prstGeom prst="rect">
            <a:avLst/>
          </a:prstGeom>
          <a:solidFill>
            <a:schemeClr val="accent1"/>
          </a:solidFill>
          <a:ln w="9525">
            <a:solidFill>
              <a:schemeClr val="tx1"/>
            </a:solidFill>
            <a:miter lim="800000"/>
            <a:headEnd/>
            <a:tailEnd/>
          </a:ln>
        </p:spPr>
        <p:txBody>
          <a:bodyPr wrap="none" anchor="ctr"/>
          <a:lstStyle/>
          <a:p>
            <a:endParaRPr lang="en-US" sz="1800">
              <a:latin typeface="Calibri" charset="0"/>
            </a:endParaRPr>
          </a:p>
        </p:txBody>
      </p:sp>
      <p:sp>
        <p:nvSpPr>
          <p:cNvPr id="19463" name="Rectangle 8"/>
          <p:cNvSpPr>
            <a:spLocks noChangeArrowheads="1"/>
          </p:cNvSpPr>
          <p:nvPr/>
        </p:nvSpPr>
        <p:spPr bwMode="auto">
          <a:xfrm>
            <a:off x="6096000" y="4648200"/>
            <a:ext cx="685800" cy="609600"/>
          </a:xfrm>
          <a:prstGeom prst="rect">
            <a:avLst/>
          </a:prstGeom>
          <a:solidFill>
            <a:schemeClr val="accent1"/>
          </a:solidFill>
          <a:ln w="9525">
            <a:solidFill>
              <a:schemeClr val="tx1"/>
            </a:solidFill>
            <a:miter lim="800000"/>
            <a:headEnd/>
            <a:tailEnd/>
          </a:ln>
        </p:spPr>
        <p:txBody>
          <a:bodyPr wrap="none" anchor="ctr"/>
          <a:lstStyle/>
          <a:p>
            <a:endParaRPr lang="en-US" sz="1800">
              <a:latin typeface="Calibri" charset="0"/>
            </a:endParaRPr>
          </a:p>
        </p:txBody>
      </p:sp>
      <p:sp>
        <p:nvSpPr>
          <p:cNvPr id="19464" name="Rectangle 9"/>
          <p:cNvSpPr>
            <a:spLocks noChangeArrowheads="1"/>
          </p:cNvSpPr>
          <p:nvPr/>
        </p:nvSpPr>
        <p:spPr bwMode="auto">
          <a:xfrm>
            <a:off x="685800" y="3810000"/>
            <a:ext cx="1219200" cy="1066800"/>
          </a:xfrm>
          <a:prstGeom prst="rect">
            <a:avLst/>
          </a:prstGeom>
          <a:solidFill>
            <a:schemeClr val="accent1"/>
          </a:solidFill>
          <a:ln w="9525">
            <a:solidFill>
              <a:schemeClr val="tx1"/>
            </a:solidFill>
            <a:miter lim="800000"/>
            <a:headEnd/>
            <a:tailEnd/>
          </a:ln>
        </p:spPr>
        <p:txBody>
          <a:bodyPr wrap="none" anchor="ctr"/>
          <a:lstStyle/>
          <a:p>
            <a:pPr algn="ctr"/>
            <a:r>
              <a:rPr lang="en-US" sz="2000" dirty="0">
                <a:latin typeface="Calibri" charset="0"/>
              </a:rPr>
              <a:t>Our work </a:t>
            </a:r>
          </a:p>
          <a:p>
            <a:pPr algn="ctr"/>
            <a:r>
              <a:rPr lang="en-US" sz="2000" dirty="0">
                <a:latin typeface="Calibri" charset="0"/>
              </a:rPr>
              <a:t>and</a:t>
            </a:r>
          </a:p>
          <a:p>
            <a:pPr algn="ctr"/>
            <a:r>
              <a:rPr lang="en-US" sz="2000" dirty="0">
                <a:latin typeface="Calibri" charset="0"/>
              </a:rPr>
              <a:t>programs</a:t>
            </a:r>
          </a:p>
        </p:txBody>
      </p:sp>
      <p:sp>
        <p:nvSpPr>
          <p:cNvPr id="19465" name="Rectangle 10"/>
          <p:cNvSpPr>
            <a:spLocks noChangeArrowheads="1"/>
          </p:cNvSpPr>
          <p:nvPr/>
        </p:nvSpPr>
        <p:spPr bwMode="auto">
          <a:xfrm>
            <a:off x="3352800" y="2438400"/>
            <a:ext cx="685800" cy="609600"/>
          </a:xfrm>
          <a:prstGeom prst="rect">
            <a:avLst/>
          </a:prstGeom>
          <a:solidFill>
            <a:schemeClr val="accent1"/>
          </a:solidFill>
          <a:ln w="9525">
            <a:solidFill>
              <a:schemeClr val="tx1"/>
            </a:solidFill>
            <a:miter lim="800000"/>
            <a:headEnd/>
            <a:tailEnd/>
          </a:ln>
        </p:spPr>
        <p:txBody>
          <a:bodyPr wrap="none" anchor="ctr"/>
          <a:lstStyle/>
          <a:p>
            <a:endParaRPr lang="en-US" sz="1800">
              <a:latin typeface="Calibri" charset="0"/>
            </a:endParaRPr>
          </a:p>
        </p:txBody>
      </p:sp>
      <p:sp>
        <p:nvSpPr>
          <p:cNvPr id="19466" name="Rectangle 11"/>
          <p:cNvSpPr>
            <a:spLocks noChangeArrowheads="1"/>
          </p:cNvSpPr>
          <p:nvPr/>
        </p:nvSpPr>
        <p:spPr bwMode="auto">
          <a:xfrm>
            <a:off x="2667000" y="1371600"/>
            <a:ext cx="685800" cy="609600"/>
          </a:xfrm>
          <a:prstGeom prst="rect">
            <a:avLst/>
          </a:prstGeom>
          <a:solidFill>
            <a:schemeClr val="accent1"/>
          </a:solidFill>
          <a:ln w="9525">
            <a:solidFill>
              <a:schemeClr val="tx1"/>
            </a:solidFill>
            <a:miter lim="800000"/>
            <a:headEnd/>
            <a:tailEnd/>
          </a:ln>
        </p:spPr>
        <p:txBody>
          <a:bodyPr wrap="none" anchor="ctr"/>
          <a:lstStyle/>
          <a:p>
            <a:endParaRPr lang="en-US" sz="1800">
              <a:latin typeface="Calibri" charset="0"/>
            </a:endParaRPr>
          </a:p>
        </p:txBody>
      </p:sp>
      <p:sp>
        <p:nvSpPr>
          <p:cNvPr id="19467" name="Oval 12"/>
          <p:cNvSpPr>
            <a:spLocks noChangeArrowheads="1"/>
          </p:cNvSpPr>
          <p:nvPr/>
        </p:nvSpPr>
        <p:spPr bwMode="auto">
          <a:xfrm>
            <a:off x="4572000" y="2438400"/>
            <a:ext cx="914400" cy="762000"/>
          </a:xfrm>
          <a:prstGeom prst="ellipse">
            <a:avLst/>
          </a:prstGeom>
          <a:solidFill>
            <a:schemeClr val="accent1"/>
          </a:solidFill>
          <a:ln w="9525">
            <a:solidFill>
              <a:schemeClr val="tx1"/>
            </a:solidFill>
            <a:round/>
            <a:headEnd/>
            <a:tailEnd/>
          </a:ln>
        </p:spPr>
        <p:txBody>
          <a:bodyPr wrap="none" anchor="ctr"/>
          <a:lstStyle/>
          <a:p>
            <a:endParaRPr lang="en-US" sz="1800">
              <a:latin typeface="Calibri" charset="0"/>
            </a:endParaRPr>
          </a:p>
        </p:txBody>
      </p:sp>
      <p:sp>
        <p:nvSpPr>
          <p:cNvPr id="19468" name="Oval 13"/>
          <p:cNvSpPr>
            <a:spLocks noChangeArrowheads="1"/>
          </p:cNvSpPr>
          <p:nvPr/>
        </p:nvSpPr>
        <p:spPr bwMode="auto">
          <a:xfrm>
            <a:off x="304800" y="2895600"/>
            <a:ext cx="914400" cy="762000"/>
          </a:xfrm>
          <a:prstGeom prst="ellipse">
            <a:avLst/>
          </a:prstGeom>
          <a:solidFill>
            <a:schemeClr val="accent1"/>
          </a:solidFill>
          <a:ln w="9525">
            <a:solidFill>
              <a:schemeClr val="tx1"/>
            </a:solidFill>
            <a:round/>
            <a:headEnd/>
            <a:tailEnd/>
          </a:ln>
        </p:spPr>
        <p:txBody>
          <a:bodyPr wrap="none" anchor="ctr"/>
          <a:lstStyle/>
          <a:p>
            <a:endParaRPr lang="en-US" sz="1800">
              <a:latin typeface="Calibri" charset="0"/>
            </a:endParaRPr>
          </a:p>
        </p:txBody>
      </p:sp>
      <p:sp>
        <p:nvSpPr>
          <p:cNvPr id="19469" name="Oval 14"/>
          <p:cNvSpPr>
            <a:spLocks noChangeArrowheads="1"/>
          </p:cNvSpPr>
          <p:nvPr/>
        </p:nvSpPr>
        <p:spPr bwMode="auto">
          <a:xfrm>
            <a:off x="2133600" y="4953000"/>
            <a:ext cx="914400" cy="762000"/>
          </a:xfrm>
          <a:prstGeom prst="ellipse">
            <a:avLst/>
          </a:prstGeom>
          <a:solidFill>
            <a:schemeClr val="accent1"/>
          </a:solidFill>
          <a:ln w="9525">
            <a:solidFill>
              <a:schemeClr val="tx1"/>
            </a:solidFill>
            <a:round/>
            <a:headEnd/>
            <a:tailEnd/>
          </a:ln>
        </p:spPr>
        <p:txBody>
          <a:bodyPr wrap="none" anchor="ctr"/>
          <a:lstStyle/>
          <a:p>
            <a:endParaRPr lang="en-US" sz="1800">
              <a:latin typeface="Calibri" charset="0"/>
            </a:endParaRPr>
          </a:p>
        </p:txBody>
      </p:sp>
      <p:sp>
        <p:nvSpPr>
          <p:cNvPr id="19470" name="Oval 15"/>
          <p:cNvSpPr>
            <a:spLocks noChangeArrowheads="1"/>
          </p:cNvSpPr>
          <p:nvPr/>
        </p:nvSpPr>
        <p:spPr bwMode="auto">
          <a:xfrm>
            <a:off x="685800" y="1066800"/>
            <a:ext cx="914400" cy="762000"/>
          </a:xfrm>
          <a:prstGeom prst="ellipse">
            <a:avLst/>
          </a:prstGeom>
          <a:solidFill>
            <a:schemeClr val="accent1"/>
          </a:solidFill>
          <a:ln w="9525">
            <a:solidFill>
              <a:schemeClr val="tx1"/>
            </a:solidFill>
            <a:round/>
            <a:headEnd/>
            <a:tailEnd/>
          </a:ln>
        </p:spPr>
        <p:txBody>
          <a:bodyPr wrap="none" anchor="ctr"/>
          <a:lstStyle/>
          <a:p>
            <a:endParaRPr lang="en-US" sz="1800">
              <a:latin typeface="Calibri" charset="0"/>
            </a:endParaRPr>
          </a:p>
        </p:txBody>
      </p:sp>
      <p:sp>
        <p:nvSpPr>
          <p:cNvPr id="19471" name="Oval 16"/>
          <p:cNvSpPr>
            <a:spLocks noChangeArrowheads="1"/>
          </p:cNvSpPr>
          <p:nvPr/>
        </p:nvSpPr>
        <p:spPr bwMode="auto">
          <a:xfrm>
            <a:off x="6858000" y="1371600"/>
            <a:ext cx="914400" cy="762000"/>
          </a:xfrm>
          <a:prstGeom prst="ellipse">
            <a:avLst/>
          </a:prstGeom>
          <a:solidFill>
            <a:schemeClr val="accent1"/>
          </a:solidFill>
          <a:ln w="9525">
            <a:solidFill>
              <a:schemeClr val="tx1"/>
            </a:solidFill>
            <a:round/>
            <a:headEnd/>
            <a:tailEnd/>
          </a:ln>
        </p:spPr>
        <p:txBody>
          <a:bodyPr wrap="none" anchor="ctr"/>
          <a:lstStyle/>
          <a:p>
            <a:endParaRPr lang="en-US" sz="1800">
              <a:latin typeface="Calibri" charset="0"/>
            </a:endParaRPr>
          </a:p>
        </p:txBody>
      </p:sp>
      <p:sp>
        <p:nvSpPr>
          <p:cNvPr id="19472" name="Oval 17"/>
          <p:cNvSpPr>
            <a:spLocks noChangeArrowheads="1"/>
          </p:cNvSpPr>
          <p:nvPr/>
        </p:nvSpPr>
        <p:spPr bwMode="auto">
          <a:xfrm>
            <a:off x="3657600" y="3657600"/>
            <a:ext cx="914400" cy="762000"/>
          </a:xfrm>
          <a:prstGeom prst="ellipse">
            <a:avLst/>
          </a:prstGeom>
          <a:solidFill>
            <a:schemeClr val="accent1"/>
          </a:solidFill>
          <a:ln w="9525">
            <a:solidFill>
              <a:schemeClr val="tx1"/>
            </a:solidFill>
            <a:round/>
            <a:headEnd/>
            <a:tailEnd/>
          </a:ln>
        </p:spPr>
        <p:txBody>
          <a:bodyPr wrap="none" anchor="ctr"/>
          <a:lstStyle/>
          <a:p>
            <a:endParaRPr lang="en-US" sz="1800">
              <a:latin typeface="Calibri" charset="0"/>
            </a:endParaRPr>
          </a:p>
        </p:txBody>
      </p:sp>
      <p:sp>
        <p:nvSpPr>
          <p:cNvPr id="19473" name="Oval 18"/>
          <p:cNvSpPr>
            <a:spLocks noChangeArrowheads="1"/>
          </p:cNvSpPr>
          <p:nvPr/>
        </p:nvSpPr>
        <p:spPr bwMode="auto">
          <a:xfrm>
            <a:off x="3962400" y="1219200"/>
            <a:ext cx="914400" cy="762000"/>
          </a:xfrm>
          <a:prstGeom prst="ellipse">
            <a:avLst/>
          </a:prstGeom>
          <a:solidFill>
            <a:schemeClr val="accent1"/>
          </a:solidFill>
          <a:ln w="9525">
            <a:solidFill>
              <a:schemeClr val="tx1"/>
            </a:solidFill>
            <a:round/>
            <a:headEnd/>
            <a:tailEnd/>
          </a:ln>
        </p:spPr>
        <p:txBody>
          <a:bodyPr wrap="none" anchor="ctr"/>
          <a:lstStyle/>
          <a:p>
            <a:endParaRPr lang="en-US" sz="1800">
              <a:latin typeface="Calibri" charset="0"/>
            </a:endParaRPr>
          </a:p>
        </p:txBody>
      </p:sp>
      <p:sp>
        <p:nvSpPr>
          <p:cNvPr id="19474" name="Line 19"/>
          <p:cNvSpPr>
            <a:spLocks noChangeShapeType="1"/>
          </p:cNvSpPr>
          <p:nvPr/>
        </p:nvSpPr>
        <p:spPr bwMode="auto">
          <a:xfrm flipV="1">
            <a:off x="1752600" y="2819400"/>
            <a:ext cx="1600200" cy="12954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5" name="Line 20"/>
          <p:cNvSpPr>
            <a:spLocks noChangeShapeType="1"/>
          </p:cNvSpPr>
          <p:nvPr/>
        </p:nvSpPr>
        <p:spPr bwMode="auto">
          <a:xfrm>
            <a:off x="1752600" y="4419600"/>
            <a:ext cx="6858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6" name="Line 21"/>
          <p:cNvSpPr>
            <a:spLocks noChangeShapeType="1"/>
          </p:cNvSpPr>
          <p:nvPr/>
        </p:nvSpPr>
        <p:spPr bwMode="auto">
          <a:xfrm flipV="1">
            <a:off x="3124200" y="5181600"/>
            <a:ext cx="1524000" cy="228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7" name="Line 23"/>
          <p:cNvSpPr>
            <a:spLocks noChangeShapeType="1"/>
          </p:cNvSpPr>
          <p:nvPr/>
        </p:nvSpPr>
        <p:spPr bwMode="auto">
          <a:xfrm>
            <a:off x="4572000" y="4038600"/>
            <a:ext cx="3429000" cy="3810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8" name="Line 24"/>
          <p:cNvSpPr>
            <a:spLocks noChangeShapeType="1"/>
          </p:cNvSpPr>
          <p:nvPr/>
        </p:nvSpPr>
        <p:spPr bwMode="auto">
          <a:xfrm flipH="1" flipV="1">
            <a:off x="7696200" y="2057400"/>
            <a:ext cx="762000" cy="20574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9" name="Line 25"/>
          <p:cNvSpPr>
            <a:spLocks noChangeShapeType="1"/>
          </p:cNvSpPr>
          <p:nvPr/>
        </p:nvSpPr>
        <p:spPr bwMode="auto">
          <a:xfrm flipV="1">
            <a:off x="1295400" y="1981200"/>
            <a:ext cx="1752600" cy="12954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80" name="Line 26"/>
          <p:cNvSpPr>
            <a:spLocks noChangeShapeType="1"/>
          </p:cNvSpPr>
          <p:nvPr/>
        </p:nvSpPr>
        <p:spPr bwMode="auto">
          <a:xfrm flipH="1">
            <a:off x="1143000" y="2590800"/>
            <a:ext cx="3810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81" name="Line 27"/>
          <p:cNvSpPr>
            <a:spLocks noChangeShapeType="1"/>
          </p:cNvSpPr>
          <p:nvPr/>
        </p:nvSpPr>
        <p:spPr bwMode="auto">
          <a:xfrm>
            <a:off x="1676400" y="1524000"/>
            <a:ext cx="990600" cy="1524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82" name="Line 29"/>
          <p:cNvSpPr>
            <a:spLocks noChangeShapeType="1"/>
          </p:cNvSpPr>
          <p:nvPr/>
        </p:nvSpPr>
        <p:spPr bwMode="auto">
          <a:xfrm flipH="1">
            <a:off x="1905000" y="1752600"/>
            <a:ext cx="7620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83" name="Line 30"/>
          <p:cNvSpPr>
            <a:spLocks noChangeShapeType="1"/>
          </p:cNvSpPr>
          <p:nvPr/>
        </p:nvSpPr>
        <p:spPr bwMode="auto">
          <a:xfrm>
            <a:off x="1219200" y="3429000"/>
            <a:ext cx="304800" cy="3810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84" name="Line 31"/>
          <p:cNvSpPr>
            <a:spLocks noChangeShapeType="1"/>
          </p:cNvSpPr>
          <p:nvPr/>
        </p:nvSpPr>
        <p:spPr bwMode="auto">
          <a:xfrm flipH="1" flipV="1">
            <a:off x="4343400" y="4419600"/>
            <a:ext cx="304800" cy="609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85" name="Line 32"/>
          <p:cNvSpPr>
            <a:spLocks noChangeShapeType="1"/>
          </p:cNvSpPr>
          <p:nvPr/>
        </p:nvSpPr>
        <p:spPr bwMode="auto">
          <a:xfrm flipV="1">
            <a:off x="4191000" y="3200400"/>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86" name="Line 33"/>
          <p:cNvSpPr>
            <a:spLocks noChangeShapeType="1"/>
          </p:cNvSpPr>
          <p:nvPr/>
        </p:nvSpPr>
        <p:spPr bwMode="auto">
          <a:xfrm flipH="1" flipV="1">
            <a:off x="4648200" y="1981200"/>
            <a:ext cx="304800" cy="4572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87" name="Line 34"/>
          <p:cNvSpPr>
            <a:spLocks noChangeShapeType="1"/>
          </p:cNvSpPr>
          <p:nvPr/>
        </p:nvSpPr>
        <p:spPr bwMode="auto">
          <a:xfrm>
            <a:off x="5410200" y="3048000"/>
            <a:ext cx="4572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88" name="Line 35"/>
          <p:cNvSpPr>
            <a:spLocks noChangeShapeType="1"/>
          </p:cNvSpPr>
          <p:nvPr/>
        </p:nvSpPr>
        <p:spPr bwMode="auto">
          <a:xfrm flipV="1">
            <a:off x="4038600" y="1981200"/>
            <a:ext cx="3810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89" name="Line 36"/>
          <p:cNvSpPr>
            <a:spLocks noChangeShapeType="1"/>
          </p:cNvSpPr>
          <p:nvPr/>
        </p:nvSpPr>
        <p:spPr bwMode="auto">
          <a:xfrm>
            <a:off x="4572000" y="4267200"/>
            <a:ext cx="15240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90" name="Line 37"/>
          <p:cNvSpPr>
            <a:spLocks noChangeShapeType="1"/>
          </p:cNvSpPr>
          <p:nvPr/>
        </p:nvSpPr>
        <p:spPr bwMode="auto">
          <a:xfrm flipH="1" flipV="1">
            <a:off x="4800600" y="3200400"/>
            <a:ext cx="1676400" cy="1447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91" name="Line 38"/>
          <p:cNvSpPr>
            <a:spLocks noChangeShapeType="1"/>
          </p:cNvSpPr>
          <p:nvPr/>
        </p:nvSpPr>
        <p:spPr bwMode="auto">
          <a:xfrm flipV="1">
            <a:off x="6477000" y="2057400"/>
            <a:ext cx="609600" cy="1143000"/>
          </a:xfrm>
          <a:prstGeom prst="line">
            <a:avLst/>
          </a:prstGeom>
          <a:noFill/>
          <a:ln w="9525">
            <a:solidFill>
              <a:schemeClr val="tx1"/>
            </a:solidFill>
            <a:round/>
            <a:headEnd type="diamond"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92" name="Line 39"/>
          <p:cNvSpPr>
            <a:spLocks noChangeShapeType="1"/>
          </p:cNvSpPr>
          <p:nvPr/>
        </p:nvSpPr>
        <p:spPr bwMode="auto">
          <a:xfrm flipH="1">
            <a:off x="1752600" y="4038600"/>
            <a:ext cx="1905000" cy="762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38" name="Pictur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39" name="TextBox 38"/>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Tree>
    <p:extLst>
      <p:ext uri="{BB962C8B-B14F-4D97-AF65-F5344CB8AC3E}">
        <p14:creationId xmlns:p14="http://schemas.microsoft.com/office/powerpoint/2010/main" val="363556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609600"/>
            <a:ext cx="7772400" cy="1143000"/>
          </a:xfrm>
          <a:solidFill>
            <a:srgbClr val="C00000"/>
          </a:solidFill>
        </p:spPr>
        <p:txBody>
          <a:bodyPr/>
          <a:lstStyle/>
          <a:p>
            <a:pPr eaLnBrk="1" hangingPunct="1"/>
            <a:r>
              <a:rPr lang="en-US" dirty="0" smtClean="0">
                <a:solidFill>
                  <a:schemeClr val="bg1"/>
                </a:solidFill>
                <a:effectLst>
                  <a:outerShdw blurRad="38100" dist="38100" dir="2700000" algn="tl">
                    <a:srgbClr val="000000">
                      <a:alpha val="43137"/>
                    </a:srgbClr>
                  </a:outerShdw>
                </a:effectLst>
              </a:rPr>
              <a:t>How to be strategic and flexible</a:t>
            </a:r>
          </a:p>
        </p:txBody>
      </p:sp>
      <p:sp>
        <p:nvSpPr>
          <p:cNvPr id="4" name="Left-Right Arrow 3"/>
          <p:cNvSpPr>
            <a:spLocks noChangeArrowheads="1"/>
          </p:cNvSpPr>
          <p:nvPr/>
        </p:nvSpPr>
        <p:spPr bwMode="auto">
          <a:xfrm>
            <a:off x="2963863" y="3376613"/>
            <a:ext cx="2973387" cy="1366837"/>
          </a:xfrm>
          <a:prstGeom prst="leftRightArrow">
            <a:avLst>
              <a:gd name="adj1" fmla="val 50000"/>
              <a:gd name="adj2" fmla="val 50003"/>
            </a:avLst>
          </a:prstGeom>
          <a:gradFill rotWithShape="1">
            <a:gsLst>
              <a:gs pos="0">
                <a:srgbClr val="B5B5E5"/>
              </a:gs>
              <a:gs pos="100000">
                <a:srgbClr val="5E5EA1"/>
              </a:gs>
            </a:gsLst>
            <a:lin ang="5400000"/>
          </a:gradFill>
          <a:ln w="9525">
            <a:solidFill>
              <a:srgbClr val="626297"/>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25604" name="TextBox 4"/>
          <p:cNvSpPr txBox="1">
            <a:spLocks noChangeArrowheads="1"/>
          </p:cNvSpPr>
          <p:nvPr/>
        </p:nvSpPr>
        <p:spPr bwMode="auto">
          <a:xfrm>
            <a:off x="762001" y="3200400"/>
            <a:ext cx="225583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sz="3200" dirty="0">
                <a:latin typeface="Calibri" charset="0"/>
              </a:rPr>
              <a:t>Strategically planned structure</a:t>
            </a:r>
          </a:p>
        </p:txBody>
      </p:sp>
      <p:sp>
        <p:nvSpPr>
          <p:cNvPr id="25605" name="TextBox 5"/>
          <p:cNvSpPr txBox="1">
            <a:spLocks noChangeArrowheads="1"/>
          </p:cNvSpPr>
          <p:nvPr/>
        </p:nvSpPr>
        <p:spPr bwMode="auto">
          <a:xfrm>
            <a:off x="6253163" y="3276600"/>
            <a:ext cx="22891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sz="3200" dirty="0">
                <a:latin typeface="Calibri" charset="0"/>
              </a:rPr>
              <a:t>Flexibility to innovate and adapt</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8" name="TextBox 7"/>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Tree>
    <p:extLst>
      <p:ext uri="{BB962C8B-B14F-4D97-AF65-F5344CB8AC3E}">
        <p14:creationId xmlns:p14="http://schemas.microsoft.com/office/powerpoint/2010/main" val="2036803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hape 100"/>
          <p:cNvSpPr>
            <a:spLocks noGrp="1"/>
          </p:cNvSpPr>
          <p:nvPr>
            <p:ph type="title"/>
          </p:nvPr>
        </p:nvSpPr>
        <p:spPr>
          <a:xfrm>
            <a:off x="685800" y="381000"/>
            <a:ext cx="7772400" cy="785813"/>
          </a:xfrm>
          <a:solidFill>
            <a:srgbClr val="C00000"/>
          </a:solidFill>
        </p:spPr>
        <p:txBody>
          <a:bodyPr/>
          <a:lstStyle/>
          <a:p>
            <a:pPr eaLnBrk="1" hangingPunct="1"/>
            <a:r>
              <a:rPr lang="en-US" dirty="0" smtClean="0">
                <a:solidFill>
                  <a:schemeClr val="bg1"/>
                </a:solidFill>
                <a:effectLst>
                  <a:outerShdw blurRad="38100" dist="38100" dir="2700000" algn="tl">
                    <a:srgbClr val="000000">
                      <a:alpha val="43137"/>
                    </a:srgbClr>
                  </a:outerShdw>
                </a:effectLst>
                <a:sym typeface="Calibri" charset="0"/>
              </a:rPr>
              <a:t>Uncharacteristic Curiosity</a:t>
            </a:r>
          </a:p>
        </p:txBody>
      </p:sp>
      <p:sp>
        <p:nvSpPr>
          <p:cNvPr id="21507" name="Shape 101"/>
          <p:cNvSpPr>
            <a:spLocks noChangeAspect="1"/>
          </p:cNvSpPr>
          <p:nvPr/>
        </p:nvSpPr>
        <p:spPr bwMode="auto">
          <a:xfrm>
            <a:off x="1295400" y="1417638"/>
            <a:ext cx="6538913" cy="4511675"/>
          </a:xfrm>
          <a:prstGeom prst="rect">
            <a:avLst/>
          </a:prstGeom>
          <a:blipFill dpi="0" rotWithShape="1">
            <a:blip r:embed="rId3" cstate="print"/>
            <a:srcRect/>
            <a:stretch>
              <a:fillRect/>
            </a:stretch>
          </a:blipFill>
          <a:ln w="9525">
            <a:solidFill>
              <a:srgbClr val="000000"/>
            </a:solidFill>
            <a:miter lim="800000"/>
            <a:headEnd/>
            <a:tailEnd/>
          </a:ln>
          <a:extLst/>
        </p:spPr>
        <p:txBody>
          <a:bodyPr/>
          <a:lstStyle/>
          <a:p>
            <a:r>
              <a:rPr lang="en-US"/>
              <a:t>	</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6" name="TextBox 5"/>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Tree>
    <p:extLst>
      <p:ext uri="{BB962C8B-B14F-4D97-AF65-F5344CB8AC3E}">
        <p14:creationId xmlns:p14="http://schemas.microsoft.com/office/powerpoint/2010/main" val="1149836177"/>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solidFill>
            <a:srgbClr val="C00000"/>
          </a:solidFill>
        </p:spPr>
        <p:txBody>
          <a:bodyPr/>
          <a:lstStyle/>
          <a:p>
            <a:pPr eaLnBrk="1" hangingPunct="1"/>
            <a:r>
              <a:rPr lang="en-US" dirty="0" smtClean="0">
                <a:solidFill>
                  <a:schemeClr val="bg1"/>
                </a:solidFill>
                <a:effectLst>
                  <a:outerShdw blurRad="38100" dist="38100" dir="2700000" algn="tl">
                    <a:srgbClr val="000000">
                      <a:alpha val="43137"/>
                    </a:srgbClr>
                  </a:outerShdw>
                </a:effectLst>
              </a:rPr>
              <a:t>Paired interviews</a:t>
            </a:r>
          </a:p>
        </p:txBody>
      </p:sp>
      <p:sp>
        <p:nvSpPr>
          <p:cNvPr id="26627" name="Content Placeholder 2"/>
          <p:cNvSpPr>
            <a:spLocks noGrp="1"/>
          </p:cNvSpPr>
          <p:nvPr>
            <p:ph idx="1"/>
          </p:nvPr>
        </p:nvSpPr>
        <p:spPr/>
        <p:txBody>
          <a:bodyPr rtlCol="0">
            <a:normAutofit/>
          </a:bodyPr>
          <a:lstStyle/>
          <a:p>
            <a:pPr marL="0" indent="0">
              <a:buNone/>
              <a:defRPr/>
            </a:pPr>
            <a:endParaRPr lang="en-US" sz="4000" dirty="0" smtClean="0"/>
          </a:p>
          <a:p>
            <a:pPr marL="0" indent="0">
              <a:buNone/>
              <a:defRPr/>
            </a:pPr>
            <a:r>
              <a:rPr lang="en-US" sz="4000" dirty="0" smtClean="0"/>
              <a:t>Tell </a:t>
            </a:r>
            <a:r>
              <a:rPr lang="en-US" sz="4000" dirty="0"/>
              <a:t>a story of a time when you were part of an organization that </a:t>
            </a:r>
            <a:r>
              <a:rPr lang="en-US" sz="4000" dirty="0" smtClean="0"/>
              <a:t>was a “plan-</a:t>
            </a:r>
            <a:r>
              <a:rPr lang="en-US" sz="4000" dirty="0" err="1" smtClean="0"/>
              <a:t>ful</a:t>
            </a:r>
            <a:r>
              <a:rPr lang="en-US" sz="4000" dirty="0" smtClean="0"/>
              <a:t>” organization.</a:t>
            </a:r>
            <a:endParaRPr lang="en-US" sz="4000" dirty="0"/>
          </a:p>
          <a:p>
            <a:endParaRPr lang="en-US" sz="4000" dirty="0"/>
          </a:p>
          <a:p>
            <a:pPr marL="0" indent="0" eaLnBrk="1" fontAlgn="auto" hangingPunct="1">
              <a:spcAft>
                <a:spcPts val="0"/>
              </a:spcAft>
              <a:buFont typeface="Arial" pitchFamily="34" charset="0"/>
              <a:buNone/>
              <a:defRPr/>
            </a:pPr>
            <a:endParaRPr lang="en-US" sz="20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6" name="TextBox 5"/>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Tree>
    <p:extLst>
      <p:ext uri="{BB962C8B-B14F-4D97-AF65-F5344CB8AC3E}">
        <p14:creationId xmlns:p14="http://schemas.microsoft.com/office/powerpoint/2010/main" val="3814152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3681</TotalTime>
  <Words>498</Words>
  <Application>Microsoft Office PowerPoint</Application>
  <PresentationFormat>On-screen Show (4:3)</PresentationFormat>
  <Paragraphs>118</Paragraphs>
  <Slides>19</Slides>
  <Notes>15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Custom Design</vt:lpstr>
      <vt:lpstr>PowerPoint Presentation</vt:lpstr>
      <vt:lpstr>PowerPoint Presentation</vt:lpstr>
      <vt:lpstr>Module 6</vt:lpstr>
      <vt:lpstr>PowerPoint Presentation</vt:lpstr>
      <vt:lpstr>How we are taught to plan</vt:lpstr>
      <vt:lpstr>Reality</vt:lpstr>
      <vt:lpstr>How to be strategic and flexible</vt:lpstr>
      <vt:lpstr>Uncharacteristic Curiosity</vt:lpstr>
      <vt:lpstr>Paired interviews</vt:lpstr>
      <vt:lpstr>Interview Questions</vt:lpstr>
      <vt:lpstr>What are the elements of an organization with a clear, flexible, and adaptive plan?</vt:lpstr>
      <vt:lpstr>  Benefits of good planning                   (adapted from Carter McNamara)    </vt:lpstr>
      <vt:lpstr>Vision versus Values</vt:lpstr>
      <vt:lpstr>Organizational Values</vt:lpstr>
      <vt:lpstr>Vision and Values</vt:lpstr>
      <vt:lpstr>PowerPoint Presentation</vt:lpstr>
      <vt:lpstr>PowerPoint Presentation</vt:lpstr>
      <vt:lpstr>PowerPoint Presentation</vt:lpstr>
      <vt:lpstr>PowerPoint Presentation</vt:lpstr>
    </vt:vector>
  </TitlesOfParts>
  <Company>NC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Melonie S St John</dc:creator>
  <cp:lastModifiedBy>Jacqueline Murphy Miller</cp:lastModifiedBy>
  <cp:revision>50</cp:revision>
  <cp:lastPrinted>2013-08-29T14:39:30Z</cp:lastPrinted>
  <dcterms:created xsi:type="dcterms:W3CDTF">2013-06-03T20:41:21Z</dcterms:created>
  <dcterms:modified xsi:type="dcterms:W3CDTF">2014-03-19T22:37:17Z</dcterms:modified>
</cp:coreProperties>
</file>