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sldIdLst>
    <p:sldId id="312" r:id="rId2"/>
    <p:sldId id="313" r:id="rId3"/>
    <p:sldId id="257" r:id="rId4"/>
    <p:sldId id="258" r:id="rId5"/>
    <p:sldId id="304" r:id="rId6"/>
    <p:sldId id="311" r:id="rId7"/>
    <p:sldId id="287" r:id="rId8"/>
    <p:sldId id="288" r:id="rId9"/>
    <p:sldId id="289" r:id="rId10"/>
    <p:sldId id="290" r:id="rId11"/>
    <p:sldId id="291" r:id="rId12"/>
    <p:sldId id="292" r:id="rId13"/>
    <p:sldId id="310" r:id="rId14"/>
    <p:sldId id="309" r:id="rId15"/>
    <p:sldId id="293" r:id="rId16"/>
    <p:sldId id="308" r:id="rId17"/>
    <p:sldId id="305" r:id="rId18"/>
    <p:sldId id="294" r:id="rId19"/>
    <p:sldId id="295" r:id="rId20"/>
    <p:sldId id="296" r:id="rId21"/>
    <p:sldId id="297" r:id="rId22"/>
    <p:sldId id="298" r:id="rId23"/>
    <p:sldId id="299" r:id="rId24"/>
    <p:sldId id="269" r:id="rId25"/>
    <p:sldId id="286" r:id="rId26"/>
    <p:sldId id="314" r:id="rId27"/>
    <p:sldId id="27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5884B5-3805-429A-8594-04B78FAA4453}">
          <p14:sldIdLst/>
        </p14:section>
        <p14:section name="Untitled Section" id="{BBB66C14-BBFA-4BD2-8114-EBCF4176A4C5}">
          <p14:sldIdLst>
            <p14:sldId id="312"/>
            <p14:sldId id="313"/>
            <p14:sldId id="257"/>
            <p14:sldId id="258"/>
            <p14:sldId id="304"/>
            <p14:sldId id="311"/>
            <p14:sldId id="287"/>
            <p14:sldId id="288"/>
            <p14:sldId id="289"/>
            <p14:sldId id="290"/>
            <p14:sldId id="291"/>
            <p14:sldId id="292"/>
            <p14:sldId id="310"/>
            <p14:sldId id="309"/>
            <p14:sldId id="293"/>
            <p14:sldId id="308"/>
            <p14:sldId id="305"/>
            <p14:sldId id="294"/>
            <p14:sldId id="295"/>
            <p14:sldId id="296"/>
            <p14:sldId id="297"/>
            <p14:sldId id="298"/>
            <p14:sldId id="299"/>
            <p14:sldId id="269"/>
            <p14:sldId id="286"/>
            <p14:sldId id="314"/>
            <p14:sldId id="27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0373" autoAdjust="0"/>
  </p:normalViewPr>
  <p:slideViewPr>
    <p:cSldViewPr>
      <p:cViewPr>
        <p:scale>
          <a:sx n="65" d="100"/>
          <a:sy n="65" d="100"/>
        </p:scale>
        <p:origin x="-894" y="-7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75FB8F5-91BC-49A8-9ABE-D2DB997B35E0}" type="datetimeFigureOut">
              <a:rPr lang="en-US" smtClean="0"/>
              <a:pPr/>
              <a:t>3/19/2014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0660121-5380-429F-B9EA-6BCA4B73A8FC}" type="slidenum">
              <a:rPr lang="en-US" smtClean="0"/>
              <a:pPr/>
              <a:t>‹#›</a:t>
            </a:fld>
            <a:endParaRPr lang="en-US"/>
          </a:p>
        </p:txBody>
      </p:sp>
    </p:spTree>
    <p:extLst>
      <p:ext uri="{BB962C8B-B14F-4D97-AF65-F5344CB8AC3E}">
        <p14:creationId xmlns:p14="http://schemas.microsoft.com/office/powerpoint/2010/main" val="388375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3</a:t>
            </a:fld>
            <a:endParaRPr lang="en-US"/>
          </a:p>
        </p:txBody>
      </p:sp>
    </p:spTree>
    <p:extLst>
      <p:ext uri="{BB962C8B-B14F-4D97-AF65-F5344CB8AC3E}">
        <p14:creationId xmlns:p14="http://schemas.microsoft.com/office/powerpoint/2010/main" val="271759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12</a:t>
            </a:fld>
            <a:endParaRPr lang="en-US"/>
          </a:p>
        </p:txBody>
      </p:sp>
    </p:spTree>
    <p:extLst>
      <p:ext uri="{BB962C8B-B14F-4D97-AF65-F5344CB8AC3E}">
        <p14:creationId xmlns:p14="http://schemas.microsoft.com/office/powerpoint/2010/main" val="390968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13</a:t>
            </a:fld>
            <a:endParaRPr lang="en-US"/>
          </a:p>
        </p:txBody>
      </p:sp>
    </p:spTree>
    <p:extLst>
      <p:ext uri="{BB962C8B-B14F-4D97-AF65-F5344CB8AC3E}">
        <p14:creationId xmlns:p14="http://schemas.microsoft.com/office/powerpoint/2010/main" val="390968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14</a:t>
            </a:fld>
            <a:endParaRPr lang="en-US"/>
          </a:p>
        </p:txBody>
      </p:sp>
    </p:spTree>
    <p:extLst>
      <p:ext uri="{BB962C8B-B14F-4D97-AF65-F5344CB8AC3E}">
        <p14:creationId xmlns:p14="http://schemas.microsoft.com/office/powerpoint/2010/main" val="79090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15</a:t>
            </a:fld>
            <a:endParaRPr lang="en-US"/>
          </a:p>
        </p:txBody>
      </p:sp>
    </p:spTree>
    <p:extLst>
      <p:ext uri="{BB962C8B-B14F-4D97-AF65-F5344CB8AC3E}">
        <p14:creationId xmlns:p14="http://schemas.microsoft.com/office/powerpoint/2010/main" val="265448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A0660121-5380-429F-B9EA-6BCA4B73A8FC}" type="slidenum">
              <a:rPr lang="en-US" smtClean="0"/>
              <a:pPr/>
              <a:t>16</a:t>
            </a:fld>
            <a:endParaRPr lang="en-US"/>
          </a:p>
        </p:txBody>
      </p:sp>
    </p:spTree>
    <p:extLst>
      <p:ext uri="{BB962C8B-B14F-4D97-AF65-F5344CB8AC3E}">
        <p14:creationId xmlns:p14="http://schemas.microsoft.com/office/powerpoint/2010/main" val="3889672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17</a:t>
            </a:fld>
            <a:endParaRPr lang="en-US"/>
          </a:p>
        </p:txBody>
      </p:sp>
    </p:spTree>
    <p:extLst>
      <p:ext uri="{BB962C8B-B14F-4D97-AF65-F5344CB8AC3E}">
        <p14:creationId xmlns:p14="http://schemas.microsoft.com/office/powerpoint/2010/main" val="318526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18</a:t>
            </a:fld>
            <a:endParaRPr lang="en-US"/>
          </a:p>
        </p:txBody>
      </p:sp>
    </p:spTree>
    <p:extLst>
      <p:ext uri="{BB962C8B-B14F-4D97-AF65-F5344CB8AC3E}">
        <p14:creationId xmlns:p14="http://schemas.microsoft.com/office/powerpoint/2010/main" val="189936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19</a:t>
            </a:fld>
            <a:endParaRPr lang="en-US"/>
          </a:p>
        </p:txBody>
      </p:sp>
    </p:spTree>
    <p:extLst>
      <p:ext uri="{BB962C8B-B14F-4D97-AF65-F5344CB8AC3E}">
        <p14:creationId xmlns:p14="http://schemas.microsoft.com/office/powerpoint/2010/main" val="3315222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20</a:t>
            </a:fld>
            <a:endParaRPr lang="en-US"/>
          </a:p>
        </p:txBody>
      </p:sp>
    </p:spTree>
    <p:extLst>
      <p:ext uri="{BB962C8B-B14F-4D97-AF65-F5344CB8AC3E}">
        <p14:creationId xmlns:p14="http://schemas.microsoft.com/office/powerpoint/2010/main" val="1977569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21</a:t>
            </a:fld>
            <a:endParaRPr lang="en-US"/>
          </a:p>
        </p:txBody>
      </p:sp>
    </p:spTree>
    <p:extLst>
      <p:ext uri="{BB962C8B-B14F-4D97-AF65-F5344CB8AC3E}">
        <p14:creationId xmlns:p14="http://schemas.microsoft.com/office/powerpoint/2010/main" val="279792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22</a:t>
            </a:fld>
            <a:endParaRPr lang="en-US"/>
          </a:p>
        </p:txBody>
      </p:sp>
    </p:spTree>
    <p:extLst>
      <p:ext uri="{BB962C8B-B14F-4D97-AF65-F5344CB8AC3E}">
        <p14:creationId xmlns:p14="http://schemas.microsoft.com/office/powerpoint/2010/main" val="191995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23</a:t>
            </a:fld>
            <a:endParaRPr lang="en-US"/>
          </a:p>
        </p:txBody>
      </p:sp>
    </p:spTree>
    <p:extLst>
      <p:ext uri="{BB962C8B-B14F-4D97-AF65-F5344CB8AC3E}">
        <p14:creationId xmlns:p14="http://schemas.microsoft.com/office/powerpoint/2010/main" val="295120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24</a:t>
            </a:fld>
            <a:endParaRPr lang="en-US"/>
          </a:p>
        </p:txBody>
      </p:sp>
    </p:spTree>
    <p:extLst>
      <p:ext uri="{BB962C8B-B14F-4D97-AF65-F5344CB8AC3E}">
        <p14:creationId xmlns:p14="http://schemas.microsoft.com/office/powerpoint/2010/main" val="287828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27</a:t>
            </a:fld>
            <a:endParaRPr lang="en-US"/>
          </a:p>
        </p:txBody>
      </p:sp>
    </p:spTree>
    <p:extLst>
      <p:ext uri="{BB962C8B-B14F-4D97-AF65-F5344CB8AC3E}">
        <p14:creationId xmlns:p14="http://schemas.microsoft.com/office/powerpoint/2010/main" val="90549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latin typeface="+mn-lt"/>
              <a:cs typeface="Times New Roman"/>
            </a:endParaRPr>
          </a:p>
        </p:txBody>
      </p:sp>
      <p:sp>
        <p:nvSpPr>
          <p:cNvPr id="4" name="Slide Number Placeholder 3"/>
          <p:cNvSpPr>
            <a:spLocks noGrp="1"/>
          </p:cNvSpPr>
          <p:nvPr>
            <p:ph type="sldNum" sz="quarter" idx="10"/>
          </p:nvPr>
        </p:nvSpPr>
        <p:spPr/>
        <p:txBody>
          <a:bodyPr/>
          <a:lstStyle/>
          <a:p>
            <a:fld id="{A0660121-5380-429F-B9EA-6BCA4B73A8FC}" type="slidenum">
              <a:rPr lang="en-US" smtClean="0"/>
              <a:pPr/>
              <a:t>5</a:t>
            </a:fld>
            <a:endParaRPr lang="en-US"/>
          </a:p>
        </p:txBody>
      </p:sp>
    </p:spTree>
    <p:extLst>
      <p:ext uri="{BB962C8B-B14F-4D97-AF65-F5344CB8AC3E}">
        <p14:creationId xmlns:p14="http://schemas.microsoft.com/office/powerpoint/2010/main" val="374800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latin typeface="+mn-lt"/>
              <a:cs typeface="Times New Roman"/>
            </a:endParaRPr>
          </a:p>
        </p:txBody>
      </p:sp>
      <p:sp>
        <p:nvSpPr>
          <p:cNvPr id="4" name="Slide Number Placeholder 3"/>
          <p:cNvSpPr>
            <a:spLocks noGrp="1"/>
          </p:cNvSpPr>
          <p:nvPr>
            <p:ph type="sldNum" sz="quarter" idx="10"/>
          </p:nvPr>
        </p:nvSpPr>
        <p:spPr/>
        <p:txBody>
          <a:bodyPr/>
          <a:lstStyle/>
          <a:p>
            <a:fld id="{A0660121-5380-429F-B9EA-6BCA4B73A8FC}" type="slidenum">
              <a:rPr lang="en-US" smtClean="0"/>
              <a:pPr/>
              <a:t>6</a:t>
            </a:fld>
            <a:endParaRPr lang="en-US"/>
          </a:p>
        </p:txBody>
      </p:sp>
    </p:spTree>
    <p:extLst>
      <p:ext uri="{BB962C8B-B14F-4D97-AF65-F5344CB8AC3E}">
        <p14:creationId xmlns:p14="http://schemas.microsoft.com/office/powerpoint/2010/main" val="374800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7</a:t>
            </a:fld>
            <a:endParaRPr lang="en-US"/>
          </a:p>
        </p:txBody>
      </p:sp>
    </p:spTree>
    <p:extLst>
      <p:ext uri="{BB962C8B-B14F-4D97-AF65-F5344CB8AC3E}">
        <p14:creationId xmlns:p14="http://schemas.microsoft.com/office/powerpoint/2010/main" val="3462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8</a:t>
            </a:fld>
            <a:endParaRPr lang="en-US"/>
          </a:p>
        </p:txBody>
      </p:sp>
    </p:spTree>
    <p:extLst>
      <p:ext uri="{BB962C8B-B14F-4D97-AF65-F5344CB8AC3E}">
        <p14:creationId xmlns:p14="http://schemas.microsoft.com/office/powerpoint/2010/main" val="76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9</a:t>
            </a:fld>
            <a:endParaRPr lang="en-US"/>
          </a:p>
        </p:txBody>
      </p:sp>
    </p:spTree>
    <p:extLst>
      <p:ext uri="{BB962C8B-B14F-4D97-AF65-F5344CB8AC3E}">
        <p14:creationId xmlns:p14="http://schemas.microsoft.com/office/powerpoint/2010/main" val="155762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10</a:t>
            </a:fld>
            <a:endParaRPr lang="en-US"/>
          </a:p>
        </p:txBody>
      </p:sp>
    </p:spTree>
    <p:extLst>
      <p:ext uri="{BB962C8B-B14F-4D97-AF65-F5344CB8AC3E}">
        <p14:creationId xmlns:p14="http://schemas.microsoft.com/office/powerpoint/2010/main" val="98950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11</a:t>
            </a:fld>
            <a:endParaRPr lang="en-US"/>
          </a:p>
        </p:txBody>
      </p:sp>
    </p:spTree>
    <p:extLst>
      <p:ext uri="{BB962C8B-B14F-4D97-AF65-F5344CB8AC3E}">
        <p14:creationId xmlns:p14="http://schemas.microsoft.com/office/powerpoint/2010/main" val="276884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684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99591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3622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71470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89584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179372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B130A-C43A-4108-9F76-049759DAF3A0}"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97216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B130A-C43A-4108-9F76-049759DAF3A0}"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9383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B130A-C43A-4108-9F76-049759DAF3A0}"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1992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40026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65888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B130A-C43A-4108-9F76-049759DAF3A0}" type="datetimeFigureOut">
              <a:rPr lang="en-US" smtClean="0"/>
              <a:pPr/>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A6C88-AFFC-48E8-ACC9-1F9D4B05E862}" type="slidenum">
              <a:rPr lang="en-US" smtClean="0"/>
              <a:pPr/>
              <a:t>‹#›</a:t>
            </a:fld>
            <a:endParaRPr lang="en-US"/>
          </a:p>
        </p:txBody>
      </p:sp>
    </p:spTree>
    <p:extLst>
      <p:ext uri="{BB962C8B-B14F-4D97-AF65-F5344CB8AC3E}">
        <p14:creationId xmlns:p14="http://schemas.microsoft.com/office/powerpoint/2010/main" val="90392608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00" y="176777"/>
            <a:ext cx="7949200" cy="6504445"/>
          </a:xfrm>
          <a:prstGeom prst="rect">
            <a:avLst/>
          </a:prstGeom>
        </p:spPr>
      </p:pic>
    </p:spTree>
    <p:extLst>
      <p:ext uri="{BB962C8B-B14F-4D97-AF65-F5344CB8AC3E}">
        <p14:creationId xmlns:p14="http://schemas.microsoft.com/office/powerpoint/2010/main" val="2666330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1534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Duty of Loyalty</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752600"/>
            <a:ext cx="8534400" cy="44630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3600" b="1" dirty="0" smtClean="0"/>
              <a:t>Make decisions in best interest of nonprofit</a:t>
            </a:r>
          </a:p>
          <a:p>
            <a:pPr>
              <a:defRPr/>
            </a:pPr>
            <a:endParaRPr lang="en-US" dirty="0" smtClean="0"/>
          </a:p>
          <a:p>
            <a:pPr>
              <a:defRPr/>
            </a:pPr>
            <a:r>
              <a:rPr lang="en-US" dirty="0" smtClean="0"/>
              <a:t>Stand behind board decisions or resign </a:t>
            </a:r>
          </a:p>
          <a:p>
            <a:pPr>
              <a:defRPr/>
            </a:pPr>
            <a:r>
              <a:rPr lang="en-US" dirty="0" smtClean="0"/>
              <a:t>Set aside own personal and business interests</a:t>
            </a:r>
          </a:p>
          <a:p>
            <a:pPr>
              <a:defRPr/>
            </a:pPr>
            <a:r>
              <a:rPr lang="en-US" dirty="0" smtClean="0"/>
              <a:t>Comply with conflicts of interest policy</a:t>
            </a:r>
          </a:p>
          <a:p>
            <a:pPr marL="0" indent="0">
              <a:buFontTx/>
              <a:buNone/>
              <a:defRPr/>
            </a:pPr>
            <a:endParaRPr lang="en-US" dirty="0"/>
          </a:p>
        </p:txBody>
      </p:sp>
    </p:spTree>
    <p:extLst>
      <p:ext uri="{BB962C8B-B14F-4D97-AF65-F5344CB8AC3E}">
        <p14:creationId xmlns:p14="http://schemas.microsoft.com/office/powerpoint/2010/main" val="32796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186" y="4572000"/>
            <a:ext cx="2302635" cy="2043775"/>
          </a:xfrm>
          <a:prstGeom prst="rect">
            <a:avLst/>
          </a:prstGeom>
          <a:effectLst>
            <a:softEdge rad="317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Duty of Obedience</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533400" y="1920081"/>
            <a:ext cx="8534400" cy="40997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3600" b="1" dirty="0" smtClean="0"/>
              <a:t>Ensure nonprofit stays true to stated purpose</a:t>
            </a:r>
            <a:endParaRPr lang="en-US" dirty="0" smtClean="0"/>
          </a:p>
          <a:p>
            <a:pPr>
              <a:defRPr/>
            </a:pPr>
            <a:r>
              <a:rPr lang="en-US" dirty="0" smtClean="0"/>
              <a:t>Make decisions to stay within bounds of formal mission </a:t>
            </a:r>
          </a:p>
          <a:p>
            <a:pPr>
              <a:defRPr/>
            </a:pPr>
            <a:r>
              <a:rPr lang="en-US" dirty="0" smtClean="0"/>
              <a:t>Accept gifts only from donors whose intent matches mission </a:t>
            </a:r>
          </a:p>
          <a:p>
            <a:pPr marL="0" indent="0">
              <a:buFontTx/>
              <a:buNone/>
              <a:defRPr/>
            </a:pPr>
            <a:endParaRPr lang="en-US" dirty="0"/>
          </a:p>
        </p:txBody>
      </p:sp>
    </p:spTree>
    <p:extLst>
      <p:ext uri="{BB962C8B-B14F-4D97-AF65-F5344CB8AC3E}">
        <p14:creationId xmlns:p14="http://schemas.microsoft.com/office/powerpoint/2010/main" val="3622985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1534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Tripping Hazards</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68215" y="1447800"/>
            <a:ext cx="7772400" cy="48631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3600" b="1" dirty="0" smtClean="0"/>
              <a:t>A board member can be sued for:</a:t>
            </a:r>
          </a:p>
          <a:p>
            <a:pPr marL="514350" indent="-514350">
              <a:buAutoNum type="arabicPeriod"/>
              <a:defRPr/>
            </a:pPr>
            <a:r>
              <a:rPr lang="en-US" dirty="0" smtClean="0"/>
              <a:t>Failure to follow the laws</a:t>
            </a:r>
          </a:p>
          <a:p>
            <a:pPr marL="514350" indent="-514350">
              <a:buAutoNum type="arabicPeriod"/>
              <a:defRPr/>
            </a:pPr>
            <a:r>
              <a:rPr lang="en-US" dirty="0" smtClean="0"/>
              <a:t>The organization not paying payroll taxes</a:t>
            </a:r>
          </a:p>
          <a:p>
            <a:pPr marL="514350" indent="-514350">
              <a:buAutoNum type="arabicPeriod"/>
              <a:defRPr/>
            </a:pPr>
            <a:r>
              <a:rPr lang="en-US" dirty="0" smtClean="0"/>
              <a:t>Violation of federal and state anti-discrimination laws</a:t>
            </a:r>
          </a:p>
          <a:p>
            <a:pPr marL="514350" indent="-514350">
              <a:buAutoNum type="arabicPeriod"/>
              <a:defRPr/>
            </a:pPr>
            <a:r>
              <a:rPr lang="en-US" dirty="0" smtClean="0"/>
              <a:t>Acting outside of his/her board authority</a:t>
            </a:r>
          </a:p>
          <a:p>
            <a:pPr marL="514350" indent="-514350">
              <a:buAutoNum type="arabicPeriod"/>
              <a:defRPr/>
            </a:pPr>
            <a:r>
              <a:rPr lang="en-US" dirty="0" smtClean="0"/>
              <a:t>Breaching any of the fiduciary duties</a:t>
            </a:r>
          </a:p>
          <a:p>
            <a:pPr marL="514350" indent="-514350">
              <a:buAutoNum type="arabicPeriod"/>
              <a:defRPr/>
            </a:pPr>
            <a:r>
              <a:rPr lang="en-US" dirty="0" smtClean="0"/>
              <a:t>Employment claims</a:t>
            </a:r>
          </a:p>
          <a:p>
            <a:pPr marL="0" indent="0">
              <a:buNone/>
              <a:defRPr/>
            </a:pPr>
            <a:r>
              <a:rPr lang="en-US" dirty="0" smtClean="0"/>
              <a:t> </a:t>
            </a:r>
          </a:p>
          <a:p>
            <a:pPr marL="0" indent="0">
              <a:buFontTx/>
              <a:buNone/>
              <a:defRPr/>
            </a:pPr>
            <a:endParaRPr lang="en-US" dirty="0"/>
          </a:p>
        </p:txBody>
      </p:sp>
    </p:spTree>
    <p:extLst>
      <p:ext uri="{BB962C8B-B14F-4D97-AF65-F5344CB8AC3E}">
        <p14:creationId xmlns:p14="http://schemas.microsoft.com/office/powerpoint/2010/main" val="3575368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0772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Protection from Liability</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68215" y="1752600"/>
            <a:ext cx="7772400" cy="48631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b="1" dirty="0" smtClean="0"/>
              <a:t>Comply with laws </a:t>
            </a:r>
          </a:p>
          <a:p>
            <a:pPr marL="0" indent="0">
              <a:buNone/>
              <a:defRPr/>
            </a:pPr>
            <a:endParaRPr lang="en-US" sz="1600" b="1" dirty="0" smtClean="0"/>
          </a:p>
          <a:p>
            <a:pPr>
              <a:defRPr/>
            </a:pPr>
            <a:r>
              <a:rPr lang="en-US" b="1" dirty="0" smtClean="0"/>
              <a:t>Avoid private inurement </a:t>
            </a:r>
          </a:p>
          <a:p>
            <a:pPr marL="0" indent="0">
              <a:buNone/>
              <a:defRPr/>
            </a:pPr>
            <a:endParaRPr lang="en-US" sz="1600" b="1" dirty="0" smtClean="0"/>
          </a:p>
          <a:p>
            <a:pPr>
              <a:defRPr/>
            </a:pPr>
            <a:r>
              <a:rPr lang="en-US" b="1" dirty="0" smtClean="0"/>
              <a:t>Director’s and Officer’s insurance</a:t>
            </a:r>
          </a:p>
          <a:p>
            <a:pPr marL="0" indent="0">
              <a:buNone/>
              <a:defRPr/>
            </a:pPr>
            <a:endParaRPr lang="en-US" sz="1600" b="1" dirty="0" smtClean="0"/>
          </a:p>
          <a:p>
            <a:pPr>
              <a:defRPr/>
            </a:pPr>
            <a:r>
              <a:rPr lang="en-US" b="1" dirty="0" smtClean="0"/>
              <a:t>Follow Board policies</a:t>
            </a:r>
          </a:p>
          <a:p>
            <a:pPr marL="0" indent="0">
              <a:buNone/>
              <a:defRPr/>
            </a:pPr>
            <a:endParaRPr lang="en-US" sz="1600" b="1" dirty="0" smtClean="0"/>
          </a:p>
          <a:p>
            <a:pPr>
              <a:defRPr/>
            </a:pPr>
            <a:r>
              <a:rPr lang="en-US" b="1" dirty="0" smtClean="0"/>
              <a:t>Confirm that the bylaws contain an indemnification provision</a:t>
            </a:r>
          </a:p>
          <a:p>
            <a:pPr marL="0" indent="0">
              <a:buFontTx/>
              <a:buNone/>
              <a:defRPr/>
            </a:pP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711" y="1635903"/>
            <a:ext cx="1492904" cy="2097897"/>
          </a:xfrm>
          <a:prstGeom prst="rect">
            <a:avLst/>
          </a:prstGeom>
          <a:ln>
            <a:solidFill>
              <a:schemeClr val="tx1"/>
            </a:solidFill>
          </a:ln>
        </p:spPr>
      </p:pic>
    </p:spTree>
    <p:extLst>
      <p:ext uri="{BB962C8B-B14F-4D97-AF65-F5344CB8AC3E}">
        <p14:creationId xmlns:p14="http://schemas.microsoft.com/office/powerpoint/2010/main" val="1290420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698" y="3863181"/>
            <a:ext cx="3836018" cy="2552538"/>
          </a:xfrm>
          <a:prstGeom prst="rect">
            <a:avLst/>
          </a:prstGeom>
          <a:ln>
            <a:noFill/>
          </a:ln>
          <a:effectLst>
            <a:softEdge rad="317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2" name="Title 1"/>
          <p:cNvSpPr txBox="1">
            <a:spLocks/>
          </p:cNvSpPr>
          <p:nvPr/>
        </p:nvSpPr>
        <p:spPr>
          <a:xfrm>
            <a:off x="457200" y="304800"/>
            <a:ext cx="8234516"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General Laws</a:t>
            </a:r>
            <a:endParaRPr lang="en-US"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5"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6" name="Content Placeholder 2"/>
          <p:cNvSpPr txBox="1">
            <a:spLocks/>
          </p:cNvSpPr>
          <p:nvPr/>
        </p:nvSpPr>
        <p:spPr>
          <a:xfrm>
            <a:off x="457200" y="1707286"/>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Federal laws, including tax, transparency,  and employment laws</a:t>
            </a:r>
          </a:p>
          <a:p>
            <a:r>
              <a:rPr lang="en-US" b="1" dirty="0" smtClean="0"/>
              <a:t>State corporate laws regarding nonprofit organization and operation</a:t>
            </a:r>
          </a:p>
          <a:p>
            <a:r>
              <a:rPr lang="en-US" b="1" dirty="0" smtClean="0"/>
              <a:t>State tax and employment laws</a:t>
            </a:r>
          </a:p>
          <a:p>
            <a:r>
              <a:rPr lang="en-US" b="1" dirty="0" smtClean="0"/>
              <a:t>State charitable solicitation laws</a:t>
            </a:r>
          </a:p>
          <a:p>
            <a:r>
              <a:rPr lang="en-US" b="1" dirty="0" smtClean="0"/>
              <a:t>Laws regarding prudent investments</a:t>
            </a:r>
          </a:p>
          <a:p>
            <a:pPr marL="0" indent="0">
              <a:buNone/>
            </a:pPr>
            <a:endParaRPr lang="en-US" dirty="0" smtClean="0"/>
          </a:p>
        </p:txBody>
      </p:sp>
      <p:sp>
        <p:nvSpPr>
          <p:cNvPr id="7" name="Content Placeholder 2"/>
          <p:cNvSpPr txBox="1">
            <a:spLocks/>
          </p:cNvSpPr>
          <p:nvPr/>
        </p:nvSpPr>
        <p:spPr>
          <a:xfrm>
            <a:off x="914400" y="20574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Tree>
    <p:extLst>
      <p:ext uri="{BB962C8B-B14F-4D97-AF65-F5344CB8AC3E}">
        <p14:creationId xmlns:p14="http://schemas.microsoft.com/office/powerpoint/2010/main" val="474214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1338" y="457200"/>
            <a:ext cx="8159262"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Compliance</a:t>
            </a:r>
            <a:r>
              <a:rPr lang="en-US" sz="4800" dirty="0" smtClean="0">
                <a:solidFill>
                  <a:schemeClr val="bg1"/>
                </a:solidFill>
                <a:effectLst>
                  <a:outerShdw blurRad="38100" dist="38100" dir="2700000" algn="tl">
                    <a:srgbClr val="000000">
                      <a:alpha val="43137"/>
                    </a:srgbClr>
                  </a:outerShdw>
                </a:effectLst>
              </a:rPr>
              <a:t> </a:t>
            </a:r>
          </a:p>
          <a:p>
            <a:endParaRPr lang="en-US" sz="4800"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683" y="2076032"/>
            <a:ext cx="4576917" cy="3447944"/>
          </a:xfrm>
          <a:prstGeom prst="rect">
            <a:avLst/>
          </a:prstGeom>
          <a:effectLst>
            <a:softEdge rad="635000"/>
          </a:effectLst>
        </p:spPr>
      </p:pic>
      <p:sp>
        <p:nvSpPr>
          <p:cNvPr id="6" name="Content Placeholder 2"/>
          <p:cNvSpPr txBox="1">
            <a:spLocks/>
          </p:cNvSpPr>
          <p:nvPr/>
        </p:nvSpPr>
        <p:spPr>
          <a:xfrm>
            <a:off x="685800" y="1828800"/>
            <a:ext cx="6248400" cy="41910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Comply with Sarbanes-Oxley</a:t>
            </a:r>
          </a:p>
          <a:p>
            <a:pPr lvl="1"/>
            <a:r>
              <a:rPr lang="en-US" dirty="0" smtClean="0"/>
              <a:t>Protect whistle-blowers </a:t>
            </a:r>
          </a:p>
          <a:p>
            <a:pPr lvl="1"/>
            <a:r>
              <a:rPr lang="en-US" dirty="0" smtClean="0"/>
              <a:t>Follow rules regarding document destruction</a:t>
            </a:r>
          </a:p>
          <a:p>
            <a:pPr lvl="1"/>
            <a:r>
              <a:rPr lang="en-US" dirty="0" smtClean="0"/>
              <a:t>Avoid criminal liability   </a:t>
            </a:r>
          </a:p>
          <a:p>
            <a:r>
              <a:rPr lang="en-US" b="1" dirty="0" smtClean="0"/>
              <a:t>Comply with State Laws</a:t>
            </a:r>
          </a:p>
          <a:p>
            <a:pPr lvl="1"/>
            <a:r>
              <a:rPr lang="en-US" dirty="0" smtClean="0"/>
              <a:t>Self-dealing? </a:t>
            </a:r>
          </a:p>
          <a:p>
            <a:pPr lvl="1"/>
            <a:r>
              <a:rPr lang="en-US" dirty="0" smtClean="0"/>
              <a:t>Audit committees? </a:t>
            </a:r>
          </a:p>
          <a:p>
            <a:pPr lvl="1"/>
            <a:r>
              <a:rPr lang="en-US" dirty="0" smtClean="0"/>
              <a:t>Prohibitions on loans?   </a:t>
            </a:r>
          </a:p>
          <a:p>
            <a:r>
              <a:rPr lang="en-US" b="1" dirty="0" smtClean="0"/>
              <a:t>Stay Informed about Requirements and Restrictions</a:t>
            </a:r>
          </a:p>
        </p:txBody>
      </p:sp>
    </p:spTree>
    <p:extLst>
      <p:ext uri="{BB962C8B-B14F-4D97-AF65-F5344CB8AC3E}">
        <p14:creationId xmlns:p14="http://schemas.microsoft.com/office/powerpoint/2010/main" val="1061026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5" name="Title 1"/>
          <p:cNvSpPr txBox="1">
            <a:spLocks/>
          </p:cNvSpPr>
          <p:nvPr/>
        </p:nvSpPr>
        <p:spPr>
          <a:xfrm>
            <a:off x="457200" y="304800"/>
            <a:ext cx="8153400" cy="14478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smtClean="0">
                <a:solidFill>
                  <a:schemeClr val="bg1"/>
                </a:solidFill>
                <a:effectLst>
                  <a:outerShdw blurRad="38100" dist="38100" dir="2700000" algn="tl">
                    <a:srgbClr val="000000">
                      <a:alpha val="43137"/>
                    </a:srgbClr>
                  </a:outerShdw>
                </a:effectLst>
              </a:rPr>
              <a:t>Do any of these violate board legal duties? Are they unethical?</a:t>
            </a:r>
            <a:endParaRPr lang="en-US" sz="42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152400" y="1752600"/>
            <a:ext cx="8534400" cy="449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b="1" dirty="0" smtClean="0"/>
              <a:t>When a board does not have a quorum at a meeting those in attendance still make governance decisions </a:t>
            </a:r>
          </a:p>
          <a:p>
            <a:pPr lvl="1">
              <a:buFont typeface="Arial" pitchFamily="34" charset="0"/>
              <a:buChar char="•"/>
            </a:pPr>
            <a:r>
              <a:rPr lang="en-US" b="1" dirty="0" smtClean="0"/>
              <a:t>Board decides to accept gift intended by donor for one purpose but plans to use funds for a more immediate need without informing the donor </a:t>
            </a:r>
          </a:p>
          <a:p>
            <a:pPr lvl="1">
              <a:buFont typeface="Arial" pitchFamily="34" charset="0"/>
              <a:buChar char="•"/>
            </a:pPr>
            <a:r>
              <a:rPr lang="en-US" b="1" dirty="0" smtClean="0"/>
              <a:t>Board awards contracts to board members’ firms without an open bidding process </a:t>
            </a:r>
          </a:p>
          <a:p>
            <a:pPr lvl="1">
              <a:buFont typeface="Arial" pitchFamily="34" charset="0"/>
              <a:buChar char="•"/>
            </a:pPr>
            <a:r>
              <a:rPr lang="en-US" b="1" dirty="0" smtClean="0"/>
              <a:t>Board does not give executive director an annual performance appraisal </a:t>
            </a:r>
          </a:p>
        </p:txBody>
      </p:sp>
    </p:spTree>
    <p:extLst>
      <p:ext uri="{BB962C8B-B14F-4D97-AF65-F5344CB8AC3E}">
        <p14:creationId xmlns:p14="http://schemas.microsoft.com/office/powerpoint/2010/main" val="4152697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229600" cy="1143000"/>
          </a:xfrm>
          <a:prstGeom prst="rect">
            <a:avLst/>
          </a:prstGeom>
          <a:solidFill>
            <a:srgbClr val="C00000"/>
          </a:solid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rPr>
              <a:t>Directors and Officers Insurance</a:t>
            </a:r>
            <a:endParaRPr lang="en-US" sz="48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0" y="1600200"/>
            <a:ext cx="8839200" cy="4191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sz="3200" b="1" dirty="0" smtClean="0"/>
              <a:t>Provides financial protection for board members in the event they are sued in conjunction with the performance of their duties as they relate to the organization.</a:t>
            </a:r>
          </a:p>
          <a:p>
            <a:pPr lvl="1">
              <a:buFont typeface="Arial" pitchFamily="34" charset="0"/>
              <a:buChar char="•"/>
            </a:pPr>
            <a:r>
              <a:rPr lang="en-US" sz="3200" b="1" dirty="0" smtClean="0"/>
              <a:t>Having </a:t>
            </a:r>
            <a:r>
              <a:rPr lang="en-US" sz="3200" b="1" dirty="0"/>
              <a:t>employees opens management up to employment practices lawsuits - which usually can be covered under D &amp; O insurance.</a:t>
            </a:r>
            <a:endParaRPr lang="en-US" sz="3200" b="1" dirty="0" smtClean="0"/>
          </a:p>
        </p:txBody>
      </p:sp>
    </p:spTree>
    <p:extLst>
      <p:ext uri="{BB962C8B-B14F-4D97-AF65-F5344CB8AC3E}">
        <p14:creationId xmlns:p14="http://schemas.microsoft.com/office/powerpoint/2010/main" val="397293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1"/>
            <a:ext cx="8229600" cy="4038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bg1"/>
                </a:solidFill>
                <a:effectLst>
                  <a:outerShdw blurRad="38100" dist="38100" dir="2700000" algn="tl">
                    <a:srgbClr val="000000">
                      <a:alpha val="43137"/>
                    </a:srgbClr>
                  </a:outerShdw>
                </a:effectLst>
              </a:rPr>
              <a:t>Reflection</a:t>
            </a:r>
            <a:endParaRPr lang="en-US" sz="54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428135"/>
            <a:ext cx="8229600" cy="42106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a:p>
            <a:pPr marL="0" indent="0">
              <a:buFont typeface="Arial" pitchFamily="34" charset="0"/>
              <a:buNone/>
            </a:pPr>
            <a:r>
              <a:rPr lang="en-US" sz="4000" b="1" dirty="0" smtClean="0">
                <a:latin typeface="Monotype Corsiva" pitchFamily="66" charset="0"/>
              </a:rPr>
              <a:t>What were you told you would be doing when you were recruited to the board?</a:t>
            </a:r>
          </a:p>
          <a:p>
            <a:pPr marL="0" indent="0">
              <a:buFont typeface="Arial" pitchFamily="34" charset="0"/>
              <a:buNone/>
            </a:pPr>
            <a:r>
              <a:rPr lang="en-US" sz="4000" b="1" dirty="0" smtClean="0">
                <a:latin typeface="Monotype Corsiva" pitchFamily="66" charset="0"/>
              </a:rPr>
              <a:t>What do you tell those </a:t>
            </a:r>
          </a:p>
          <a:p>
            <a:pPr marL="0" indent="0">
              <a:buFont typeface="Arial" pitchFamily="34" charset="0"/>
              <a:buNone/>
            </a:pPr>
            <a:r>
              <a:rPr lang="en-US" sz="4000" b="1" dirty="0" smtClean="0">
                <a:latin typeface="Monotype Corsiva" pitchFamily="66" charset="0"/>
              </a:rPr>
              <a:t>you are recruiting?</a:t>
            </a:r>
          </a:p>
          <a:p>
            <a:pPr marL="0" indent="0">
              <a:buFont typeface="Arial" pitchFamily="34" charset="0"/>
              <a:buNone/>
            </a:pPr>
            <a:endParaRPr lang="en-US" sz="4000" b="1" dirty="0">
              <a:latin typeface="Monotype Corsiva" pitchFamily="66" charset="0"/>
            </a:endParaRPr>
          </a:p>
          <a:p>
            <a:pPr marL="0" indent="0">
              <a:buFont typeface="Arial" pitchFamily="34" charset="0"/>
              <a:buNone/>
            </a:pPr>
            <a:endParaRPr lang="en-US" sz="40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9" y="4038600"/>
            <a:ext cx="3865761" cy="2577174"/>
          </a:xfrm>
          <a:prstGeom prst="rect">
            <a:avLst/>
          </a:prstGeom>
          <a:ln>
            <a:noFill/>
          </a:ln>
          <a:effectLst>
            <a:softEdge rad="127000"/>
          </a:effectLst>
        </p:spPr>
      </p:pic>
    </p:spTree>
    <p:extLst>
      <p:ext uri="{BB962C8B-B14F-4D97-AF65-F5344CB8AC3E}">
        <p14:creationId xmlns:p14="http://schemas.microsoft.com/office/powerpoint/2010/main" val="2143594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5" name="Title 1"/>
          <p:cNvSpPr txBox="1">
            <a:spLocks/>
          </p:cNvSpPr>
          <p:nvPr/>
        </p:nvSpPr>
        <p:spPr>
          <a:xfrm>
            <a:off x="457200" y="304800"/>
            <a:ext cx="8153400" cy="12192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rPr>
              <a:t>Recruiting/Retaining Board Members</a:t>
            </a:r>
            <a:endParaRPr lang="en-US" sz="40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600201"/>
            <a:ext cx="8458200" cy="3276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t>Make sure they know their responsibilities</a:t>
            </a:r>
          </a:p>
          <a:p>
            <a:pPr lvl="1"/>
            <a:r>
              <a:rPr lang="en-US" sz="3600" b="1" dirty="0" smtClean="0"/>
              <a:t>Legal</a:t>
            </a:r>
          </a:p>
          <a:p>
            <a:pPr lvl="1"/>
            <a:r>
              <a:rPr lang="en-US" sz="3600" b="1" dirty="0" smtClean="0"/>
              <a:t>Financial</a:t>
            </a:r>
          </a:p>
          <a:p>
            <a:pPr lvl="1"/>
            <a:r>
              <a:rPr lang="en-US" sz="3600" b="1" dirty="0" smtClean="0"/>
              <a:t>Time Commitment</a:t>
            </a:r>
          </a:p>
          <a:p>
            <a:pPr marL="0" indent="0">
              <a:buFont typeface="Arial" pitchFamily="34" charset="0"/>
              <a:buNone/>
            </a:pP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473" y="4118657"/>
            <a:ext cx="2381865" cy="2381865"/>
          </a:xfrm>
          <a:prstGeom prst="rect">
            <a:avLst/>
          </a:prstGeom>
          <a:ln>
            <a:solidFill>
              <a:schemeClr val="tx1"/>
            </a:solidFill>
          </a:ln>
        </p:spPr>
      </p:pic>
    </p:spTree>
    <p:extLst>
      <p:ext uri="{BB962C8B-B14F-4D97-AF65-F5344CB8AC3E}">
        <p14:creationId xmlns:p14="http://schemas.microsoft.com/office/powerpoint/2010/main" val="3129960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7626" y="457200"/>
            <a:ext cx="8458200" cy="5509200"/>
          </a:xfrm>
          <a:prstGeom prst="rect">
            <a:avLst/>
          </a:prstGeom>
        </p:spPr>
        <p:txBody>
          <a:bodyPr wrap="square">
            <a:spAutoFit/>
          </a:bodyPr>
          <a:lstStyle/>
          <a:p>
            <a:r>
              <a:rPr lang="en-US" sz="1600" b="1" dirty="0"/>
              <a:t>Becky Bowen </a:t>
            </a:r>
            <a:r>
              <a:rPr lang="en-US" sz="1600" dirty="0"/>
              <a:t> </a:t>
            </a:r>
            <a:r>
              <a:rPr lang="en-US" sz="1600" dirty="0" smtClean="0"/>
              <a:t>She </a:t>
            </a:r>
            <a:r>
              <a:rPr lang="en-US" sz="1600" dirty="0"/>
              <a:t>is an attorney and has served several nonprofit organizations in various capacities, including communications director, general counsel and executive director.  She currently is a Co-Director of Carolina Common Enterprise, a nonprofit cooperative and community development center.  </a:t>
            </a:r>
          </a:p>
          <a:p>
            <a:r>
              <a:rPr lang="en-US" sz="1600" b="1" dirty="0"/>
              <a:t> </a:t>
            </a:r>
            <a:endParaRPr lang="en-US" sz="1600" dirty="0"/>
          </a:p>
          <a:p>
            <a:r>
              <a:rPr lang="en-US" sz="1600" b="1" dirty="0"/>
              <a:t>Jessica Katz Jameson</a:t>
            </a:r>
            <a:r>
              <a:rPr lang="en-US" sz="1600" dirty="0"/>
              <a:t> is an Associate Professor in the Department of Communication at NC State University. She teaches courses and conducts community-engaged research on the topics of organizational communication, conflict management and nonprofit leadership. She chairs the Academic Council for the Institute for Nonprofits and serves on the Extension, Engagement and Economic Development task force for the College of Humanities and Social </a:t>
            </a:r>
            <a:r>
              <a:rPr lang="en-US" sz="1600" dirty="0" smtClean="0"/>
              <a:t>Sciences.</a:t>
            </a:r>
            <a:endParaRPr lang="en-US" sz="1600" dirty="0"/>
          </a:p>
          <a:p>
            <a:r>
              <a:rPr lang="en-US" sz="1600" dirty="0"/>
              <a:t> </a:t>
            </a:r>
          </a:p>
          <a:p>
            <a:r>
              <a:rPr lang="en-US" sz="1600" b="1" dirty="0"/>
              <a:t>Susan </a:t>
            </a:r>
            <a:r>
              <a:rPr lang="en-US" sz="1600" b="1" dirty="0" err="1"/>
              <a:t>Scherffius</a:t>
            </a:r>
            <a:r>
              <a:rPr lang="en-US" sz="1600" b="1" dirty="0"/>
              <a:t> Jakes</a:t>
            </a:r>
            <a:r>
              <a:rPr lang="en-US" sz="1600" dirty="0"/>
              <a:t> is the Associate State Program Leader for Community Development, an Extension Assistant Professor with NC Cooperative Extension and an Adjunct Professor in Psychology at North Carolina State University. She received a Ph.D. in Community Psychology from North Carolina State University.  </a:t>
            </a:r>
          </a:p>
          <a:p>
            <a:r>
              <a:rPr lang="en-US" sz="1600" b="1" dirty="0"/>
              <a:t> </a:t>
            </a:r>
            <a:endParaRPr lang="en-US" sz="1600" dirty="0"/>
          </a:p>
          <a:p>
            <a:r>
              <a:rPr lang="en-US" sz="1600" b="1" dirty="0"/>
              <a:t>Mary </a:t>
            </a:r>
            <a:r>
              <a:rPr lang="en-US" sz="1600" b="1" dirty="0" err="1"/>
              <a:t>Tschirhart</a:t>
            </a:r>
            <a:r>
              <a:rPr lang="en-US" sz="1600" dirty="0"/>
              <a:t> is a Professor of Public Administration at The Ohio State University. She served as Director of the Institute for Nonprofits and Professor of Public Administration at NC State University from 2008-2013.  She has published extensively on nonprofit topics including board governance. She recently co-authored a text titled </a:t>
            </a:r>
            <a:r>
              <a:rPr lang="en-US" sz="1600" i="1" dirty="0"/>
              <a:t>Managing Nonprofit Organizations</a:t>
            </a:r>
            <a:r>
              <a:rPr lang="en-US" sz="1600" dirty="0"/>
              <a:t>. Dr. </a:t>
            </a:r>
            <a:r>
              <a:rPr lang="en-US" sz="1600" dirty="0" err="1"/>
              <a:t>Tschirhart</a:t>
            </a:r>
            <a:r>
              <a:rPr lang="en-US" sz="1600" dirty="0"/>
              <a:t> has served on six nonprofit boards in a variety of roles, including president, and led a nonprofit as its executive director. </a:t>
            </a:r>
          </a:p>
        </p:txBody>
      </p:sp>
    </p:spTree>
    <p:extLst>
      <p:ext uri="{BB962C8B-B14F-4D97-AF65-F5344CB8AC3E}">
        <p14:creationId xmlns:p14="http://schemas.microsoft.com/office/powerpoint/2010/main" val="199729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153400" cy="14478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rPr>
              <a:t>Recruiting/Retaining Board Members</a:t>
            </a:r>
            <a:endParaRPr lang="en-US" sz="40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a:p>
            <a:pPr marL="0" indent="0">
              <a:buFont typeface="Arial" pitchFamily="34" charset="0"/>
              <a:buNone/>
            </a:pPr>
            <a:endParaRPr lang="en-US" sz="4000" dirty="0" smtClean="0">
              <a:ea typeface="Microsoft JhengHei" pitchFamily="34" charset="-120"/>
            </a:endParaRPr>
          </a:p>
          <a:p>
            <a:pPr marL="0" indent="0" algn="ctr">
              <a:buFont typeface="Arial" pitchFamily="34" charset="0"/>
              <a:buNone/>
            </a:pPr>
            <a:r>
              <a:rPr lang="en-US" sz="4000" b="1" dirty="0" smtClean="0">
                <a:ea typeface="Microsoft JhengHei" pitchFamily="34" charset="-120"/>
              </a:rPr>
              <a:t>Make sure they feel </a:t>
            </a:r>
          </a:p>
          <a:p>
            <a:pPr marL="0" indent="0" algn="ctr">
              <a:buFont typeface="Arial" pitchFamily="34" charset="0"/>
              <a:buNone/>
            </a:pPr>
            <a:r>
              <a:rPr lang="en-US" sz="4000" b="1" dirty="0" smtClean="0">
                <a:ea typeface="Microsoft JhengHei" pitchFamily="34" charset="-120"/>
              </a:rPr>
              <a:t>welcome and included</a:t>
            </a:r>
          </a:p>
        </p:txBody>
      </p:sp>
    </p:spTree>
    <p:extLst>
      <p:ext uri="{BB962C8B-B14F-4D97-AF65-F5344CB8AC3E}">
        <p14:creationId xmlns:p14="http://schemas.microsoft.com/office/powerpoint/2010/main" val="1806543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5" name="Title 1"/>
          <p:cNvSpPr txBox="1">
            <a:spLocks/>
          </p:cNvSpPr>
          <p:nvPr/>
        </p:nvSpPr>
        <p:spPr>
          <a:xfrm>
            <a:off x="457200" y="304800"/>
            <a:ext cx="8153400" cy="14478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rPr>
              <a:t>Recruiting/Retaining Board Members</a:t>
            </a:r>
            <a:endParaRPr lang="en-US" sz="40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971035"/>
            <a:ext cx="8229600" cy="191516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dirty="0" smtClean="0">
                <a:ea typeface="Microsoft JhengHei" pitchFamily="34" charset="-120"/>
              </a:rPr>
              <a:t>Assignments should have a clear goal, timeline and end product or result.</a:t>
            </a:r>
          </a:p>
          <a:p>
            <a:pPr marL="0" indent="0">
              <a:buFont typeface="Arial" pitchFamily="34" charset="0"/>
              <a:buNone/>
            </a:pPr>
            <a:endParaRPr lang="en-US" sz="4000" b="1" dirty="0" smtClean="0">
              <a:ea typeface="Microsoft JhengHei" pitchFamily="34" charset="-120"/>
            </a:endParaRPr>
          </a:p>
          <a:p>
            <a:pPr marL="0" indent="0">
              <a:buFont typeface="Arial" pitchFamily="34" charset="0"/>
              <a:buNone/>
            </a:pPr>
            <a:endParaRPr lang="en-US" sz="4000" b="1" dirty="0">
              <a:ea typeface="Microsoft JhengHei" pitchFamily="34" charset="-120"/>
            </a:endParaRPr>
          </a:p>
          <a:p>
            <a:pPr marL="0" indent="0">
              <a:buFont typeface="Arial" pitchFamily="34" charset="0"/>
              <a:buNone/>
            </a:pPr>
            <a:endParaRPr lang="en-US" sz="4000" b="1" dirty="0" smtClean="0">
              <a:ea typeface="Microsoft JhengHei" pitchFamily="34" charset="-12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594753"/>
            <a:ext cx="3125241" cy="2343931"/>
          </a:xfrm>
          <a:prstGeom prst="rect">
            <a:avLst/>
          </a:prstGeom>
        </p:spPr>
      </p:pic>
    </p:spTree>
    <p:extLst>
      <p:ext uri="{BB962C8B-B14F-4D97-AF65-F5344CB8AC3E}">
        <p14:creationId xmlns:p14="http://schemas.microsoft.com/office/powerpoint/2010/main" val="2413147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077200" cy="14478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rPr>
              <a:t>Recruiting/Retaining Board Members</a:t>
            </a:r>
            <a:endParaRPr lang="en-US" sz="40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a:p>
            <a:pPr marL="0" indent="0">
              <a:buFont typeface="Arial" pitchFamily="34" charset="0"/>
              <a:buNone/>
            </a:pPr>
            <a:endParaRPr lang="en-US" sz="4000" dirty="0" smtClean="0">
              <a:ea typeface="Microsoft JhengHei" pitchFamily="34" charset="-120"/>
            </a:endParaRPr>
          </a:p>
          <a:p>
            <a:pPr marL="0" indent="0" algn="ctr">
              <a:buFont typeface="Arial" pitchFamily="34" charset="0"/>
              <a:buNone/>
            </a:pPr>
            <a:r>
              <a:rPr lang="en-US" sz="4000" b="1" dirty="0" smtClean="0">
                <a:ea typeface="Microsoft JhengHei" pitchFamily="34" charset="-120"/>
              </a:rPr>
              <a:t>Each member should know they </a:t>
            </a:r>
          </a:p>
          <a:p>
            <a:pPr marL="0" indent="0" algn="ctr">
              <a:buFont typeface="Arial" pitchFamily="34" charset="0"/>
              <a:buNone/>
            </a:pPr>
            <a:r>
              <a:rPr lang="en-US" sz="4000" b="1" dirty="0" smtClean="0">
                <a:ea typeface="Microsoft JhengHei" pitchFamily="34" charset="-120"/>
              </a:rPr>
              <a:t>make an important contribution.</a:t>
            </a:r>
          </a:p>
        </p:txBody>
      </p:sp>
    </p:spTree>
    <p:extLst>
      <p:ext uri="{BB962C8B-B14F-4D97-AF65-F5344CB8AC3E}">
        <p14:creationId xmlns:p14="http://schemas.microsoft.com/office/powerpoint/2010/main" val="2417183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153400" cy="14478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rPr>
              <a:t>Recruiting/Retaining Board Members</a:t>
            </a:r>
            <a:endParaRPr lang="en-US" sz="40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295401"/>
            <a:ext cx="8229600" cy="3505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a:p>
            <a:pPr marL="0" indent="0">
              <a:buFont typeface="Arial" pitchFamily="34" charset="0"/>
              <a:buNone/>
            </a:pPr>
            <a:endParaRPr lang="en-US" sz="4000" dirty="0" smtClean="0">
              <a:ea typeface="Microsoft JhengHei" pitchFamily="34" charset="-120"/>
            </a:endParaRPr>
          </a:p>
          <a:p>
            <a:pPr marL="0" indent="0" algn="ctr">
              <a:buFont typeface="Arial" pitchFamily="34" charset="0"/>
              <a:buNone/>
            </a:pPr>
            <a:r>
              <a:rPr lang="en-US" sz="4000" b="1" dirty="0" smtClean="0">
                <a:ea typeface="Microsoft JhengHei" pitchFamily="34" charset="-120"/>
              </a:rPr>
              <a:t>Stay in touch and </a:t>
            </a:r>
          </a:p>
          <a:p>
            <a:pPr marL="0" indent="0" algn="ctr">
              <a:buFont typeface="Arial" pitchFamily="34" charset="0"/>
              <a:buNone/>
            </a:pPr>
            <a:r>
              <a:rPr lang="en-US" sz="4000" b="1" dirty="0" smtClean="0">
                <a:ea typeface="Microsoft JhengHei" pitchFamily="34" charset="-120"/>
              </a:rPr>
              <a:t>keep them involved!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387346"/>
            <a:ext cx="2947219" cy="1801671"/>
          </a:xfrm>
          <a:prstGeom prst="rect">
            <a:avLst/>
          </a:prstGeom>
        </p:spPr>
      </p:pic>
    </p:spTree>
    <p:extLst>
      <p:ext uri="{BB962C8B-B14F-4D97-AF65-F5344CB8AC3E}">
        <p14:creationId xmlns:p14="http://schemas.microsoft.com/office/powerpoint/2010/main" val="803373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1534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Evaluation</a:t>
            </a:r>
            <a:endParaRPr lang="en-US" b="1" dirty="0">
              <a:solidFill>
                <a:schemeClr val="bg1"/>
              </a:solidFill>
              <a:effectLst>
                <a:outerShdw blurRad="38100" dist="38100" dir="2700000" algn="tl">
                  <a:srgbClr val="000000">
                    <a:alpha val="43137"/>
                  </a:srgbClr>
                </a:outerShdw>
              </a:effectLst>
            </a:endParaRPr>
          </a:p>
        </p:txBody>
      </p:sp>
      <p:sp>
        <p:nvSpPr>
          <p:cNvPr id="7" name="Content Placeholder 3"/>
          <p:cNvSpPr txBox="1">
            <a:spLocks/>
          </p:cNvSpPr>
          <p:nvPr/>
        </p:nvSpPr>
        <p:spPr>
          <a:xfrm>
            <a:off x="609600" y="2089811"/>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t>What are the key points of this module?</a:t>
            </a:r>
          </a:p>
          <a:p>
            <a:pPr marL="0" indent="0">
              <a:buFont typeface="Arial" pitchFamily="34" charset="0"/>
              <a:buNone/>
            </a:pPr>
            <a:endParaRPr lang="en-US" dirty="0" smtClean="0"/>
          </a:p>
          <a:p>
            <a:pPr lvl="1"/>
            <a:r>
              <a:rPr lang="en-US" sz="3200" dirty="0" smtClean="0"/>
              <a:t>What did you find most useful?</a:t>
            </a:r>
          </a:p>
          <a:p>
            <a:pPr lvl="1"/>
            <a:r>
              <a:rPr lang="en-US" sz="3200" dirty="0" smtClean="0"/>
              <a:t>What can we improve upon?</a:t>
            </a:r>
          </a:p>
          <a:p>
            <a:pPr lvl="1"/>
            <a:r>
              <a:rPr lang="en-US" sz="3200" dirty="0" smtClean="0"/>
              <a:t>Other items you want us to cover?</a:t>
            </a:r>
          </a:p>
          <a:p>
            <a:endParaRPr lang="en-US" dirty="0"/>
          </a:p>
        </p:txBody>
      </p:sp>
    </p:spTree>
    <p:extLst>
      <p:ext uri="{BB962C8B-B14F-4D97-AF65-F5344CB8AC3E}">
        <p14:creationId xmlns:p14="http://schemas.microsoft.com/office/powerpoint/2010/main" val="1784702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0772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Curriculum Modules</a:t>
            </a:r>
            <a:endParaRPr lang="en-US" b="1" dirty="0">
              <a:solidFill>
                <a:schemeClr val="bg1"/>
              </a:solidFill>
              <a:effectLst>
                <a:outerShdw blurRad="38100" dist="38100" dir="2700000" algn="tl">
                  <a:srgbClr val="000000">
                    <a:alpha val="43137"/>
                  </a:srgbClr>
                </a:outerShdw>
              </a:effectLst>
            </a:endParaRPr>
          </a:p>
        </p:txBody>
      </p:sp>
      <p:sp>
        <p:nvSpPr>
          <p:cNvPr id="7" name="TextBox 1"/>
          <p:cNvSpPr txBox="1"/>
          <p:nvPr/>
        </p:nvSpPr>
        <p:spPr>
          <a:xfrm>
            <a:off x="457200" y="1878022"/>
            <a:ext cx="8305800"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Module 1:  Foundations for Transforming Board Practice</a:t>
            </a:r>
          </a:p>
          <a:p>
            <a:r>
              <a:rPr lang="en-US" sz="2800" dirty="0"/>
              <a:t>Module </a:t>
            </a:r>
            <a:r>
              <a:rPr lang="en-US" sz="2800" dirty="0" smtClean="0"/>
              <a:t>2:  </a:t>
            </a:r>
            <a:r>
              <a:rPr lang="en-US" sz="2800" dirty="0"/>
              <a:t>Legal and Recruitment Issues for </a:t>
            </a:r>
            <a:r>
              <a:rPr lang="en-US" sz="2800" dirty="0" smtClean="0"/>
              <a:t>Nonprofi</a:t>
            </a:r>
            <a:r>
              <a:rPr lang="en-US" sz="2800" dirty="0"/>
              <a:t>t Boards</a:t>
            </a:r>
          </a:p>
          <a:p>
            <a:r>
              <a:rPr lang="en-US" sz="2800" dirty="0" smtClean="0"/>
              <a:t>Module 3:  Governance and Board Structure</a:t>
            </a:r>
          </a:p>
          <a:p>
            <a:r>
              <a:rPr lang="en-US" sz="2800" dirty="0" smtClean="0"/>
              <a:t>Module 4:  Enhancing Board Engagement</a:t>
            </a:r>
          </a:p>
          <a:p>
            <a:r>
              <a:rPr lang="en-US" sz="2800" dirty="0" smtClean="0"/>
              <a:t>Module 5:  Constructive Conflict</a:t>
            </a:r>
          </a:p>
          <a:p>
            <a:r>
              <a:rPr lang="en-US" sz="2800" dirty="0" smtClean="0"/>
              <a:t>Module 6:  Thinking Strategically</a:t>
            </a:r>
          </a:p>
          <a:p>
            <a:r>
              <a:rPr lang="en-US" sz="2800" dirty="0" smtClean="0"/>
              <a:t>Module 7:  Asking the Right Questions</a:t>
            </a:r>
          </a:p>
          <a:p>
            <a:r>
              <a:rPr lang="en-US" sz="2800" dirty="0" smtClean="0"/>
              <a:t>Module 8:  Board Meeting Communication</a:t>
            </a:r>
          </a:p>
          <a:p>
            <a:endParaRPr lang="en-US" sz="2800" dirty="0" smtClean="0"/>
          </a:p>
        </p:txBody>
      </p:sp>
    </p:spTree>
    <p:extLst>
      <p:ext uri="{BB962C8B-B14F-4D97-AF65-F5344CB8AC3E}">
        <p14:creationId xmlns:p14="http://schemas.microsoft.com/office/powerpoint/2010/main" val="823365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76200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Curriculum Modules</a:t>
            </a:r>
            <a:endParaRPr lang="en-US" sz="3100" dirty="0">
              <a:solidFill>
                <a:schemeClr val="bg1"/>
              </a:solidFill>
            </a:endParaRPr>
          </a:p>
        </p:txBody>
      </p:sp>
      <p:sp>
        <p:nvSpPr>
          <p:cNvPr id="7" name="TextBox 1"/>
          <p:cNvSpPr txBox="1"/>
          <p:nvPr/>
        </p:nvSpPr>
        <p:spPr>
          <a:xfrm>
            <a:off x="480391" y="1657126"/>
            <a:ext cx="8130209" cy="40626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200" dirty="0" smtClean="0"/>
              <a:t>PDF copies of the curriculum modules are available for viewing on the </a:t>
            </a:r>
          </a:p>
          <a:p>
            <a:pPr>
              <a:lnSpc>
                <a:spcPct val="150000"/>
              </a:lnSpc>
            </a:pPr>
            <a:r>
              <a:rPr lang="en-US" sz="3600" b="1" dirty="0" smtClean="0">
                <a:solidFill>
                  <a:srgbClr val="FF0000"/>
                </a:solidFill>
              </a:rPr>
              <a:t>NC Thrive portal: http</a:t>
            </a:r>
            <a:r>
              <a:rPr lang="en-US" sz="3600" b="1" dirty="0">
                <a:solidFill>
                  <a:srgbClr val="FF0000"/>
                </a:solidFill>
              </a:rPr>
              <a:t>://communitydevelopment.ces.ncsu.edu/local-government-nonprofits</a:t>
            </a:r>
            <a:r>
              <a:rPr lang="en-US" sz="3600" b="1" dirty="0" smtClean="0">
                <a:solidFill>
                  <a:srgbClr val="FF0000"/>
                </a:solidFill>
              </a:rPr>
              <a:t>/</a:t>
            </a:r>
          </a:p>
        </p:txBody>
      </p:sp>
    </p:spTree>
    <p:extLst>
      <p:ext uri="{BB962C8B-B14F-4D97-AF65-F5344CB8AC3E}">
        <p14:creationId xmlns:p14="http://schemas.microsoft.com/office/powerpoint/2010/main" val="87570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0010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Resources</a:t>
            </a:r>
            <a:endParaRPr lang="en-US"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457201" y="2133600"/>
            <a:ext cx="8229600" cy="4893647"/>
          </a:xfrm>
          <a:prstGeom prst="rect">
            <a:avLst/>
          </a:prstGeom>
          <a:noFill/>
        </p:spPr>
        <p:txBody>
          <a:bodyPr wrap="square" rtlCol="0">
            <a:spAutoFit/>
          </a:bodyPr>
          <a:lstStyle/>
          <a:p>
            <a:r>
              <a:rPr lang="en-US" sz="2400" dirty="0"/>
              <a:t>Black, H. (1968). </a:t>
            </a:r>
            <a:r>
              <a:rPr lang="en-US" sz="2400" i="1" dirty="0"/>
              <a:t>Black’s Law Dictionary (Rev. 4</a:t>
            </a:r>
            <a:r>
              <a:rPr lang="en-US" sz="2400" i="1" baseline="30000" dirty="0"/>
              <a:t>th</a:t>
            </a:r>
            <a:r>
              <a:rPr lang="en-US" sz="2400" i="1" dirty="0"/>
              <a:t> ed.).</a:t>
            </a:r>
            <a:r>
              <a:rPr lang="en-US" sz="2400" dirty="0"/>
              <a:t> St. Paul, MN: West Publishing</a:t>
            </a:r>
            <a:r>
              <a:rPr lang="en-US" sz="2400" dirty="0" smtClean="0"/>
              <a:t>.</a:t>
            </a:r>
          </a:p>
          <a:p>
            <a:endParaRPr lang="en-US" sz="2400" dirty="0"/>
          </a:p>
          <a:p>
            <a:r>
              <a:rPr lang="en-US" sz="2400" dirty="0"/>
              <a:t>Mann, R., Roberts, B</a:t>
            </a:r>
            <a:r>
              <a:rPr lang="en-US" sz="2400" i="1" dirty="0"/>
              <a:t>. (1992). Smith and Roberson, business law (14th ed.).  </a:t>
            </a:r>
            <a:r>
              <a:rPr lang="en-US" sz="2400" dirty="0"/>
              <a:t>Mason, OH: South-Western </a:t>
            </a:r>
            <a:r>
              <a:rPr lang="en-US" sz="2400" dirty="0" err="1"/>
              <a:t>Cengage</a:t>
            </a:r>
            <a:r>
              <a:rPr lang="en-US" sz="2400" dirty="0"/>
              <a:t> Learning</a:t>
            </a:r>
          </a:p>
          <a:p>
            <a:r>
              <a:rPr lang="en-US" sz="2400" dirty="0"/>
              <a:t> </a:t>
            </a:r>
          </a:p>
          <a:p>
            <a:r>
              <a:rPr lang="en-US" sz="2400" dirty="0" err="1"/>
              <a:t>Bianco</a:t>
            </a:r>
            <a:r>
              <a:rPr lang="en-US" sz="2400" dirty="0"/>
              <a:t>, L. and </a:t>
            </a:r>
            <a:r>
              <a:rPr lang="en-US" sz="2400" dirty="0" err="1"/>
              <a:t>Muscheid</a:t>
            </a:r>
            <a:r>
              <a:rPr lang="en-US" sz="2400" dirty="0"/>
              <a:t>, K.</a:t>
            </a:r>
            <a:r>
              <a:rPr lang="en-US" sz="2400" i="1" dirty="0"/>
              <a:t> (2013). What Nonprofit Directors Need to Know:  Legal Responsibilities and Best Practices, </a:t>
            </a:r>
            <a:r>
              <a:rPr lang="en-US" sz="2400" dirty="0"/>
              <a:t>Eau Claire, WI: National Business Institute.</a:t>
            </a:r>
          </a:p>
          <a:p>
            <a:r>
              <a:rPr lang="en-US" sz="2400" u="sng" dirty="0"/>
              <a:t/>
            </a:r>
            <a:br>
              <a:rPr lang="en-US" sz="2400" u="sng" dirty="0"/>
            </a:br>
            <a:r>
              <a:rPr lang="en-US" sz="2400" dirty="0"/>
              <a:t> </a:t>
            </a:r>
          </a:p>
          <a:p>
            <a:endParaRPr lang="en-US" sz="2400" dirty="0"/>
          </a:p>
          <a:p>
            <a:endParaRPr lang="en-US" sz="2400" dirty="0"/>
          </a:p>
        </p:txBody>
      </p:sp>
    </p:spTree>
    <p:extLst>
      <p:ext uri="{BB962C8B-B14F-4D97-AF65-F5344CB8AC3E}">
        <p14:creationId xmlns:p14="http://schemas.microsoft.com/office/powerpoint/2010/main" val="3459022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E3304A"/>
          </a:solidFill>
        </p:spPr>
        <p:txBody>
          <a:bodyPr/>
          <a:lstStyle/>
          <a:p>
            <a:r>
              <a:rPr lang="en-US" b="1" dirty="0" smtClean="0">
                <a:solidFill>
                  <a:schemeClr val="bg1"/>
                </a:solidFill>
                <a:effectLst>
                  <a:outerShdw blurRad="38100" dist="38100" dir="2700000" algn="tl">
                    <a:srgbClr val="000000">
                      <a:alpha val="43137"/>
                    </a:srgbClr>
                  </a:outerShdw>
                </a:effectLst>
              </a:rPr>
              <a:t>Module 2</a:t>
            </a:r>
            <a:endParaRPr lang="en-US" b="1"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167" y="2243470"/>
            <a:ext cx="5422400" cy="3457612"/>
          </a:xfrm>
          <a:prstGeom prst="rect">
            <a:avLst/>
          </a:prstGeom>
        </p:spPr>
      </p:pic>
      <p:sp>
        <p:nvSpPr>
          <p:cNvPr id="10" name="Text Placeholder 9"/>
          <p:cNvSpPr>
            <a:spLocks noGrp="1"/>
          </p:cNvSpPr>
          <p:nvPr>
            <p:ph type="body" sz="quarter" idx="3"/>
          </p:nvPr>
        </p:nvSpPr>
        <p:spPr>
          <a:xfrm>
            <a:off x="2909323" y="3134076"/>
            <a:ext cx="3240088" cy="1676400"/>
          </a:xfrm>
        </p:spPr>
        <p:txBody>
          <a:bodyPr>
            <a:normAutofit fontScale="92500" lnSpcReduction="20000"/>
          </a:bodyPr>
          <a:lstStyle/>
          <a:p>
            <a:pPr algn="ctr"/>
            <a:r>
              <a:rPr lang="en-US" sz="3200" dirty="0" smtClean="0">
                <a:solidFill>
                  <a:schemeClr val="bg1"/>
                </a:solidFill>
                <a:effectLst>
                  <a:outerShdw blurRad="38100" dist="38100" dir="2700000" algn="tl">
                    <a:srgbClr val="000000">
                      <a:alpha val="43137"/>
                    </a:srgbClr>
                  </a:outerShdw>
                </a:effectLst>
              </a:rPr>
              <a:t>Legal and Recruitment Issues for Nonprofit Boards</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458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9" name="Rectangle 2"/>
          <p:cNvSpPr txBox="1">
            <a:spLocks noChangeArrowheads="1"/>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Goals for this Module</a:t>
            </a:r>
            <a:endParaRPr lang="en-US" strike="sngStrike" dirty="0" smtClean="0">
              <a:solidFill>
                <a:schemeClr val="bg1"/>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a:xfrm>
            <a:off x="304800" y="1371600"/>
            <a:ext cx="8534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None/>
            </a:pPr>
            <a:r>
              <a:rPr lang="en-US" dirty="0" smtClean="0"/>
              <a:t>   </a:t>
            </a:r>
            <a:r>
              <a:rPr lang="en-US" sz="3600" b="1" dirty="0" smtClean="0"/>
              <a:t>Participants should be able to:</a:t>
            </a:r>
          </a:p>
          <a:p>
            <a:pPr lvl="1">
              <a:lnSpc>
                <a:spcPct val="150000"/>
              </a:lnSpc>
            </a:pPr>
            <a:r>
              <a:rPr lang="en-US" dirty="0" smtClean="0"/>
              <a:t>Define the Board of Directors legal responsibilities</a:t>
            </a:r>
          </a:p>
          <a:p>
            <a:pPr lvl="1">
              <a:lnSpc>
                <a:spcPct val="150000"/>
              </a:lnSpc>
            </a:pPr>
            <a:r>
              <a:rPr lang="en-US" dirty="0" smtClean="0"/>
              <a:t>Define legal compliance</a:t>
            </a:r>
          </a:p>
          <a:p>
            <a:pPr lvl="1">
              <a:lnSpc>
                <a:spcPct val="150000"/>
              </a:lnSpc>
            </a:pPr>
            <a:r>
              <a:rPr lang="en-US" dirty="0" smtClean="0"/>
              <a:t>Prepare an orientation process for new members that includes legal and financial responsibilities, and time commitments</a:t>
            </a:r>
          </a:p>
          <a:p>
            <a:pPr lvl="1">
              <a:lnSpc>
                <a:spcPct val="150000"/>
              </a:lnSpc>
            </a:pPr>
            <a:r>
              <a:rPr lang="en-US" dirty="0" smtClean="0"/>
              <a:t>List three strategies for retaining board members</a:t>
            </a:r>
          </a:p>
        </p:txBody>
      </p:sp>
    </p:spTree>
    <p:extLst>
      <p:ext uri="{BB962C8B-B14F-4D97-AF65-F5344CB8AC3E}">
        <p14:creationId xmlns:p14="http://schemas.microsoft.com/office/powerpoint/2010/main" val="3868448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0772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Disclaimer</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36588" y="2057400"/>
            <a:ext cx="85344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dirty="0" smtClean="0"/>
              <a:t>This presentation is for educational purposes only and is not intended to be construed as legal advice.</a:t>
            </a:r>
          </a:p>
          <a:p>
            <a:pPr marL="0" indent="0">
              <a:buFontTx/>
              <a:buNone/>
              <a:defRPr/>
            </a:pPr>
            <a:r>
              <a:rPr lang="en-US" dirty="0" smtClean="0"/>
              <a:t>Seek professional legal counsel for advice on issues pertaining to your nonprofit.</a:t>
            </a:r>
            <a:endParaRPr lang="en-US" dirty="0"/>
          </a:p>
        </p:txBody>
      </p:sp>
    </p:spTree>
    <p:extLst>
      <p:ext uri="{BB962C8B-B14F-4D97-AF65-F5344CB8AC3E}">
        <p14:creationId xmlns:p14="http://schemas.microsoft.com/office/powerpoint/2010/main" val="505283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077200" cy="1143000"/>
          </a:xfrm>
          <a:prstGeom prst="rect">
            <a:avLst/>
          </a:prstGeom>
          <a:solidFill>
            <a:srgbClr val="C00000"/>
          </a:solidFill>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Sample Contents </a:t>
            </a:r>
            <a:r>
              <a:rPr lang="en-US" b="1" dirty="0" smtClean="0">
                <a:solidFill>
                  <a:schemeClr val="bg1"/>
                </a:solidFill>
              </a:rPr>
              <a:t>of an</a:t>
            </a:r>
          </a:p>
          <a:p>
            <a:r>
              <a:rPr lang="en-US" b="1" dirty="0" smtClean="0">
                <a:solidFill>
                  <a:schemeClr val="bg1"/>
                </a:solidFill>
              </a:rPr>
              <a:t> </a:t>
            </a:r>
            <a:r>
              <a:rPr lang="en-US" b="1" dirty="0">
                <a:solidFill>
                  <a:schemeClr val="bg1"/>
                </a:solidFill>
              </a:rPr>
              <a:t>Orientation Program</a:t>
            </a:r>
            <a:endParaRPr lang="en-US" dirty="0">
              <a:solidFill>
                <a:schemeClr val="bg1"/>
              </a:solidFill>
            </a:endParaRPr>
          </a:p>
          <a:p>
            <a:endParaRPr lang="en-US"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381000" y="1600200"/>
            <a:ext cx="85344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400" dirty="0" smtClean="0"/>
              <a:t>Mission</a:t>
            </a:r>
            <a:r>
              <a:rPr lang="en-US" sz="2400" dirty="0"/>
              <a:t>, Vision, and Values of the Organization</a:t>
            </a:r>
          </a:p>
          <a:p>
            <a:pPr lvl="0"/>
            <a:r>
              <a:rPr lang="en-US" sz="2400" dirty="0"/>
              <a:t>Current Programs of the Organization</a:t>
            </a:r>
          </a:p>
          <a:p>
            <a:pPr lvl="0"/>
            <a:r>
              <a:rPr lang="en-US" sz="2400" dirty="0"/>
              <a:t>Financial State of the Organization</a:t>
            </a:r>
          </a:p>
          <a:p>
            <a:pPr lvl="0"/>
            <a:r>
              <a:rPr lang="en-US" sz="2400" dirty="0"/>
              <a:t>Board Policies/Personnel Policies</a:t>
            </a:r>
          </a:p>
          <a:p>
            <a:pPr lvl="0"/>
            <a:r>
              <a:rPr lang="en-US" sz="2400" dirty="0"/>
              <a:t>Staff Introductions</a:t>
            </a:r>
          </a:p>
          <a:p>
            <a:pPr lvl="0"/>
            <a:r>
              <a:rPr lang="en-US" sz="2400" dirty="0"/>
              <a:t>Legal Responsibilities</a:t>
            </a:r>
          </a:p>
          <a:p>
            <a:pPr lvl="0"/>
            <a:r>
              <a:rPr lang="en-US" sz="2400" dirty="0"/>
              <a:t>Organization Bylaws</a:t>
            </a:r>
          </a:p>
          <a:p>
            <a:pPr lvl="0"/>
            <a:r>
              <a:rPr lang="en-US" sz="2400" dirty="0"/>
              <a:t>Expectations regarding Financial and Time Commitment</a:t>
            </a:r>
          </a:p>
          <a:p>
            <a:pPr lvl="0"/>
            <a:r>
              <a:rPr lang="en-US" sz="2400" dirty="0"/>
              <a:t>Schedule of Board Trainings</a:t>
            </a:r>
          </a:p>
          <a:p>
            <a:pPr lvl="0"/>
            <a:r>
              <a:rPr lang="en-US" sz="2400" dirty="0"/>
              <a:t>Board Committees</a:t>
            </a:r>
          </a:p>
          <a:p>
            <a:pPr marL="0" indent="0">
              <a:buFontTx/>
              <a:buNone/>
              <a:defRPr/>
            </a:pPr>
            <a:endParaRPr lang="en-US" sz="2400" b="1" dirty="0"/>
          </a:p>
        </p:txBody>
      </p:sp>
    </p:spTree>
    <p:extLst>
      <p:ext uri="{BB962C8B-B14F-4D97-AF65-F5344CB8AC3E}">
        <p14:creationId xmlns:p14="http://schemas.microsoft.com/office/powerpoint/2010/main" val="260024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7" name="Title 1"/>
          <p:cNvSpPr txBox="1">
            <a:spLocks/>
          </p:cNvSpPr>
          <p:nvPr/>
        </p:nvSpPr>
        <p:spPr>
          <a:xfrm>
            <a:off x="457200" y="304800"/>
            <a:ext cx="81534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The Board’s Role</a:t>
            </a:r>
            <a:endParaRPr lang="en-US" b="1" dirty="0">
              <a:solidFill>
                <a:schemeClr val="bg1"/>
              </a:solidFill>
              <a:effectLst>
                <a:outerShdw blurRad="38100" dist="38100" dir="2700000" algn="tl">
                  <a:srgbClr val="000000">
                    <a:alpha val="43137"/>
                  </a:srgbClr>
                </a:outerShdw>
              </a:effectLst>
            </a:endParaRPr>
          </a:p>
        </p:txBody>
      </p:sp>
      <p:sp>
        <p:nvSpPr>
          <p:cNvPr id="9" name="Rectangle 3"/>
          <p:cNvSpPr txBox="1">
            <a:spLocks noChangeArrowheads="1"/>
          </p:cNvSpPr>
          <p:nvPr/>
        </p:nvSpPr>
        <p:spPr>
          <a:xfrm>
            <a:off x="304800" y="1143000"/>
            <a:ext cx="8839200" cy="6400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b="1" dirty="0" smtClean="0"/>
              <a:t>        </a:t>
            </a:r>
          </a:p>
          <a:p>
            <a:r>
              <a:rPr lang="en-US" sz="2800" b="1" dirty="0" smtClean="0">
                <a:latin typeface="+mj-lt"/>
              </a:rPr>
              <a:t>Stewardship of the organization’s financial and human resources</a:t>
            </a:r>
          </a:p>
          <a:p>
            <a:r>
              <a:rPr lang="en-US" sz="2800" b="1" dirty="0" smtClean="0">
                <a:latin typeface="+mj-lt"/>
              </a:rPr>
              <a:t>Developing and revisiting the mission, vision and values as appropriate</a:t>
            </a:r>
          </a:p>
          <a:p>
            <a:r>
              <a:rPr lang="en-US" sz="2800" b="1" dirty="0" smtClean="0">
                <a:latin typeface="+mj-lt"/>
              </a:rPr>
              <a:t>Ensuring mission, methods, and resources are aligned in ethical and efficient means that are in the best interests of stakeholders</a:t>
            </a:r>
          </a:p>
          <a:p>
            <a:r>
              <a:rPr lang="en-US" sz="2800" b="1" dirty="0" smtClean="0">
                <a:latin typeface="+mj-lt"/>
              </a:rPr>
              <a:t>Accountability for legal, financial and strategic activities of the organization</a:t>
            </a:r>
          </a:p>
        </p:txBody>
      </p:sp>
    </p:spTree>
    <p:extLst>
      <p:ext uri="{BB962C8B-B14F-4D97-AF65-F5344CB8AC3E}">
        <p14:creationId xmlns:p14="http://schemas.microsoft.com/office/powerpoint/2010/main" val="241458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Legal Demands</a:t>
            </a:r>
            <a:endParaRPr lang="en-US" b="1"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457200" y="1600200"/>
            <a:ext cx="8229600" cy="6400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600" b="1" dirty="0" smtClean="0"/>
              <a:t>Act as </a:t>
            </a:r>
            <a:r>
              <a:rPr lang="en-US" sz="3600" b="1" dirty="0" smtClean="0">
                <a:solidFill>
                  <a:srgbClr val="C00000"/>
                </a:solidFill>
              </a:rPr>
              <a:t>FIDUCIARY </a:t>
            </a:r>
            <a:r>
              <a:rPr lang="en-US" sz="3600" b="1" dirty="0" smtClean="0"/>
              <a:t>to fulfill mission</a:t>
            </a:r>
          </a:p>
          <a:p>
            <a:pPr>
              <a:buFontTx/>
              <a:buNone/>
            </a:pPr>
            <a:r>
              <a:rPr lang="en-US" sz="3600" b="1" dirty="0" smtClean="0"/>
              <a:t>by meeting </a:t>
            </a:r>
            <a:r>
              <a:rPr lang="en-US" sz="3600" b="1" dirty="0" smtClean="0">
                <a:solidFill>
                  <a:srgbClr val="C00000"/>
                </a:solidFill>
              </a:rPr>
              <a:t>THREE </a:t>
            </a:r>
            <a:r>
              <a:rPr lang="en-US" sz="3600" b="1" dirty="0" smtClean="0"/>
              <a:t>standards </a:t>
            </a:r>
          </a:p>
          <a:p>
            <a:pPr marL="1143000" lvl="1" indent="-742950">
              <a:buFont typeface="+mj-lt"/>
              <a:buAutoNum type="arabicPeriod"/>
            </a:pPr>
            <a:r>
              <a:rPr lang="en-US" sz="3200" b="1" dirty="0" smtClean="0"/>
              <a:t>Duty of Care</a:t>
            </a:r>
          </a:p>
          <a:p>
            <a:pPr marL="1143000" lvl="1" indent="-742950">
              <a:buFont typeface="+mj-lt"/>
              <a:buAutoNum type="arabicPeriod"/>
            </a:pPr>
            <a:r>
              <a:rPr lang="en-US" sz="3200" b="1" dirty="0" smtClean="0"/>
              <a:t>Duty of Loyalty</a:t>
            </a:r>
          </a:p>
          <a:p>
            <a:pPr marL="1143000" lvl="1" indent="-742950">
              <a:buFont typeface="+mj-lt"/>
              <a:buAutoNum type="arabicPeriod"/>
            </a:pPr>
            <a:r>
              <a:rPr lang="en-US" sz="3200" b="1" dirty="0" smtClean="0"/>
              <a:t>Duty of Obedience</a:t>
            </a:r>
          </a:p>
        </p:txBody>
      </p:sp>
    </p:spTree>
    <p:extLst>
      <p:ext uri="{BB962C8B-B14F-4D97-AF65-F5344CB8AC3E}">
        <p14:creationId xmlns:p14="http://schemas.microsoft.com/office/powerpoint/2010/main" val="3388418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Duty of Care</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381000" y="1719864"/>
            <a:ext cx="85344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3600" b="1" dirty="0" smtClean="0"/>
              <a:t>Make well-informed decisions for nonprofit</a:t>
            </a:r>
          </a:p>
          <a:p>
            <a:pPr>
              <a:defRPr/>
            </a:pPr>
            <a:endParaRPr lang="en-US" dirty="0" smtClean="0"/>
          </a:p>
          <a:p>
            <a:pPr>
              <a:defRPr/>
            </a:pPr>
            <a:r>
              <a:rPr lang="en-US" dirty="0" smtClean="0"/>
              <a:t>Hold adequate meetings</a:t>
            </a:r>
          </a:p>
          <a:p>
            <a:pPr>
              <a:defRPr/>
            </a:pPr>
            <a:r>
              <a:rPr lang="en-US" dirty="0" smtClean="0"/>
              <a:t>Prudently review facts </a:t>
            </a:r>
          </a:p>
          <a:p>
            <a:pPr>
              <a:defRPr/>
            </a:pPr>
            <a:r>
              <a:rPr lang="en-US" dirty="0" smtClean="0"/>
              <a:t>Consult experts as needed </a:t>
            </a:r>
          </a:p>
          <a:p>
            <a:pPr>
              <a:defRPr/>
            </a:pPr>
            <a:r>
              <a:rPr lang="en-US" dirty="0" smtClean="0"/>
              <a:t>Follow bylaws regarding quorums and voting </a:t>
            </a:r>
          </a:p>
          <a:p>
            <a:pPr marL="0" indent="0">
              <a:buFontTx/>
              <a:buNone/>
              <a:defRPr/>
            </a:pP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523" y="2590800"/>
            <a:ext cx="3200400" cy="2133600"/>
          </a:xfrm>
          <a:prstGeom prst="rect">
            <a:avLst/>
          </a:prstGeom>
          <a:ln>
            <a:solidFill>
              <a:schemeClr val="tx1"/>
            </a:solidFill>
          </a:ln>
        </p:spPr>
      </p:pic>
    </p:spTree>
    <p:extLst>
      <p:ext uri="{BB962C8B-B14F-4D97-AF65-F5344CB8AC3E}">
        <p14:creationId xmlns:p14="http://schemas.microsoft.com/office/powerpoint/2010/main" val="3755548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812</Words>
  <Application>Microsoft Office PowerPoint</Application>
  <PresentationFormat>On-screen Show (4:3)</PresentationFormat>
  <Paragraphs>202</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Custom Design</vt:lpstr>
      <vt:lpstr>PowerPoint Presentation</vt:lpstr>
      <vt:lpstr>PowerPoint Presentation</vt:lpstr>
      <vt:lpstr>Module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Melonie S St John</dc:creator>
  <cp:lastModifiedBy>Jacqueline Murphy Miller</cp:lastModifiedBy>
  <cp:revision>103</cp:revision>
  <cp:lastPrinted>2013-04-17T21:07:40Z</cp:lastPrinted>
  <dcterms:created xsi:type="dcterms:W3CDTF">2013-06-03T21:03:02Z</dcterms:created>
  <dcterms:modified xsi:type="dcterms:W3CDTF">2014-03-19T22:29:32Z</dcterms:modified>
</cp:coreProperties>
</file>