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2"/>
  </p:notesMasterIdLst>
  <p:sldIdLst>
    <p:sldId id="303" r:id="rId2"/>
    <p:sldId id="304" r:id="rId3"/>
    <p:sldId id="257" r:id="rId4"/>
    <p:sldId id="301" r:id="rId5"/>
    <p:sldId id="287" r:id="rId6"/>
    <p:sldId id="288" r:id="rId7"/>
    <p:sldId id="289" r:id="rId8"/>
    <p:sldId id="290" r:id="rId9"/>
    <p:sldId id="291" r:id="rId10"/>
    <p:sldId id="292" r:id="rId11"/>
    <p:sldId id="293" r:id="rId12"/>
    <p:sldId id="294" r:id="rId13"/>
    <p:sldId id="297" r:id="rId14"/>
    <p:sldId id="302" r:id="rId15"/>
    <p:sldId id="296" r:id="rId16"/>
    <p:sldId id="300" r:id="rId17"/>
    <p:sldId id="269" r:id="rId18"/>
    <p:sldId id="286" r:id="rId19"/>
    <p:sldId id="305" r:id="rId20"/>
    <p:sldId id="273"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5884B5-3805-429A-8594-04B78FAA4453}">
          <p14:sldIdLst/>
        </p14:section>
        <p14:section name="Untitled Section" id="{BBB66C14-BBFA-4BD2-8114-EBCF4176A4C5}">
          <p14:sldIdLst>
            <p14:sldId id="303"/>
            <p14:sldId id="304"/>
            <p14:sldId id="257"/>
            <p14:sldId id="301"/>
            <p14:sldId id="287"/>
            <p14:sldId id="288"/>
            <p14:sldId id="289"/>
            <p14:sldId id="290"/>
            <p14:sldId id="291"/>
            <p14:sldId id="292"/>
            <p14:sldId id="293"/>
            <p14:sldId id="294"/>
            <p14:sldId id="297"/>
            <p14:sldId id="302"/>
            <p14:sldId id="296"/>
            <p14:sldId id="300"/>
            <p14:sldId id="269"/>
            <p14:sldId id="286"/>
            <p14:sldId id="305"/>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30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0570" autoAdjust="0"/>
  </p:normalViewPr>
  <p:slideViewPr>
    <p:cSldViewPr>
      <p:cViewPr>
        <p:scale>
          <a:sx n="72" d="100"/>
          <a:sy n="72" d="100"/>
        </p:scale>
        <p:origin x="-684"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9" d="100"/>
          <a:sy n="69" d="100"/>
        </p:scale>
        <p:origin x="-264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75FB8F5-91BC-49A8-9ABE-D2DB997B35E0}" type="datetimeFigureOut">
              <a:rPr lang="en-US" smtClean="0"/>
              <a:pPr/>
              <a:t>3/19/2014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0660121-5380-429F-B9EA-6BCA4B73A8FC}" type="slidenum">
              <a:rPr lang="en-US" smtClean="0"/>
              <a:pPr/>
              <a:t>‹#›</a:t>
            </a:fld>
            <a:endParaRPr lang="en-US"/>
          </a:p>
        </p:txBody>
      </p:sp>
    </p:spTree>
    <p:extLst>
      <p:ext uri="{BB962C8B-B14F-4D97-AF65-F5344CB8AC3E}">
        <p14:creationId xmlns:p14="http://schemas.microsoft.com/office/powerpoint/2010/main" val="3883758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3</a:t>
            </a:fld>
            <a:endParaRPr lang="en-US"/>
          </a:p>
        </p:txBody>
      </p:sp>
    </p:spTree>
    <p:extLst>
      <p:ext uri="{BB962C8B-B14F-4D97-AF65-F5344CB8AC3E}">
        <p14:creationId xmlns:p14="http://schemas.microsoft.com/office/powerpoint/2010/main" val="2717591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660121-5380-429F-B9EA-6BCA4B73A8F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A0660121-5380-429F-B9EA-6BCA4B73A8F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68473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99591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36221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71470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B130A-C43A-4108-9F76-049759DAF3A0}" type="datetimeFigureOut">
              <a:rPr lang="en-US" smtClean="0"/>
              <a:pPr/>
              <a:t>3/19/2014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89584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1793725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B130A-C43A-4108-9F76-049759DAF3A0}" type="datetimeFigureOut">
              <a:rPr lang="en-US" smtClean="0"/>
              <a:pPr/>
              <a:t>3/19/2014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972160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B130A-C43A-4108-9F76-049759DAF3A0}" type="datetimeFigureOut">
              <a:rPr lang="en-US" smtClean="0"/>
              <a:pPr/>
              <a:t>3/19/2014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9383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B130A-C43A-4108-9F76-049759DAF3A0}" type="datetimeFigureOut">
              <a:rPr lang="en-US" smtClean="0"/>
              <a:pPr/>
              <a:t>3/19/2014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199287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2400263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B130A-C43A-4108-9F76-049759DAF3A0}" type="datetimeFigureOut">
              <a:rPr lang="en-US" smtClean="0"/>
              <a:pPr/>
              <a:t>3/19/2014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A6C88-AFFC-48E8-ACC9-1F9D4B05E862}" type="slidenum">
              <a:rPr lang="en-US" smtClean="0"/>
              <a:pPr/>
              <a:t>‹#›</a:t>
            </a:fld>
            <a:endParaRPr lang="en-US"/>
          </a:p>
        </p:txBody>
      </p:sp>
    </p:spTree>
    <p:extLst>
      <p:ext uri="{BB962C8B-B14F-4D97-AF65-F5344CB8AC3E}">
        <p14:creationId xmlns:p14="http://schemas.microsoft.com/office/powerpoint/2010/main" val="365888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B130A-C43A-4108-9F76-049759DAF3A0}" type="datetimeFigureOut">
              <a:rPr lang="en-US" smtClean="0"/>
              <a:pPr/>
              <a:t>3/19/2014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A6C88-AFFC-48E8-ACC9-1F9D4B05E862}" type="slidenum">
              <a:rPr lang="en-US" smtClean="0"/>
              <a:pPr/>
              <a:t>‹#›</a:t>
            </a:fld>
            <a:endParaRPr lang="en-US"/>
          </a:p>
        </p:txBody>
      </p:sp>
    </p:spTree>
    <p:extLst>
      <p:ext uri="{BB962C8B-B14F-4D97-AF65-F5344CB8AC3E}">
        <p14:creationId xmlns:p14="http://schemas.microsoft.com/office/powerpoint/2010/main" val="90392608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healthy.net/scr/Article.asp?Id=2533"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psychology.wikia.com/index.php?title=J._Abnorm._Soc._Psychol.&amp;action=edit&amp;redlink=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00" y="176777"/>
            <a:ext cx="7949200" cy="6504445"/>
          </a:xfrm>
          <a:prstGeom prst="rect">
            <a:avLst/>
          </a:prstGeom>
        </p:spPr>
      </p:pic>
    </p:spTree>
    <p:extLst>
      <p:ext uri="{BB962C8B-B14F-4D97-AF65-F5344CB8AC3E}">
        <p14:creationId xmlns:p14="http://schemas.microsoft.com/office/powerpoint/2010/main" val="3481139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Conflict Orientations</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None/>
            </a:pPr>
            <a:r>
              <a:rPr lang="en-US" sz="4000" dirty="0" smtClean="0"/>
              <a:t>Rights-based:  </a:t>
            </a:r>
          </a:p>
          <a:p>
            <a:pPr marL="114300" indent="0" algn="just">
              <a:buNone/>
            </a:pPr>
            <a:r>
              <a:rPr lang="en-US" sz="4000" dirty="0" smtClean="0"/>
              <a:t>Assumes an objective right and wrong according to some standard.  Third party makes a ruling to determine appropriate remedy or resolution.</a:t>
            </a:r>
          </a:p>
          <a:p>
            <a:pPr marL="114300" indent="0">
              <a:buFont typeface="Arial" pitchFamily="34" charset="0"/>
              <a:buNone/>
            </a:pPr>
            <a:endParaRPr lang="en-US" u="sng" dirty="0" smtClean="0"/>
          </a:p>
        </p:txBody>
      </p:sp>
    </p:spTree>
    <p:extLst>
      <p:ext uri="{BB962C8B-B14F-4D97-AF65-F5344CB8AC3E}">
        <p14:creationId xmlns:p14="http://schemas.microsoft.com/office/powerpoint/2010/main" val="3464895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1522812"/>
            <a:ext cx="7772400" cy="518160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Conflict Orientations</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09600" y="1752600"/>
            <a:ext cx="7848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Font typeface="Arial" pitchFamily="34" charset="0"/>
              <a:buNone/>
            </a:pPr>
            <a:r>
              <a:rPr lang="en-US" sz="4000" dirty="0" smtClean="0">
                <a:effectLst>
                  <a:outerShdw blurRad="38100" dist="38100" dir="2700000" algn="tl">
                    <a:srgbClr val="000000">
                      <a:alpha val="43137"/>
                    </a:srgbClr>
                  </a:outerShdw>
                </a:effectLst>
              </a:rPr>
              <a:t>Interests-based:  </a:t>
            </a:r>
          </a:p>
          <a:p>
            <a:pPr marL="114300" indent="0">
              <a:buFont typeface="Arial" pitchFamily="34" charset="0"/>
              <a:buNone/>
            </a:pPr>
            <a:r>
              <a:rPr lang="en-US" sz="4000" dirty="0" smtClean="0">
                <a:effectLst>
                  <a:outerShdw blurRad="38100" dist="38100" dir="2700000" algn="tl">
                    <a:srgbClr val="000000">
                      <a:alpha val="43137"/>
                    </a:srgbClr>
                  </a:outerShdw>
                </a:effectLst>
              </a:rPr>
              <a:t>Assumes the interests or needs of all parties are important and a solution can be reached through collaborative processes.</a:t>
            </a:r>
          </a:p>
        </p:txBody>
      </p:sp>
    </p:spTree>
    <p:extLst>
      <p:ext uri="{BB962C8B-B14F-4D97-AF65-F5344CB8AC3E}">
        <p14:creationId xmlns:p14="http://schemas.microsoft.com/office/powerpoint/2010/main" val="4281765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Constructive Communication</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62694" y="1570037"/>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dirty="0" smtClean="0"/>
              <a:t>Avoid attribution error</a:t>
            </a:r>
          </a:p>
          <a:p>
            <a:pPr algn="just"/>
            <a:r>
              <a:rPr lang="en-US" dirty="0" smtClean="0"/>
              <a:t>Focus on common goals</a:t>
            </a:r>
          </a:p>
          <a:p>
            <a:pPr algn="just"/>
            <a:r>
              <a:rPr lang="en-US" dirty="0" smtClean="0"/>
              <a:t>Use face-saving, supportive (rather than defensive) communication strategies</a:t>
            </a:r>
          </a:p>
          <a:p>
            <a:pPr algn="just"/>
            <a:r>
              <a:rPr lang="en-US" dirty="0" smtClean="0"/>
              <a:t>Avoid strong language</a:t>
            </a:r>
          </a:p>
          <a:p>
            <a:pPr lvl="0" algn="just"/>
            <a:r>
              <a:rPr lang="en-US" dirty="0" smtClean="0"/>
              <a:t>Encourage a culture of inquiry - don’t be afraid to ask questions</a:t>
            </a:r>
          </a:p>
          <a:p>
            <a:endParaRPr lang="en-US" dirty="0" smtClean="0"/>
          </a:p>
          <a:p>
            <a:endParaRPr lang="en-US" dirty="0"/>
          </a:p>
        </p:txBody>
      </p:sp>
    </p:spTree>
    <p:extLst>
      <p:ext uri="{BB962C8B-B14F-4D97-AF65-F5344CB8AC3E}">
        <p14:creationId xmlns:p14="http://schemas.microsoft.com/office/powerpoint/2010/main" val="26568615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Face-Saving</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381000" y="1295400"/>
            <a:ext cx="8458200" cy="48006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sz="2800" dirty="0" smtClean="0"/>
          </a:p>
          <a:p>
            <a:pPr algn="just"/>
            <a:r>
              <a:rPr lang="en-US" dirty="0" smtClean="0"/>
              <a:t>People want to be seen as independent</a:t>
            </a:r>
          </a:p>
          <a:p>
            <a:pPr algn="just"/>
            <a:r>
              <a:rPr lang="en-US" dirty="0" smtClean="0"/>
              <a:t>People want to be liked, respected, feel they belong</a:t>
            </a:r>
          </a:p>
          <a:p>
            <a:pPr algn="just"/>
            <a:r>
              <a:rPr lang="en-US" dirty="0" smtClean="0"/>
              <a:t>We can communicate in ways that support or threaten another’s face</a:t>
            </a:r>
          </a:p>
          <a:p>
            <a:pPr algn="just"/>
            <a:r>
              <a:rPr lang="en-US" dirty="0" smtClean="0"/>
              <a:t>Face threats lead to defensiveness, the primary cause of conflict escalation</a:t>
            </a:r>
          </a:p>
          <a:p>
            <a:pPr algn="just"/>
            <a:r>
              <a:rPr lang="en-US" dirty="0" smtClean="0"/>
              <a:t>Many people avoid conflict to reduce face-threat</a:t>
            </a:r>
            <a:endParaRPr lang="en-US" dirty="0"/>
          </a:p>
        </p:txBody>
      </p:sp>
    </p:spTree>
    <p:extLst>
      <p:ext uri="{BB962C8B-B14F-4D97-AF65-F5344CB8AC3E}">
        <p14:creationId xmlns:p14="http://schemas.microsoft.com/office/powerpoint/2010/main" val="22451139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8"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5" name="Rectangle 2"/>
          <p:cNvSpPr txBox="1">
            <a:spLocks noChangeArrowheads="1"/>
          </p:cNvSpPr>
          <p:nvPr/>
        </p:nvSpPr>
        <p:spPr>
          <a:xfrm>
            <a:off x="457200" y="274638"/>
            <a:ext cx="8229600" cy="1143000"/>
          </a:xfrm>
          <a:prstGeom prst="rect">
            <a:avLst/>
          </a:prstGeom>
          <a:solidFill>
            <a:srgbClr val="C00000"/>
          </a:solidFill>
          <a:effectLst/>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dirty="0" smtClean="0">
                <a:solidFill>
                  <a:schemeClr val="bg1"/>
                </a:solidFill>
                <a:effectLst>
                  <a:outerShdw blurRad="38100" dist="38100" dir="2700000" algn="tl">
                    <a:srgbClr val="000000">
                      <a:alpha val="43137"/>
                    </a:srgbClr>
                  </a:outerShdw>
                </a:effectLst>
              </a:rPr>
              <a:t>Defensive &amp; Supportive </a:t>
            </a:r>
            <a:br>
              <a:rPr lang="en-US" dirty="0" smtClean="0">
                <a:solidFill>
                  <a:schemeClr val="bg1"/>
                </a:solidFill>
                <a:effectLst>
                  <a:outerShdw blurRad="38100" dist="38100" dir="2700000" algn="tl">
                    <a:srgbClr val="000000">
                      <a:alpha val="43137"/>
                    </a:srgbClr>
                  </a:outerShdw>
                </a:effectLst>
              </a:rPr>
            </a:br>
            <a:r>
              <a:rPr lang="en-US" dirty="0" smtClean="0">
                <a:solidFill>
                  <a:schemeClr val="bg1"/>
                </a:solidFill>
                <a:effectLst>
                  <a:outerShdw blurRad="38100" dist="38100" dir="2700000" algn="tl">
                    <a:srgbClr val="000000">
                      <a:alpha val="43137"/>
                    </a:srgbClr>
                  </a:outerShdw>
                </a:effectLst>
              </a:rPr>
              <a:t>Communication</a:t>
            </a:r>
            <a:endParaRPr lang="en-US"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685800" y="1981200"/>
            <a:ext cx="3813175" cy="4114800"/>
          </a:xfrm>
          <a:prstGeom prst="rect">
            <a:avLst/>
          </a:prstGeom>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Clr>
                <a:schemeClr val="accent3"/>
              </a:buClr>
              <a:buFont typeface="Wingdings" charset="2"/>
              <a:buNone/>
              <a:defRPr/>
            </a:pPr>
            <a:r>
              <a:rPr lang="en-US" b="1" i="1" dirty="0" smtClean="0"/>
              <a:t>Defensive</a:t>
            </a:r>
            <a:endParaRPr lang="en-US" b="1" dirty="0" smtClean="0"/>
          </a:p>
          <a:p>
            <a:pPr marL="274320" indent="-274320">
              <a:buClr>
                <a:schemeClr val="accent3"/>
              </a:buClr>
              <a:buFont typeface="Wingdings 2"/>
              <a:buChar char=""/>
              <a:defRPr/>
            </a:pPr>
            <a:r>
              <a:rPr lang="en-US" dirty="0" smtClean="0"/>
              <a:t>Evaluation</a:t>
            </a:r>
          </a:p>
          <a:p>
            <a:pPr marL="274320" indent="-274320">
              <a:buClr>
                <a:schemeClr val="accent3"/>
              </a:buClr>
              <a:buFont typeface="Wingdings 2"/>
              <a:buChar char=""/>
              <a:defRPr/>
            </a:pPr>
            <a:r>
              <a:rPr lang="en-US" dirty="0" smtClean="0"/>
              <a:t>Control</a:t>
            </a:r>
          </a:p>
          <a:p>
            <a:pPr marL="274320" indent="-274320">
              <a:buClr>
                <a:schemeClr val="accent3"/>
              </a:buClr>
              <a:buFont typeface="Wingdings 2"/>
              <a:buChar char=""/>
              <a:defRPr/>
            </a:pPr>
            <a:r>
              <a:rPr lang="en-US" dirty="0" smtClean="0"/>
              <a:t>Strategy</a:t>
            </a:r>
          </a:p>
          <a:p>
            <a:pPr marL="274320" indent="-274320">
              <a:buClr>
                <a:schemeClr val="accent3"/>
              </a:buClr>
              <a:buFont typeface="Wingdings 2"/>
              <a:buChar char=""/>
              <a:defRPr/>
            </a:pPr>
            <a:r>
              <a:rPr lang="en-US" dirty="0" smtClean="0"/>
              <a:t>Neutrality</a:t>
            </a:r>
          </a:p>
          <a:p>
            <a:pPr marL="274320" indent="-274320">
              <a:buClr>
                <a:schemeClr val="accent3"/>
              </a:buClr>
              <a:buFont typeface="Wingdings 2"/>
              <a:buChar char=""/>
              <a:defRPr/>
            </a:pPr>
            <a:r>
              <a:rPr lang="en-US" dirty="0" smtClean="0"/>
              <a:t>Superiority</a:t>
            </a:r>
          </a:p>
          <a:p>
            <a:pPr marL="274320" indent="-274320">
              <a:buClr>
                <a:schemeClr val="accent3"/>
              </a:buClr>
              <a:buFont typeface="Wingdings 2"/>
              <a:buChar char=""/>
              <a:defRPr/>
            </a:pPr>
            <a:r>
              <a:rPr lang="en-US" dirty="0" smtClean="0"/>
              <a:t>Certainty</a:t>
            </a:r>
            <a:endParaRPr lang="en-US" dirty="0"/>
          </a:p>
        </p:txBody>
      </p:sp>
      <p:sp>
        <p:nvSpPr>
          <p:cNvPr id="7" name="Rectangle 4"/>
          <p:cNvSpPr txBox="1">
            <a:spLocks noChangeArrowheads="1"/>
          </p:cNvSpPr>
          <p:nvPr/>
        </p:nvSpPr>
        <p:spPr>
          <a:xfrm>
            <a:off x="4645025" y="1981200"/>
            <a:ext cx="3813175" cy="4114800"/>
          </a:xfrm>
          <a:prstGeom prst="rect">
            <a:avLst/>
          </a:prstGeom>
          <a:effectLst/>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4320" indent="-274320">
              <a:buClr>
                <a:schemeClr val="accent3"/>
              </a:buClr>
              <a:buFont typeface="Wingdings" charset="2"/>
              <a:buNone/>
              <a:defRPr/>
            </a:pPr>
            <a:r>
              <a:rPr lang="en-US" b="1" i="1" dirty="0" smtClean="0"/>
              <a:t>Supportive</a:t>
            </a:r>
          </a:p>
          <a:p>
            <a:pPr marL="274320" indent="-274320">
              <a:buClr>
                <a:schemeClr val="accent3"/>
              </a:buClr>
              <a:buFont typeface="Wingdings 2"/>
              <a:buChar char=""/>
              <a:defRPr/>
            </a:pPr>
            <a:r>
              <a:rPr lang="en-US" dirty="0" smtClean="0"/>
              <a:t>Description</a:t>
            </a:r>
          </a:p>
          <a:p>
            <a:pPr marL="274320" indent="-274320">
              <a:buClr>
                <a:schemeClr val="accent3"/>
              </a:buClr>
              <a:buFont typeface="Wingdings 2"/>
              <a:buChar char=""/>
              <a:defRPr/>
            </a:pPr>
            <a:r>
              <a:rPr lang="en-US" dirty="0" smtClean="0"/>
              <a:t>Problem orientation</a:t>
            </a:r>
          </a:p>
          <a:p>
            <a:pPr marL="274320" indent="-274320">
              <a:buClr>
                <a:schemeClr val="accent3"/>
              </a:buClr>
              <a:buFont typeface="Wingdings 2"/>
              <a:buChar char=""/>
              <a:defRPr/>
            </a:pPr>
            <a:r>
              <a:rPr lang="en-US" dirty="0" smtClean="0"/>
              <a:t>Spontaneity</a:t>
            </a:r>
          </a:p>
          <a:p>
            <a:pPr marL="274320" indent="-274320">
              <a:buClr>
                <a:schemeClr val="accent3"/>
              </a:buClr>
              <a:buFont typeface="Wingdings 2"/>
              <a:buChar char=""/>
              <a:defRPr/>
            </a:pPr>
            <a:r>
              <a:rPr lang="en-US" dirty="0" smtClean="0"/>
              <a:t>Empathy</a:t>
            </a:r>
          </a:p>
          <a:p>
            <a:pPr marL="274320" indent="-274320">
              <a:buClr>
                <a:schemeClr val="accent3"/>
              </a:buClr>
              <a:buFont typeface="Wingdings 2"/>
              <a:buChar char=""/>
              <a:defRPr/>
            </a:pPr>
            <a:r>
              <a:rPr lang="en-US" dirty="0" smtClean="0"/>
              <a:t>Equality</a:t>
            </a:r>
          </a:p>
          <a:p>
            <a:pPr marL="274320" indent="-274320">
              <a:buClr>
                <a:schemeClr val="accent3"/>
              </a:buClr>
              <a:buFont typeface="Wingdings 2"/>
              <a:buChar char=""/>
              <a:defRPr/>
            </a:pPr>
            <a:r>
              <a:rPr lang="en-US" dirty="0" err="1" smtClean="0"/>
              <a:t>Provisionalism</a:t>
            </a:r>
            <a:endParaRPr lang="en-US" dirty="0"/>
          </a:p>
        </p:txBody>
      </p:sp>
    </p:spTree>
    <p:extLst>
      <p:ext uri="{BB962C8B-B14F-4D97-AF65-F5344CB8AC3E}">
        <p14:creationId xmlns:p14="http://schemas.microsoft.com/office/powerpoint/2010/main" val="38767412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0" y="287744"/>
            <a:ext cx="6477000" cy="6417857"/>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5" name="Title 1"/>
          <p:cNvSpPr txBox="1">
            <a:spLocks/>
          </p:cNvSpPr>
          <p:nvPr/>
        </p:nvSpPr>
        <p:spPr>
          <a:xfrm>
            <a:off x="457200" y="274637"/>
            <a:ext cx="8229600" cy="1295399"/>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Non-evaluative Listening</a:t>
            </a:r>
          </a:p>
          <a:p>
            <a:r>
              <a:rPr lang="en-US" sz="3600" dirty="0" smtClean="0">
                <a:solidFill>
                  <a:schemeClr val="bg1"/>
                </a:solidFill>
                <a:effectLst>
                  <a:outerShdw blurRad="38100" dist="38100" dir="2700000" algn="tl">
                    <a:srgbClr val="000000">
                      <a:alpha val="43137"/>
                    </a:srgbClr>
                  </a:outerShdw>
                </a:effectLst>
              </a:rPr>
              <a:t>(Activity)</a:t>
            </a:r>
            <a:endParaRPr lang="en-US" sz="3600"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457200" y="1570037"/>
            <a:ext cx="8229600" cy="4525963"/>
          </a:xfrm>
          <a:prstGeom prst="rect">
            <a:avLst/>
          </a:prstGeom>
          <a:ln>
            <a:no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r>
              <a:rPr lang="en-US" b="1" dirty="0" smtClean="0">
                <a:effectLst>
                  <a:outerShdw blurRad="38100" dist="38100" dir="2700000" algn="tl">
                    <a:srgbClr val="000000">
                      <a:alpha val="43137"/>
                    </a:srgbClr>
                  </a:outerShdw>
                </a:effectLst>
              </a:rPr>
              <a:t>Find a partner:  </a:t>
            </a:r>
            <a:r>
              <a:rPr lang="en-US" b="1" dirty="0" smtClean="0">
                <a:solidFill>
                  <a:schemeClr val="bg1"/>
                </a:solidFill>
                <a:effectLst>
                  <a:outerShdw blurRad="38100" dist="38100" dir="2700000" algn="tl">
                    <a:srgbClr val="000000">
                      <a:alpha val="43137"/>
                    </a:srgbClr>
                  </a:outerShdw>
                </a:effectLst>
              </a:rPr>
              <a:t>The speaker will explain a current conflict or problem they are having.</a:t>
            </a:r>
          </a:p>
          <a:p>
            <a:pPr marL="114300" indent="0">
              <a:buFont typeface="Arial" pitchFamily="34" charset="0"/>
              <a:buNone/>
            </a:pPr>
            <a:r>
              <a:rPr lang="en-US" b="1" dirty="0" smtClean="0">
                <a:effectLst>
                  <a:outerShdw blurRad="38100" dist="38100" dir="2700000" algn="tl">
                    <a:srgbClr val="000000">
                      <a:alpha val="43137"/>
                    </a:srgbClr>
                  </a:outerShdw>
                </a:effectLst>
              </a:rPr>
              <a:t>Ask Questions:  </a:t>
            </a:r>
            <a:r>
              <a:rPr lang="en-US" b="1" dirty="0" smtClean="0">
                <a:solidFill>
                  <a:schemeClr val="bg1"/>
                </a:solidFill>
                <a:effectLst>
                  <a:outerShdw blurRad="38100" dist="38100" dir="2700000" algn="tl">
                    <a:srgbClr val="000000">
                      <a:alpha val="43137"/>
                    </a:srgbClr>
                  </a:outerShdw>
                </a:effectLst>
              </a:rPr>
              <a:t>The listener should ask questions to help the person clarify concerns, interests, and goals.  The questions must be non-judgmental and may not offer advice.  </a:t>
            </a:r>
          </a:p>
          <a:p>
            <a:pPr marL="114300" indent="0">
              <a:buFont typeface="Arial" pitchFamily="34" charset="0"/>
              <a:buNone/>
            </a:pPr>
            <a:r>
              <a:rPr lang="en-US" b="1" dirty="0" smtClean="0">
                <a:effectLst>
                  <a:outerShdw blurRad="38100" dist="38100" dir="2700000" algn="tl">
                    <a:srgbClr val="000000">
                      <a:alpha val="43137"/>
                    </a:srgbClr>
                  </a:outerShdw>
                </a:effectLst>
              </a:rPr>
              <a:t>Switch roles:     </a:t>
            </a:r>
          </a:p>
          <a:p>
            <a:pPr marL="114300" indent="0">
              <a:buFont typeface="Arial" pitchFamily="34" charset="0"/>
              <a:buNone/>
            </a:pPr>
            <a:r>
              <a:rPr lang="en-US" b="1" dirty="0" smtClean="0">
                <a:solidFill>
                  <a:schemeClr val="bg1"/>
                </a:solidFill>
                <a:effectLst>
                  <a:outerShdw blurRad="38100" dist="38100" dir="2700000" algn="tl">
                    <a:srgbClr val="000000">
                      <a:alpha val="43137"/>
                    </a:srgbClr>
                  </a:outerShdw>
                </a:effectLst>
              </a:rPr>
              <a:t>After about 5 minutes switch roles.</a:t>
            </a:r>
          </a:p>
        </p:txBody>
      </p:sp>
    </p:spTree>
    <p:extLst>
      <p:ext uri="{BB962C8B-B14F-4D97-AF65-F5344CB8AC3E}">
        <p14:creationId xmlns:p14="http://schemas.microsoft.com/office/powerpoint/2010/main" val="2299501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Putting it all Together</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228600" y="1600200"/>
            <a:ext cx="8534400" cy="4800600"/>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11480" lvl="1" indent="0" algn="just">
              <a:buFont typeface="Arial" pitchFamily="34" charset="0"/>
              <a:buNone/>
            </a:pPr>
            <a:r>
              <a:rPr lang="en-US" sz="3600" dirty="0" smtClean="0"/>
              <a:t>Read the case scenario provided.</a:t>
            </a:r>
          </a:p>
          <a:p>
            <a:pPr marL="411480" lvl="1" indent="0" algn="just">
              <a:buFont typeface="Arial" pitchFamily="34" charset="0"/>
              <a:buNone/>
            </a:pPr>
            <a:endParaRPr lang="en-US" sz="1000" dirty="0" smtClean="0"/>
          </a:p>
          <a:p>
            <a:pPr marL="411480" lvl="1" indent="0" algn="just">
              <a:buNone/>
            </a:pPr>
            <a:r>
              <a:rPr lang="en-US" sz="3600" dirty="0" smtClean="0"/>
              <a:t>Take a few minutes to consider your likely position if you were on this board of directors.</a:t>
            </a:r>
          </a:p>
          <a:p>
            <a:pPr marL="411480" lvl="1" indent="0" algn="just">
              <a:buNone/>
            </a:pPr>
            <a:r>
              <a:rPr lang="en-US" sz="1500" dirty="0" smtClean="0"/>
              <a:t>  </a:t>
            </a:r>
          </a:p>
          <a:p>
            <a:pPr marL="1154430" lvl="1" indent="-742950" algn="just">
              <a:buFont typeface="+mj-lt"/>
              <a:buAutoNum type="arabicPeriod"/>
            </a:pPr>
            <a:r>
              <a:rPr lang="en-US" sz="3600" dirty="0" smtClean="0"/>
              <a:t>What questions would you want to ask?  </a:t>
            </a:r>
          </a:p>
          <a:p>
            <a:pPr marL="1154430" lvl="1" indent="-742950" algn="just">
              <a:buFont typeface="+mj-lt"/>
              <a:buAutoNum type="arabicPeriod"/>
            </a:pPr>
            <a:r>
              <a:rPr lang="en-US" sz="3600" dirty="0" smtClean="0"/>
              <a:t>What information would you need?  </a:t>
            </a:r>
          </a:p>
          <a:p>
            <a:pPr marL="1154430" lvl="1" indent="-742950" algn="just">
              <a:buFont typeface="+mj-lt"/>
              <a:buAutoNum type="arabicPeriod"/>
            </a:pPr>
            <a:r>
              <a:rPr lang="en-US" sz="3600" dirty="0" smtClean="0"/>
              <a:t>We will role play this meeting as a group.</a:t>
            </a:r>
            <a:endParaRPr lang="en-US" sz="3600" dirty="0"/>
          </a:p>
        </p:txBody>
      </p:sp>
    </p:spTree>
    <p:extLst>
      <p:ext uri="{BB962C8B-B14F-4D97-AF65-F5344CB8AC3E}">
        <p14:creationId xmlns:p14="http://schemas.microsoft.com/office/powerpoint/2010/main" val="3791603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286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Evaluation</a:t>
            </a:r>
          </a:p>
          <a:p>
            <a:endParaRPr lang="en-US" dirty="0">
              <a:solidFill>
                <a:schemeClr val="bg1"/>
              </a:solidFill>
              <a:effectLst>
                <a:outerShdw blurRad="38100" dist="38100" dir="2700000" algn="tl">
                  <a:srgbClr val="000000">
                    <a:alpha val="43137"/>
                  </a:srgbClr>
                </a:outerShdw>
              </a:effectLst>
            </a:endParaRPr>
          </a:p>
        </p:txBody>
      </p:sp>
      <p:sp>
        <p:nvSpPr>
          <p:cNvPr id="7" name="Content Placeholder 3"/>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en-US" dirty="0" smtClean="0"/>
              <a:t>What are the key points of this module?</a:t>
            </a:r>
          </a:p>
          <a:p>
            <a:pPr marL="0" indent="0" algn="just">
              <a:buFont typeface="Arial" pitchFamily="34" charset="0"/>
              <a:buNone/>
            </a:pPr>
            <a:endParaRPr lang="en-US" dirty="0" smtClean="0"/>
          </a:p>
          <a:p>
            <a:pPr lvl="1" algn="just"/>
            <a:r>
              <a:rPr lang="en-US" sz="3200" dirty="0" smtClean="0"/>
              <a:t>What did you find most useful?</a:t>
            </a:r>
          </a:p>
          <a:p>
            <a:pPr lvl="1" algn="just"/>
            <a:r>
              <a:rPr lang="en-US" sz="3200" dirty="0" smtClean="0"/>
              <a:t>What can we improve upon?</a:t>
            </a:r>
          </a:p>
          <a:p>
            <a:pPr lvl="1" algn="just"/>
            <a:r>
              <a:rPr lang="en-US" sz="3200" dirty="0" smtClean="0"/>
              <a:t>Other items you want us to cover?</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9141" y="5029200"/>
            <a:ext cx="1941459" cy="1586574"/>
          </a:xfrm>
          <a:prstGeom prst="rect">
            <a:avLst/>
          </a:prstGeom>
          <a:ln>
            <a:solidFill>
              <a:schemeClr val="tx1"/>
            </a:solidFill>
          </a:ln>
        </p:spPr>
      </p:pic>
    </p:spTree>
    <p:extLst>
      <p:ext uri="{BB962C8B-B14F-4D97-AF65-F5344CB8AC3E}">
        <p14:creationId xmlns:p14="http://schemas.microsoft.com/office/powerpoint/2010/main" val="17847028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2296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effectLst>
                  <a:outerShdw blurRad="38100" dist="38100" dir="2700000" algn="tl">
                    <a:srgbClr val="000000">
                      <a:alpha val="43137"/>
                    </a:srgbClr>
                  </a:outerShdw>
                </a:effectLst>
              </a:rPr>
              <a:t>Curriculum Modules</a:t>
            </a:r>
            <a:endParaRPr lang="en-US" sz="3100" dirty="0">
              <a:solidFill>
                <a:schemeClr val="bg1"/>
              </a:solidFill>
              <a:effectLst>
                <a:outerShdw blurRad="38100" dist="38100" dir="2700000" algn="tl">
                  <a:srgbClr val="000000">
                    <a:alpha val="43137"/>
                  </a:srgbClr>
                </a:outerShdw>
              </a:effectLst>
            </a:endParaRPr>
          </a:p>
        </p:txBody>
      </p:sp>
      <p:sp>
        <p:nvSpPr>
          <p:cNvPr id="7" name="TextBox 1"/>
          <p:cNvSpPr txBox="1"/>
          <p:nvPr/>
        </p:nvSpPr>
        <p:spPr>
          <a:xfrm>
            <a:off x="419100" y="1676400"/>
            <a:ext cx="8305800" cy="35394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dirty="0" smtClean="0"/>
              <a:t>Module 1:  Foundations for Transforming Board Practice</a:t>
            </a:r>
          </a:p>
          <a:p>
            <a:r>
              <a:rPr lang="en-US" sz="2800" dirty="0" smtClean="0"/>
              <a:t>Module 2:  </a:t>
            </a:r>
            <a:r>
              <a:rPr lang="en-US" sz="2800" dirty="0"/>
              <a:t>Legal and Recruitment Issues </a:t>
            </a:r>
            <a:endParaRPr lang="en-US" sz="2800" dirty="0" smtClean="0"/>
          </a:p>
          <a:p>
            <a:r>
              <a:rPr lang="en-US" sz="2800" dirty="0" smtClean="0"/>
              <a:t>Module 3:  Governance and Board Structure</a:t>
            </a:r>
          </a:p>
          <a:p>
            <a:r>
              <a:rPr lang="en-US" sz="2800" dirty="0" smtClean="0"/>
              <a:t>Module 4:  Enhancing Board Engagement</a:t>
            </a:r>
          </a:p>
          <a:p>
            <a:r>
              <a:rPr lang="en-US" sz="2800" dirty="0" smtClean="0"/>
              <a:t>Module 5:  Constructive Conflict</a:t>
            </a:r>
          </a:p>
          <a:p>
            <a:r>
              <a:rPr lang="en-US" sz="2800" dirty="0" smtClean="0"/>
              <a:t>Module 6:  Thinking Strategically</a:t>
            </a:r>
          </a:p>
          <a:p>
            <a:r>
              <a:rPr lang="en-US" sz="2800" dirty="0" smtClean="0"/>
              <a:t>Module 7:  Asking the Right Questions</a:t>
            </a:r>
          </a:p>
          <a:p>
            <a:r>
              <a:rPr lang="en-US" sz="2800" dirty="0" smtClean="0"/>
              <a:t>Module 8:  Board Meeting Communication</a:t>
            </a:r>
          </a:p>
        </p:txBody>
      </p:sp>
    </p:spTree>
    <p:extLst>
      <p:ext uri="{BB962C8B-B14F-4D97-AF65-F5344CB8AC3E}">
        <p14:creationId xmlns:p14="http://schemas.microsoft.com/office/powerpoint/2010/main" val="8233655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76200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smtClean="0">
                <a:solidFill>
                  <a:schemeClr val="bg1"/>
                </a:solidFill>
              </a:rPr>
              <a:t>Curriculum Modules</a:t>
            </a:r>
            <a:endParaRPr lang="en-US" sz="3100" dirty="0">
              <a:solidFill>
                <a:schemeClr val="bg1"/>
              </a:solidFill>
            </a:endParaRPr>
          </a:p>
        </p:txBody>
      </p:sp>
      <p:sp>
        <p:nvSpPr>
          <p:cNvPr id="7" name="TextBox 1"/>
          <p:cNvSpPr txBox="1"/>
          <p:nvPr/>
        </p:nvSpPr>
        <p:spPr>
          <a:xfrm>
            <a:off x="480391" y="1657126"/>
            <a:ext cx="8130209" cy="40626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sz="3200" dirty="0" smtClean="0"/>
              <a:t>PDF copies of the curriculum modules are available for viewing on the </a:t>
            </a:r>
          </a:p>
          <a:p>
            <a:pPr>
              <a:lnSpc>
                <a:spcPct val="150000"/>
              </a:lnSpc>
            </a:pPr>
            <a:r>
              <a:rPr lang="en-US" sz="3600" b="1" dirty="0" smtClean="0">
                <a:solidFill>
                  <a:srgbClr val="FF0000"/>
                </a:solidFill>
              </a:rPr>
              <a:t>NC Thrive portal: http</a:t>
            </a:r>
            <a:r>
              <a:rPr lang="en-US" sz="3600" b="1" dirty="0">
                <a:solidFill>
                  <a:srgbClr val="FF0000"/>
                </a:solidFill>
              </a:rPr>
              <a:t>://communitydevelopment.ces.ncsu.edu/local-government-nonprofits</a:t>
            </a:r>
            <a:r>
              <a:rPr lang="en-US" sz="3600" b="1" dirty="0" smtClean="0">
                <a:solidFill>
                  <a:srgbClr val="FF0000"/>
                </a:solidFill>
              </a:rPr>
              <a:t>/</a:t>
            </a:r>
          </a:p>
        </p:txBody>
      </p:sp>
    </p:spTree>
    <p:extLst>
      <p:ext uri="{BB962C8B-B14F-4D97-AF65-F5344CB8AC3E}">
        <p14:creationId xmlns:p14="http://schemas.microsoft.com/office/powerpoint/2010/main" val="395495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626" y="457200"/>
            <a:ext cx="8458200" cy="5509200"/>
          </a:xfrm>
          <a:prstGeom prst="rect">
            <a:avLst/>
          </a:prstGeom>
        </p:spPr>
        <p:txBody>
          <a:bodyPr wrap="square">
            <a:spAutoFit/>
          </a:bodyPr>
          <a:lstStyle/>
          <a:p>
            <a:r>
              <a:rPr lang="en-US" sz="1600" b="1" dirty="0"/>
              <a:t>Becky Bowen </a:t>
            </a:r>
            <a:r>
              <a:rPr lang="en-US" sz="1600" dirty="0"/>
              <a:t> </a:t>
            </a:r>
            <a:r>
              <a:rPr lang="en-US" sz="1600" dirty="0" smtClean="0"/>
              <a:t>She </a:t>
            </a:r>
            <a:r>
              <a:rPr lang="en-US" sz="1600" dirty="0"/>
              <a:t>is an attorney and has served several nonprofit organizations in various capacities, including communications director, general counsel and executive director.  She currently is a Co-Director of Carolina Common Enterprise, a nonprofit cooperative and community development center.  </a:t>
            </a:r>
          </a:p>
          <a:p>
            <a:r>
              <a:rPr lang="en-US" sz="1600" b="1" dirty="0"/>
              <a:t> </a:t>
            </a:r>
            <a:endParaRPr lang="en-US" sz="1600" dirty="0"/>
          </a:p>
          <a:p>
            <a:r>
              <a:rPr lang="en-US" sz="1600" b="1" dirty="0"/>
              <a:t>Jessica Katz Jameson</a:t>
            </a:r>
            <a:r>
              <a:rPr lang="en-US" sz="1600" dirty="0"/>
              <a:t> is an Associate Professor in the Department of Communication at NC State University. She teaches courses and conducts community-engaged research on the topics of organizational communication, conflict management and nonprofit leadership. She chairs the Academic Council for the Institute for Nonprofits and serves on the Extension, Engagement and Economic Development task force for the College of Humanities and Social </a:t>
            </a:r>
            <a:r>
              <a:rPr lang="en-US" sz="1600" dirty="0" smtClean="0"/>
              <a:t>Sciences.</a:t>
            </a:r>
            <a:endParaRPr lang="en-US" sz="1600" dirty="0"/>
          </a:p>
          <a:p>
            <a:r>
              <a:rPr lang="en-US" sz="1600" dirty="0"/>
              <a:t> </a:t>
            </a:r>
          </a:p>
          <a:p>
            <a:r>
              <a:rPr lang="en-US" sz="1600" b="1" dirty="0"/>
              <a:t>Susan </a:t>
            </a:r>
            <a:r>
              <a:rPr lang="en-US" sz="1600" b="1" dirty="0" err="1"/>
              <a:t>Scherffius</a:t>
            </a:r>
            <a:r>
              <a:rPr lang="en-US" sz="1600" b="1" dirty="0"/>
              <a:t> Jakes</a:t>
            </a:r>
            <a:r>
              <a:rPr lang="en-US" sz="1600" dirty="0"/>
              <a:t> is the Associate State Program Leader for Community Development, an Extension Assistant Professor with NC Cooperative Extension and an Adjunct Professor in Psychology at North Carolina State University. She received a Ph.D. in Community Psychology from North Carolina State University.  </a:t>
            </a:r>
          </a:p>
          <a:p>
            <a:r>
              <a:rPr lang="en-US" sz="1600" b="1" dirty="0"/>
              <a:t> </a:t>
            </a:r>
            <a:endParaRPr lang="en-US" sz="1600" dirty="0"/>
          </a:p>
          <a:p>
            <a:r>
              <a:rPr lang="en-US" sz="1600" b="1" dirty="0"/>
              <a:t>Mary </a:t>
            </a:r>
            <a:r>
              <a:rPr lang="en-US" sz="1600" b="1" dirty="0" err="1"/>
              <a:t>Tschirhart</a:t>
            </a:r>
            <a:r>
              <a:rPr lang="en-US" sz="1600" dirty="0"/>
              <a:t> is a Professor of Public Administration at The Ohio State University. She served as Director of the Institute for Nonprofits and Professor of Public Administration at NC State University from 2008-2013.  She has published extensively on nonprofit topics including board governance. She recently co-authored a text titled </a:t>
            </a:r>
            <a:r>
              <a:rPr lang="en-US" sz="1600" i="1" dirty="0"/>
              <a:t>Managing Nonprofit Organizations</a:t>
            </a:r>
            <a:r>
              <a:rPr lang="en-US" sz="1600" dirty="0"/>
              <a:t>. Dr. </a:t>
            </a:r>
            <a:r>
              <a:rPr lang="en-US" sz="1600" dirty="0" err="1"/>
              <a:t>Tschirhart</a:t>
            </a:r>
            <a:r>
              <a:rPr lang="en-US" sz="1600" dirty="0"/>
              <a:t> has served on six nonprofit boards in a variety of roles, including president, and led a nonprofit as its executive director. </a:t>
            </a:r>
          </a:p>
        </p:txBody>
      </p:sp>
    </p:spTree>
    <p:extLst>
      <p:ext uri="{BB962C8B-B14F-4D97-AF65-F5344CB8AC3E}">
        <p14:creationId xmlns:p14="http://schemas.microsoft.com/office/powerpoint/2010/main" val="3145755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304800"/>
            <a:ext cx="8153400" cy="1143000"/>
          </a:xfrm>
          <a:prstGeom prst="rect">
            <a:avLst/>
          </a:prstGeom>
          <a:solidFill>
            <a:srgbClr val="C000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bg1"/>
                </a:solidFill>
              </a:rPr>
              <a:t>References</a:t>
            </a:r>
            <a:endParaRPr lang="en-US" sz="3100" dirty="0">
              <a:solidFill>
                <a:schemeClr val="bg1"/>
              </a:solidFill>
            </a:endParaRPr>
          </a:p>
        </p:txBody>
      </p:sp>
      <p:sp>
        <p:nvSpPr>
          <p:cNvPr id="7" name="TextBox 6"/>
          <p:cNvSpPr txBox="1"/>
          <p:nvPr/>
        </p:nvSpPr>
        <p:spPr>
          <a:xfrm>
            <a:off x="533400" y="1752600"/>
            <a:ext cx="8077200" cy="5139869"/>
          </a:xfrm>
          <a:prstGeom prst="rect">
            <a:avLst/>
          </a:prstGeom>
          <a:noFill/>
        </p:spPr>
        <p:txBody>
          <a:bodyPr wrap="square" rtlCol="0">
            <a:spAutoFit/>
          </a:bodyPr>
          <a:lstStyle/>
          <a:p>
            <a:r>
              <a:rPr lang="en-US" sz="2400" dirty="0" smtClean="0"/>
              <a:t>Gibb, J. (1961). Defensive communication. </a:t>
            </a:r>
            <a:r>
              <a:rPr lang="en-US" sz="2400" i="1" dirty="0" smtClean="0"/>
              <a:t>The Journal of Communication</a:t>
            </a:r>
            <a:r>
              <a:rPr lang="en-US" sz="2400" dirty="0" smtClean="0"/>
              <a:t>, </a:t>
            </a:r>
            <a:r>
              <a:rPr lang="en-US" sz="2400" i="1" dirty="0" smtClean="0"/>
              <a:t>11</a:t>
            </a:r>
            <a:r>
              <a:rPr lang="en-US" sz="2400" dirty="0" smtClean="0"/>
              <a:t>( 3), 141-148. The article also appeared in </a:t>
            </a:r>
            <a:r>
              <a:rPr lang="en-US" sz="2400" i="1" dirty="0" smtClean="0"/>
              <a:t>ETC: A Review of General Semantics</a:t>
            </a:r>
            <a:r>
              <a:rPr lang="en-US" sz="2400" dirty="0" smtClean="0"/>
              <a:t>, Vol. 22, No. 2, June 1965, pp. 221-230. Reprint: </a:t>
            </a:r>
            <a:r>
              <a:rPr lang="en-US" sz="2400" dirty="0" smtClean="0">
                <a:hlinkClick r:id="rId3"/>
              </a:rPr>
              <a:t>http://www.healthy.net/scr/Article.asp?Id=2533</a:t>
            </a:r>
            <a:endParaRPr lang="en-US" sz="2400" dirty="0" smtClean="0"/>
          </a:p>
          <a:p>
            <a:endParaRPr lang="en-US" sz="2400" dirty="0" smtClean="0"/>
          </a:p>
          <a:p>
            <a:r>
              <a:rPr lang="en-US" sz="2400" dirty="0" err="1" smtClean="0"/>
              <a:t>Ury</a:t>
            </a:r>
            <a:r>
              <a:rPr lang="en-US" sz="2400" dirty="0" smtClean="0"/>
              <a:t>, W. F., Brett, J. A., and Goldberg, S. (1988). </a:t>
            </a:r>
            <a:r>
              <a:rPr lang="en-US" sz="2400" i="1" dirty="0" smtClean="0"/>
              <a:t>Getting Disputes Resolved</a:t>
            </a:r>
            <a:r>
              <a:rPr lang="en-US" sz="2400" dirty="0" smtClean="0"/>
              <a:t>. San Francisco, CA: </a:t>
            </a:r>
            <a:r>
              <a:rPr lang="en-US" sz="2400" dirty="0" err="1" smtClean="0"/>
              <a:t>Jossey</a:t>
            </a:r>
            <a:r>
              <a:rPr lang="en-US" sz="2400" smtClean="0"/>
              <a:t>-Bass.</a:t>
            </a:r>
          </a:p>
          <a:p>
            <a:endParaRPr lang="en-US" sz="2400" dirty="0" smtClean="0"/>
          </a:p>
          <a:p>
            <a:r>
              <a:rPr lang="en-US" sz="2400" dirty="0" err="1"/>
              <a:t>Schachter</a:t>
            </a:r>
            <a:r>
              <a:rPr lang="en-US" sz="2400" dirty="0"/>
              <a:t>, S. (1951). Deviation, rejection and communication. </a:t>
            </a:r>
            <a:r>
              <a:rPr lang="en-US" sz="2400" i="1" dirty="0">
                <a:hlinkClick r:id="rId4" tooltip="J. Abnorm. Soc. Psychol. (page does not exist)"/>
              </a:rPr>
              <a:t>Journal of Abnormal Social Psychology.</a:t>
            </a:r>
            <a:r>
              <a:rPr lang="en-US" sz="2400" dirty="0"/>
              <a:t> 46:190-207.  </a:t>
            </a:r>
          </a:p>
          <a:p>
            <a:endParaRPr lang="en-US" sz="2800"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34590227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E3304A"/>
          </a:solidFill>
        </p:spPr>
        <p:txBody>
          <a:bodyPr/>
          <a:lstStyle/>
          <a:p>
            <a:r>
              <a:rPr lang="en-US" dirty="0" smtClean="0">
                <a:solidFill>
                  <a:schemeClr val="bg1"/>
                </a:solidFill>
              </a:rPr>
              <a:t>Module 5</a:t>
            </a:r>
            <a:endParaRPr lang="en-US" dirty="0">
              <a:solidFill>
                <a:schemeClr val="bg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4623" y="2209800"/>
            <a:ext cx="5422400" cy="3457612"/>
          </a:xfrm>
          <a:prstGeom prst="rect">
            <a:avLst/>
          </a:prstGeom>
        </p:spPr>
      </p:pic>
      <p:sp>
        <p:nvSpPr>
          <p:cNvPr id="10" name="Text Placeholder 9"/>
          <p:cNvSpPr>
            <a:spLocks noGrp="1"/>
          </p:cNvSpPr>
          <p:nvPr>
            <p:ph type="body" sz="quarter" idx="3"/>
          </p:nvPr>
        </p:nvSpPr>
        <p:spPr>
          <a:xfrm>
            <a:off x="2919956" y="2819400"/>
            <a:ext cx="3240088" cy="1752600"/>
          </a:xfrm>
        </p:spPr>
        <p:txBody>
          <a:bodyPr>
            <a:normAutofit/>
          </a:bodyPr>
          <a:lstStyle/>
          <a:p>
            <a:pPr algn="ctr"/>
            <a:r>
              <a:rPr lang="en-US" sz="3200" dirty="0" smtClean="0">
                <a:solidFill>
                  <a:schemeClr val="bg1"/>
                </a:solidFill>
              </a:rPr>
              <a:t>Constructive Conflict</a:t>
            </a:r>
            <a:endParaRPr lang="en-US" sz="3200" dirty="0">
              <a:solidFill>
                <a:schemeClr val="bg1"/>
              </a:solidFill>
            </a:endParaRPr>
          </a:p>
        </p:txBody>
      </p:sp>
    </p:spTree>
    <p:extLst>
      <p:ext uri="{BB962C8B-B14F-4D97-AF65-F5344CB8AC3E}">
        <p14:creationId xmlns:p14="http://schemas.microsoft.com/office/powerpoint/2010/main" val="664586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7"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chemeClr val="bg1"/>
                </a:solidFill>
              </a:rPr>
              <a:t>Goals for this Module</a:t>
            </a:r>
            <a:endParaRPr lang="en-US" dirty="0">
              <a:solidFill>
                <a:schemeClr val="bg1"/>
              </a:solidFill>
            </a:endParaRPr>
          </a:p>
        </p:txBody>
      </p:sp>
      <p:sp>
        <p:nvSpPr>
          <p:cNvPr id="8" name="Content Placeholder 2"/>
          <p:cNvSpPr txBox="1">
            <a:spLocks/>
          </p:cNvSpPr>
          <p:nvPr/>
        </p:nvSpPr>
        <p:spPr>
          <a:xfrm>
            <a:off x="457200" y="1600200"/>
            <a:ext cx="8229600" cy="4525963"/>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None/>
            </a:pPr>
            <a:r>
              <a:rPr lang="en-US" sz="3500" dirty="0" smtClean="0"/>
              <a:t>Participants should be able to:</a:t>
            </a:r>
          </a:p>
          <a:p>
            <a:pPr lvl="1" algn="just">
              <a:lnSpc>
                <a:spcPct val="120000"/>
              </a:lnSpc>
            </a:pPr>
            <a:r>
              <a:rPr lang="en-US" sz="3000" dirty="0" smtClean="0"/>
              <a:t>Describe the difference between Destructive versus Constructive Conflict</a:t>
            </a:r>
          </a:p>
          <a:p>
            <a:pPr lvl="1" algn="just">
              <a:lnSpc>
                <a:spcPct val="120000"/>
              </a:lnSpc>
            </a:pPr>
            <a:r>
              <a:rPr lang="en-US" sz="3000" dirty="0" smtClean="0"/>
              <a:t>Provide examples of Conflict Orientations</a:t>
            </a:r>
          </a:p>
          <a:p>
            <a:pPr marL="914400" lvl="2" indent="0" algn="just">
              <a:lnSpc>
                <a:spcPct val="120000"/>
              </a:lnSpc>
              <a:buNone/>
            </a:pPr>
            <a:r>
              <a:rPr lang="en-US" sz="3000" i="1" dirty="0" smtClean="0"/>
              <a:t>(Power based, Rights based, or Interest based) </a:t>
            </a:r>
          </a:p>
          <a:p>
            <a:pPr lvl="1" algn="just">
              <a:lnSpc>
                <a:spcPct val="120000"/>
              </a:lnSpc>
            </a:pPr>
            <a:r>
              <a:rPr lang="en-US" sz="3000" dirty="0" smtClean="0"/>
              <a:t>Review principles of Constructive Communication</a:t>
            </a:r>
          </a:p>
          <a:p>
            <a:pPr lvl="1" algn="just">
              <a:lnSpc>
                <a:spcPct val="120000"/>
              </a:lnSpc>
            </a:pPr>
            <a:r>
              <a:rPr lang="en-US" sz="3000" dirty="0" smtClean="0"/>
              <a:t>Practice Non-evaluative Listening Skills &amp; Supportive Communication</a:t>
            </a:r>
          </a:p>
          <a:p>
            <a:pPr lvl="1" algn="just">
              <a:lnSpc>
                <a:spcPct val="120000"/>
              </a:lnSpc>
            </a:pPr>
            <a:r>
              <a:rPr lang="en-US" sz="3000" dirty="0" smtClean="0"/>
              <a:t>Practice Constructive Communication</a:t>
            </a:r>
          </a:p>
        </p:txBody>
      </p:sp>
    </p:spTree>
    <p:extLst>
      <p:ext uri="{BB962C8B-B14F-4D97-AF65-F5344CB8AC3E}">
        <p14:creationId xmlns:p14="http://schemas.microsoft.com/office/powerpoint/2010/main" val="3868448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Destructive Conflict</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dirty="0" smtClean="0"/>
          </a:p>
          <a:p>
            <a:pPr marL="114300" indent="0" algn="just">
              <a:buFont typeface="Arial" pitchFamily="34" charset="0"/>
              <a:buNone/>
            </a:pPr>
            <a:r>
              <a:rPr lang="en-US" sz="3600" dirty="0" smtClean="0"/>
              <a:t>Work with your group to draw a picture that represents destructive conflict.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3886200"/>
            <a:ext cx="3200400" cy="2133600"/>
          </a:xfrm>
          <a:prstGeom prst="rect">
            <a:avLst/>
          </a:prstGeom>
          <a:ln>
            <a:solidFill>
              <a:schemeClr val="tx1"/>
            </a:solidFill>
          </a:ln>
        </p:spPr>
      </p:pic>
    </p:spTree>
    <p:extLst>
      <p:ext uri="{BB962C8B-B14F-4D97-AF65-F5344CB8AC3E}">
        <p14:creationId xmlns:p14="http://schemas.microsoft.com/office/powerpoint/2010/main" val="27358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Constructive Conflict</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dirty="0" smtClean="0"/>
          </a:p>
          <a:p>
            <a:pPr marL="114300" indent="0" algn="just">
              <a:buFont typeface="Arial" pitchFamily="34" charset="0"/>
              <a:buNone/>
            </a:pPr>
            <a:r>
              <a:rPr lang="en-US" sz="4000" dirty="0" smtClean="0"/>
              <a:t>Work with your group to draw a picture that represents constructive conflict.</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267199"/>
            <a:ext cx="3119031" cy="2468239"/>
          </a:xfrm>
          <a:prstGeom prst="rect">
            <a:avLst/>
          </a:prstGeom>
          <a:ln>
            <a:solidFill>
              <a:schemeClr val="tx1"/>
            </a:solidFill>
          </a:ln>
        </p:spPr>
      </p:pic>
    </p:spTree>
    <p:extLst>
      <p:ext uri="{BB962C8B-B14F-4D97-AF65-F5344CB8AC3E}">
        <p14:creationId xmlns:p14="http://schemas.microsoft.com/office/powerpoint/2010/main" val="1176606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Constructive Conflict</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09600" y="1417638"/>
            <a:ext cx="8229600" cy="43275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buFont typeface="Arial" pitchFamily="34" charset="0"/>
              <a:buNone/>
            </a:pPr>
            <a:endParaRPr lang="en-US" dirty="0" smtClean="0"/>
          </a:p>
          <a:p>
            <a:pPr marL="114300" indent="0" algn="just">
              <a:buFont typeface="Arial" pitchFamily="34" charset="0"/>
              <a:buNone/>
            </a:pPr>
            <a:r>
              <a:rPr lang="en-US" sz="4000" dirty="0" smtClean="0"/>
              <a:t>Constructive conflict focuses on the issues through supportive dialogue that leads to understanding multiple views and collaborative problem-solving.</a:t>
            </a:r>
          </a:p>
        </p:txBody>
      </p:sp>
    </p:spTree>
    <p:extLst>
      <p:ext uri="{BB962C8B-B14F-4D97-AF65-F5344CB8AC3E}">
        <p14:creationId xmlns:p14="http://schemas.microsoft.com/office/powerpoint/2010/main" val="2479302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362694" y="374374"/>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Conflict Orientations</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09600" y="15240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600" dirty="0" smtClean="0"/>
          </a:p>
          <a:p>
            <a:pPr algn="just"/>
            <a:r>
              <a:rPr lang="en-US" sz="4400" dirty="0" smtClean="0"/>
              <a:t>Power-based </a:t>
            </a:r>
            <a:endParaRPr lang="en-US" sz="4400" u="sng" dirty="0" smtClean="0"/>
          </a:p>
          <a:p>
            <a:pPr algn="just"/>
            <a:r>
              <a:rPr lang="en-US" sz="4400" dirty="0" smtClean="0"/>
              <a:t>Rights-based</a:t>
            </a:r>
            <a:endParaRPr lang="en-US" sz="4400" u="sng" dirty="0" smtClean="0"/>
          </a:p>
          <a:p>
            <a:pPr algn="just"/>
            <a:r>
              <a:rPr lang="en-US" sz="4400" dirty="0" smtClean="0"/>
              <a:t>Interests-based</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587" y="2453481"/>
            <a:ext cx="2368813" cy="2270919"/>
          </a:xfrm>
          <a:prstGeom prst="rect">
            <a:avLst/>
          </a:prstGeom>
          <a:ln>
            <a:solidFill>
              <a:schemeClr val="tx1"/>
            </a:solidFill>
          </a:ln>
        </p:spPr>
      </p:pic>
    </p:spTree>
    <p:extLst>
      <p:ext uri="{BB962C8B-B14F-4D97-AF65-F5344CB8AC3E}">
        <p14:creationId xmlns:p14="http://schemas.microsoft.com/office/powerpoint/2010/main" val="521553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1002800" cy="639439"/>
          </a:xfrm>
          <a:prstGeom prst="rect">
            <a:avLst/>
          </a:prstGeom>
        </p:spPr>
      </p:pic>
      <p:sp>
        <p:nvSpPr>
          <p:cNvPr id="4" name="TextBox 3"/>
          <p:cNvSpPr txBox="1"/>
          <p:nvPr/>
        </p:nvSpPr>
        <p:spPr>
          <a:xfrm>
            <a:off x="362694" y="6215664"/>
            <a:ext cx="582211" cy="400110"/>
          </a:xfrm>
          <a:prstGeom prst="rect">
            <a:avLst/>
          </a:prstGeom>
          <a:noFill/>
        </p:spPr>
        <p:txBody>
          <a:bodyPr wrap="none" rtlCol="0">
            <a:spAutoFit/>
          </a:bodyPr>
          <a:lstStyle/>
          <a:p>
            <a:r>
              <a:rPr lang="en-US" sz="2000" dirty="0" smtClean="0">
                <a:solidFill>
                  <a:schemeClr val="bg1"/>
                </a:solidFill>
              </a:rPr>
              <a:t>TBP</a:t>
            </a:r>
            <a:endParaRPr lang="en-US" sz="2000" dirty="0">
              <a:solidFill>
                <a:schemeClr val="bg1"/>
              </a:solidFill>
            </a:endParaRPr>
          </a:p>
        </p:txBody>
      </p:sp>
      <p:sp>
        <p:nvSpPr>
          <p:cNvPr id="6"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en-US" dirty="0" smtClean="0">
              <a:latin typeface="Monotype Corsiva" pitchFamily="66" charset="0"/>
            </a:endParaRPr>
          </a:p>
        </p:txBody>
      </p:sp>
      <p:sp>
        <p:nvSpPr>
          <p:cNvPr id="5" name="Title 1"/>
          <p:cNvSpPr txBox="1">
            <a:spLocks/>
          </p:cNvSpPr>
          <p:nvPr/>
        </p:nvSpPr>
        <p:spPr>
          <a:xfrm>
            <a:off x="457200" y="274638"/>
            <a:ext cx="8229600" cy="1143000"/>
          </a:xfrm>
          <a:prstGeom prst="rect">
            <a:avLst/>
          </a:prstGeom>
          <a:solidFill>
            <a:srgbClr val="C00000"/>
          </a:solidFill>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effectLst>
                  <a:outerShdw blurRad="38100" dist="38100" dir="2700000" algn="tl">
                    <a:srgbClr val="000000">
                      <a:alpha val="43137"/>
                    </a:srgbClr>
                  </a:outerShdw>
                </a:effectLst>
              </a:rPr>
              <a:t>Conflict Orientations</a:t>
            </a:r>
            <a:endParaRPr lang="en-US" dirty="0">
              <a:solidFill>
                <a:schemeClr val="bg1"/>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6096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0" algn="just">
              <a:buFont typeface="Arial" pitchFamily="34" charset="0"/>
              <a:buNone/>
            </a:pPr>
            <a:r>
              <a:rPr lang="en-US" sz="4000" dirty="0" smtClean="0"/>
              <a:t>Power-based: </a:t>
            </a:r>
          </a:p>
          <a:p>
            <a:pPr marL="114300" indent="0" algn="just">
              <a:buFont typeface="Arial" pitchFamily="34" charset="0"/>
              <a:buNone/>
            </a:pPr>
            <a:r>
              <a:rPr lang="en-US" sz="4000" dirty="0" smtClean="0"/>
              <a:t>Assumes the party with the most power wins.  Coercive tactics such as threats and unilateral decisions are common.</a:t>
            </a:r>
          </a:p>
        </p:txBody>
      </p:sp>
    </p:spTree>
    <p:extLst>
      <p:ext uri="{BB962C8B-B14F-4D97-AF65-F5344CB8AC3E}">
        <p14:creationId xmlns:p14="http://schemas.microsoft.com/office/powerpoint/2010/main" val="1534151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647</Words>
  <Application>Microsoft Office PowerPoint</Application>
  <PresentationFormat>On-screen Show (4:3)</PresentationFormat>
  <Paragraphs>139</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PowerPoint Presentation</vt:lpstr>
      <vt:lpstr>Module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NC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Melonie S St John</dc:creator>
  <cp:lastModifiedBy>Jacqueline Murphy Miller</cp:lastModifiedBy>
  <cp:revision>57</cp:revision>
  <cp:lastPrinted>2013-04-17T21:07:40Z</cp:lastPrinted>
  <dcterms:created xsi:type="dcterms:W3CDTF">2013-10-07T12:04:07Z</dcterms:created>
  <dcterms:modified xsi:type="dcterms:W3CDTF">2014-03-19T22:35:41Z</dcterms:modified>
</cp:coreProperties>
</file>