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2"/>
  </p:notesMasterIdLst>
  <p:sldIdLst>
    <p:sldId id="292" r:id="rId2"/>
    <p:sldId id="293" r:id="rId3"/>
    <p:sldId id="257" r:id="rId4"/>
    <p:sldId id="258" r:id="rId5"/>
    <p:sldId id="274" r:id="rId6"/>
    <p:sldId id="275" r:id="rId7"/>
    <p:sldId id="276" r:id="rId8"/>
    <p:sldId id="277" r:id="rId9"/>
    <p:sldId id="278" r:id="rId10"/>
    <p:sldId id="279" r:id="rId11"/>
    <p:sldId id="280" r:id="rId12"/>
    <p:sldId id="291" r:id="rId13"/>
    <p:sldId id="281" r:id="rId14"/>
    <p:sldId id="283" r:id="rId15"/>
    <p:sldId id="282" r:id="rId16"/>
    <p:sldId id="285" r:id="rId17"/>
    <p:sldId id="269" r:id="rId18"/>
    <p:sldId id="286" r:id="rId19"/>
    <p:sldId id="294" r:id="rId20"/>
    <p:sldId id="273"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5884B5-3805-429A-8594-04B78FAA4453}">
          <p14:sldIdLst/>
        </p14:section>
        <p14:section name="Untitled Section" id="{BBB66C14-BBFA-4BD2-8114-EBCF4176A4C5}">
          <p14:sldIdLst>
            <p14:sldId id="292"/>
            <p14:sldId id="293"/>
            <p14:sldId id="257"/>
            <p14:sldId id="258"/>
            <p14:sldId id="274"/>
            <p14:sldId id="275"/>
            <p14:sldId id="276"/>
            <p14:sldId id="277"/>
            <p14:sldId id="278"/>
            <p14:sldId id="279"/>
            <p14:sldId id="280"/>
            <p14:sldId id="291"/>
            <p14:sldId id="281"/>
            <p14:sldId id="283"/>
            <p14:sldId id="282"/>
            <p14:sldId id="285"/>
            <p14:sldId id="269"/>
            <p14:sldId id="286"/>
            <p14:sldId id="294"/>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30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8" autoAdjust="0"/>
    <p:restoredTop sz="97642" autoAdjust="0"/>
  </p:normalViewPr>
  <p:slideViewPr>
    <p:cSldViewPr>
      <p:cViewPr>
        <p:scale>
          <a:sx n="72" d="100"/>
          <a:sy n="72" d="100"/>
        </p:scale>
        <p:origin x="-68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75FB8F5-91BC-49A8-9ABE-D2DB997B35E0}" type="datetimeFigureOut">
              <a:rPr lang="en-US" smtClean="0"/>
              <a:pPr/>
              <a:t>3/19/2014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0660121-5380-429F-B9EA-6BCA4B73A8FC}" type="slidenum">
              <a:rPr lang="en-US" smtClean="0"/>
              <a:pPr/>
              <a:t>‹#›</a:t>
            </a:fld>
            <a:endParaRPr lang="en-US"/>
          </a:p>
        </p:txBody>
      </p:sp>
    </p:spTree>
    <p:extLst>
      <p:ext uri="{BB962C8B-B14F-4D97-AF65-F5344CB8AC3E}">
        <p14:creationId xmlns:p14="http://schemas.microsoft.com/office/powerpoint/2010/main" val="3883758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3</a:t>
            </a:fld>
            <a:endParaRPr lang="en-US"/>
          </a:p>
        </p:txBody>
      </p:sp>
    </p:spTree>
    <p:extLst>
      <p:ext uri="{BB962C8B-B14F-4D97-AF65-F5344CB8AC3E}">
        <p14:creationId xmlns:p14="http://schemas.microsoft.com/office/powerpoint/2010/main" val="2717591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12</a:t>
            </a:fld>
            <a:endParaRPr lang="en-US"/>
          </a:p>
        </p:txBody>
      </p:sp>
    </p:spTree>
    <p:extLst>
      <p:ext uri="{BB962C8B-B14F-4D97-AF65-F5344CB8AC3E}">
        <p14:creationId xmlns:p14="http://schemas.microsoft.com/office/powerpoint/2010/main" val="1890227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13</a:t>
            </a:fld>
            <a:endParaRPr lang="en-US"/>
          </a:p>
        </p:txBody>
      </p:sp>
    </p:spTree>
    <p:extLst>
      <p:ext uri="{BB962C8B-B14F-4D97-AF65-F5344CB8AC3E}">
        <p14:creationId xmlns:p14="http://schemas.microsoft.com/office/powerpoint/2010/main" val="130739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14</a:t>
            </a:fld>
            <a:endParaRPr lang="en-US"/>
          </a:p>
        </p:txBody>
      </p:sp>
    </p:spTree>
    <p:extLst>
      <p:ext uri="{BB962C8B-B14F-4D97-AF65-F5344CB8AC3E}">
        <p14:creationId xmlns:p14="http://schemas.microsoft.com/office/powerpoint/2010/main" val="1924210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15</a:t>
            </a:fld>
            <a:endParaRPr lang="en-US"/>
          </a:p>
        </p:txBody>
      </p:sp>
    </p:spTree>
    <p:extLst>
      <p:ext uri="{BB962C8B-B14F-4D97-AF65-F5344CB8AC3E}">
        <p14:creationId xmlns:p14="http://schemas.microsoft.com/office/powerpoint/2010/main" val="2322426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itchFamily="34" charset="0"/>
              <a:buNone/>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660121-5380-429F-B9EA-6BCA4B73A8FC}" type="slidenum">
              <a:rPr lang="en-US" smtClean="0"/>
              <a:pPr/>
              <a:t>17</a:t>
            </a:fld>
            <a:endParaRPr lang="en-US"/>
          </a:p>
        </p:txBody>
      </p:sp>
    </p:spTree>
    <p:extLst>
      <p:ext uri="{BB962C8B-B14F-4D97-AF65-F5344CB8AC3E}">
        <p14:creationId xmlns:p14="http://schemas.microsoft.com/office/powerpoint/2010/main" val="2229435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7</a:t>
            </a:fld>
            <a:endParaRPr lang="en-US"/>
          </a:p>
        </p:txBody>
      </p:sp>
    </p:spTree>
    <p:extLst>
      <p:ext uri="{BB962C8B-B14F-4D97-AF65-F5344CB8AC3E}">
        <p14:creationId xmlns:p14="http://schemas.microsoft.com/office/powerpoint/2010/main" val="2639620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8</a:t>
            </a:fld>
            <a:endParaRPr lang="en-US"/>
          </a:p>
        </p:txBody>
      </p:sp>
    </p:spTree>
    <p:extLst>
      <p:ext uri="{BB962C8B-B14F-4D97-AF65-F5344CB8AC3E}">
        <p14:creationId xmlns:p14="http://schemas.microsoft.com/office/powerpoint/2010/main" val="2736131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b="1"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rtl="0"/>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660121-5380-429F-B9EA-6BCA4B73A8F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AB130A-C43A-4108-9F76-049759DAF3A0}"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26847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AB130A-C43A-4108-9F76-049759DAF3A0}"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2995917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AB130A-C43A-4108-9F76-049759DAF3A0}"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2362212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AB130A-C43A-4108-9F76-049759DAF3A0}"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714701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AB130A-C43A-4108-9F76-049759DAF3A0}"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289584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AB130A-C43A-4108-9F76-049759DAF3A0}"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1793725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AB130A-C43A-4108-9F76-049759DAF3A0}" type="datetimeFigureOut">
              <a:rPr lang="en-US" smtClean="0"/>
              <a:pPr/>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3972160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AB130A-C43A-4108-9F76-049759DAF3A0}" type="datetimeFigureOut">
              <a:rPr lang="en-US" smtClean="0"/>
              <a:pPr/>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938369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B130A-C43A-4108-9F76-049759DAF3A0}" type="datetimeFigureOut">
              <a:rPr lang="en-US" smtClean="0"/>
              <a:pPr/>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319928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B130A-C43A-4108-9F76-049759DAF3A0}"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2400263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B130A-C43A-4108-9F76-049759DAF3A0}"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3658885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AB130A-C43A-4108-9F76-049759DAF3A0}" type="datetimeFigureOut">
              <a:rPr lang="en-US" smtClean="0"/>
              <a:pPr/>
              <a:t>3/19/2014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A6C88-AFFC-48E8-ACC9-1F9D4B05E862}" type="slidenum">
              <a:rPr lang="en-US" smtClean="0"/>
              <a:pPr/>
              <a:t>‹#›</a:t>
            </a:fld>
            <a:endParaRPr lang="en-US"/>
          </a:p>
        </p:txBody>
      </p:sp>
    </p:spTree>
    <p:extLst>
      <p:ext uri="{BB962C8B-B14F-4D97-AF65-F5344CB8AC3E}">
        <p14:creationId xmlns:p14="http://schemas.microsoft.com/office/powerpoint/2010/main" val="903926085"/>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400" y="176777"/>
            <a:ext cx="7949200" cy="6504445"/>
          </a:xfrm>
          <a:prstGeom prst="rect">
            <a:avLst/>
          </a:prstGeom>
        </p:spPr>
      </p:pic>
    </p:spTree>
    <p:extLst>
      <p:ext uri="{BB962C8B-B14F-4D97-AF65-F5344CB8AC3E}">
        <p14:creationId xmlns:p14="http://schemas.microsoft.com/office/powerpoint/2010/main" val="3672078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457200" y="1752600"/>
            <a:ext cx="8077200" cy="4982839"/>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pPr>
            <a:r>
              <a:rPr lang="en-US" dirty="0"/>
              <a:t>B</a:t>
            </a:r>
            <a:r>
              <a:rPr lang="en-US" dirty="0" smtClean="0"/>
              <a:t>alance board member skills within diversity</a:t>
            </a:r>
          </a:p>
          <a:p>
            <a:pPr lvl="1" algn="just">
              <a:lnSpc>
                <a:spcPct val="150000"/>
              </a:lnSpc>
            </a:pPr>
            <a:r>
              <a:rPr lang="en-US" dirty="0" smtClean="0"/>
              <a:t>Expertise Diversity</a:t>
            </a:r>
          </a:p>
          <a:p>
            <a:pPr lvl="1" algn="just">
              <a:lnSpc>
                <a:spcPct val="150000"/>
              </a:lnSpc>
            </a:pPr>
            <a:r>
              <a:rPr lang="en-US" dirty="0" smtClean="0"/>
              <a:t>Demographic Diversity</a:t>
            </a:r>
          </a:p>
          <a:p>
            <a:pPr lvl="1" algn="just">
              <a:lnSpc>
                <a:spcPct val="150000"/>
              </a:lnSpc>
            </a:pPr>
            <a:r>
              <a:rPr lang="en-US" dirty="0" smtClean="0"/>
              <a:t>Role </a:t>
            </a:r>
            <a:r>
              <a:rPr lang="en-US" dirty="0"/>
              <a:t>D</a:t>
            </a:r>
            <a:r>
              <a:rPr lang="en-US" dirty="0" smtClean="0"/>
              <a:t>iversity</a:t>
            </a:r>
          </a:p>
          <a:p>
            <a:pPr algn="just">
              <a:lnSpc>
                <a:spcPct val="150000"/>
              </a:lnSpc>
            </a:pPr>
            <a:r>
              <a:rPr lang="en-US" dirty="0" smtClean="0"/>
              <a:t>It is critical that teamwork skills are used to turn diversity into an organizational asset</a:t>
            </a:r>
          </a:p>
          <a:p>
            <a:pPr>
              <a:lnSpc>
                <a:spcPct val="150000"/>
              </a:lnSpc>
            </a:pPr>
            <a:endParaRPr lang="en-US" dirty="0" smtClean="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05399" y="2514601"/>
            <a:ext cx="2686137" cy="2386460"/>
          </a:xfrm>
          <a:prstGeom prst="rect">
            <a:avLst/>
          </a:prstGeom>
          <a:ln>
            <a:noFill/>
          </a:ln>
          <a:effectLst>
            <a:softEdge rad="317500"/>
          </a:effectLst>
        </p:spPr>
      </p:pic>
      <p:sp>
        <p:nvSpPr>
          <p:cNvPr id="5" name="Title 1"/>
          <p:cNvSpPr txBox="1">
            <a:spLocks/>
          </p:cNvSpPr>
          <p:nvPr/>
        </p:nvSpPr>
        <p:spPr>
          <a:xfrm>
            <a:off x="457200" y="304800"/>
            <a:ext cx="80772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effectLst>
                  <a:outerShdw blurRad="38100" dist="38100" dir="2700000" algn="tl">
                    <a:srgbClr val="000000">
                      <a:alpha val="43137"/>
                    </a:srgbClr>
                  </a:outerShdw>
                </a:effectLst>
              </a:rPr>
              <a:t>Teamwork</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67444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8077200" cy="1143000"/>
          </a:xfrm>
          <a:prstGeom prst="rect">
            <a:avLst/>
          </a:prstGeom>
          <a:solidFill>
            <a:srgbClr val="C00000"/>
          </a:solidFill>
        </p:spPr>
        <p:txBody>
          <a:bodyP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900" b="1" dirty="0" smtClean="0">
                <a:solidFill>
                  <a:schemeClr val="bg1"/>
                </a:solidFill>
                <a:effectLst>
                  <a:outerShdw blurRad="38100" dist="38100" dir="2700000" algn="tl">
                    <a:srgbClr val="000000">
                      <a:alpha val="43137"/>
                    </a:srgbClr>
                  </a:outerShdw>
                </a:effectLst>
              </a:rPr>
              <a:t>Important Board Roles </a:t>
            </a:r>
          </a:p>
          <a:p>
            <a:r>
              <a:rPr lang="en-US" sz="3600" b="1" dirty="0" smtClean="0">
                <a:solidFill>
                  <a:schemeClr val="bg1"/>
                </a:solidFill>
                <a:effectLst>
                  <a:outerShdw blurRad="38100" dist="38100" dir="2700000" algn="tl">
                    <a:srgbClr val="000000">
                      <a:alpha val="43137"/>
                    </a:srgbClr>
                  </a:outerShdw>
                </a:effectLst>
              </a:rPr>
              <a:t>(Axelrod, 2007)</a:t>
            </a:r>
            <a:endParaRPr lang="en-US" sz="36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685800" y="1524000"/>
            <a:ext cx="7467600" cy="4308872"/>
          </a:xfrm>
          <a:prstGeom prst="rect">
            <a:avLst/>
          </a:prstGeom>
          <a:noFill/>
        </p:spPr>
        <p:txBody>
          <a:bodyPr wrap="square" rtlCol="0">
            <a:spAutoFit/>
          </a:bodyPr>
          <a:lstStyle/>
          <a:p>
            <a:endParaRPr lang="en-US" dirty="0" smtClean="0"/>
          </a:p>
          <a:p>
            <a:pPr marL="457200" indent="-457200">
              <a:buFont typeface="Arial" pitchFamily="34" charset="0"/>
              <a:buChar char="•"/>
            </a:pPr>
            <a:r>
              <a:rPr lang="en-US" sz="3200" dirty="0" smtClean="0"/>
              <a:t>The Analyst</a:t>
            </a:r>
          </a:p>
          <a:p>
            <a:pPr marL="457200" indent="-457200">
              <a:buFont typeface="Arial" pitchFamily="34" charset="0"/>
              <a:buChar char="•"/>
            </a:pPr>
            <a:r>
              <a:rPr lang="en-US" sz="3200" dirty="0" smtClean="0"/>
              <a:t>The Healthy Skeptic</a:t>
            </a:r>
          </a:p>
          <a:p>
            <a:pPr marL="457200" indent="-457200">
              <a:buFont typeface="Arial" pitchFamily="34" charset="0"/>
              <a:buChar char="•"/>
            </a:pPr>
            <a:r>
              <a:rPr lang="en-US" sz="3200" dirty="0" smtClean="0"/>
              <a:t>The Facilitator</a:t>
            </a:r>
          </a:p>
          <a:p>
            <a:pPr marL="457200" indent="-457200">
              <a:buFont typeface="Arial" pitchFamily="34" charset="0"/>
              <a:buChar char="•"/>
            </a:pPr>
            <a:r>
              <a:rPr lang="en-US" sz="3200" dirty="0" smtClean="0"/>
              <a:t>The Observer</a:t>
            </a:r>
          </a:p>
          <a:p>
            <a:pPr marL="457200" indent="-457200">
              <a:buFont typeface="Arial" pitchFamily="34" charset="0"/>
              <a:buChar char="•"/>
            </a:pPr>
            <a:r>
              <a:rPr lang="en-US" sz="3200" dirty="0" smtClean="0"/>
              <a:t>The Caller</a:t>
            </a:r>
          </a:p>
          <a:p>
            <a:pPr marL="457200" indent="-457200">
              <a:buFont typeface="Arial" pitchFamily="34" charset="0"/>
              <a:buChar char="•"/>
            </a:pPr>
            <a:r>
              <a:rPr lang="en-US" sz="3200" dirty="0" smtClean="0"/>
              <a:t>The Coach</a:t>
            </a:r>
          </a:p>
          <a:p>
            <a:pPr marL="457200" indent="-457200">
              <a:buFont typeface="Arial" pitchFamily="34" charset="0"/>
              <a:buChar char="•"/>
            </a:pPr>
            <a:r>
              <a:rPr lang="en-US" sz="3200" dirty="0" smtClean="0"/>
              <a:t>The </a:t>
            </a:r>
            <a:r>
              <a:rPr lang="en-US" sz="3200" dirty="0" err="1" smtClean="0"/>
              <a:t>Reframer</a:t>
            </a:r>
            <a:endParaRPr lang="en-US" sz="3200" dirty="0" smtClean="0"/>
          </a:p>
          <a:p>
            <a:pPr marL="457200" indent="-457200">
              <a:buFont typeface="Arial" pitchFamily="34" charset="0"/>
              <a:buChar char="•"/>
            </a:pPr>
            <a:r>
              <a:rPr lang="en-US" sz="3200" dirty="0" smtClean="0"/>
              <a:t>The Synthesizer</a:t>
            </a:r>
            <a:endParaRPr lang="en-US" sz="3200" dirty="0"/>
          </a:p>
        </p:txBody>
      </p:sp>
    </p:spTree>
    <p:extLst>
      <p:ext uri="{BB962C8B-B14F-4D97-AF65-F5344CB8AC3E}">
        <p14:creationId xmlns:p14="http://schemas.microsoft.com/office/powerpoint/2010/main" val="922979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09049" y="3048000"/>
            <a:ext cx="3163151" cy="3531331"/>
          </a:xfrm>
          <a:prstGeom prst="rect">
            <a:avLst/>
          </a:prstGeom>
          <a:effectLst>
            <a:softEdge rad="127000"/>
          </a:effectLst>
        </p:spPr>
      </p:pic>
      <p:sp>
        <p:nvSpPr>
          <p:cNvPr id="5" name="Content Placeholder 4"/>
          <p:cNvSpPr>
            <a:spLocks noGrp="1"/>
          </p:cNvSpPr>
          <p:nvPr>
            <p:ph idx="1"/>
          </p:nvPr>
        </p:nvSpPr>
        <p:spPr>
          <a:xfrm>
            <a:off x="653799" y="1689701"/>
            <a:ext cx="7880601" cy="2348899"/>
          </a:xfrm>
        </p:spPr>
        <p:txBody>
          <a:bodyPr/>
          <a:lstStyle/>
          <a:p>
            <a:pPr algn="ctr">
              <a:buNone/>
            </a:pPr>
            <a:r>
              <a:rPr lang="en-US" dirty="0" smtClean="0"/>
              <a:t>Worksheet 4.2: </a:t>
            </a:r>
          </a:p>
          <a:p>
            <a:pPr algn="ctr">
              <a:buNone/>
            </a:pPr>
            <a:r>
              <a:rPr lang="en-US" dirty="0" smtClean="0"/>
              <a:t>Board Diversity</a:t>
            </a:r>
            <a:r>
              <a:rPr lang="en-US" dirty="0"/>
              <a:t> </a:t>
            </a:r>
            <a:r>
              <a:rPr lang="en-US" dirty="0" smtClean="0"/>
              <a:t>Matching Exercise</a:t>
            </a:r>
          </a:p>
          <a:p>
            <a:pPr marL="0" indent="0">
              <a:buNone/>
            </a:pPr>
            <a:endParaRPr lang="en-US" dirty="0"/>
          </a:p>
        </p:txBody>
      </p:sp>
      <p:sp>
        <p:nvSpPr>
          <p:cNvPr id="6" name="Title 1"/>
          <p:cNvSpPr txBox="1">
            <a:spLocks/>
          </p:cNvSpPr>
          <p:nvPr/>
        </p:nvSpPr>
        <p:spPr>
          <a:xfrm>
            <a:off x="457200" y="304800"/>
            <a:ext cx="8077200" cy="1143000"/>
          </a:xfrm>
          <a:prstGeom prst="rect">
            <a:avLst/>
          </a:prstGeom>
          <a:solidFill>
            <a:srgbClr val="C00000"/>
          </a:solidFill>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effectLst>
                  <a:outerShdw blurRad="38100" dist="38100" dir="2700000" algn="tl">
                    <a:srgbClr val="000000">
                      <a:alpha val="43137"/>
                    </a:srgbClr>
                  </a:outerShdw>
                </a:effectLst>
              </a:rPr>
              <a:t>Activity</a:t>
            </a:r>
            <a:endParaRPr lang="en-US" sz="4000" b="1" dirty="0">
              <a:solidFill>
                <a:schemeClr val="bg1"/>
              </a:solidFill>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8" name="TextBox 7"/>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762000" y="304800"/>
            <a:ext cx="76200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effectLst>
                  <a:outerShdw blurRad="38100" dist="38100" dir="2700000" algn="tl">
                    <a:srgbClr val="000000">
                      <a:alpha val="43137"/>
                    </a:srgbClr>
                  </a:outerShdw>
                </a:effectLst>
              </a:rPr>
              <a:t>Dialogue</a:t>
            </a:r>
            <a:endParaRPr lang="en-US" sz="40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762000" y="1676400"/>
            <a:ext cx="7467600" cy="3785652"/>
          </a:xfrm>
          <a:prstGeom prst="rect">
            <a:avLst/>
          </a:prstGeom>
          <a:noFill/>
        </p:spPr>
        <p:txBody>
          <a:bodyPr wrap="square" rtlCol="0">
            <a:spAutoFit/>
          </a:bodyPr>
          <a:lstStyle/>
          <a:p>
            <a:pPr marL="285750" indent="-285750">
              <a:lnSpc>
                <a:spcPct val="150000"/>
              </a:lnSpc>
              <a:buFont typeface="Arial" pitchFamily="34" charset="0"/>
              <a:buChar char="•"/>
            </a:pPr>
            <a:r>
              <a:rPr lang="en-US" sz="3200" dirty="0" smtClean="0"/>
              <a:t>Prepare meeting agendas with a generative focus</a:t>
            </a:r>
          </a:p>
          <a:p>
            <a:pPr marL="285750" indent="-285750">
              <a:lnSpc>
                <a:spcPct val="150000"/>
              </a:lnSpc>
              <a:buFont typeface="Arial" pitchFamily="34" charset="0"/>
              <a:buChar char="•"/>
            </a:pPr>
            <a:r>
              <a:rPr lang="en-US" sz="3200" dirty="0" smtClean="0"/>
              <a:t>Frame issues as questions rather than decisions to be approved</a:t>
            </a:r>
          </a:p>
          <a:p>
            <a:pPr marL="285750" indent="-285750">
              <a:lnSpc>
                <a:spcPct val="150000"/>
              </a:lnSpc>
              <a:buFont typeface="Arial" pitchFamily="34" charset="0"/>
              <a:buChar char="•"/>
            </a:pPr>
            <a:r>
              <a:rPr lang="en-US" sz="3200" dirty="0" smtClean="0"/>
              <a:t>Encourage constructive dissent/conflict</a:t>
            </a:r>
          </a:p>
        </p:txBody>
      </p:sp>
    </p:spTree>
    <p:extLst>
      <p:ext uri="{BB962C8B-B14F-4D97-AF65-F5344CB8AC3E}">
        <p14:creationId xmlns:p14="http://schemas.microsoft.com/office/powerpoint/2010/main" val="317655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533400" y="304800"/>
            <a:ext cx="8229600" cy="1295400"/>
          </a:xfrm>
          <a:prstGeom prst="rect">
            <a:avLst/>
          </a:prstGeom>
          <a:solidFill>
            <a:srgbClr val="C00000"/>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bg1"/>
                </a:solidFill>
                <a:effectLst>
                  <a:outerShdw blurRad="38100" dist="38100" dir="2700000" algn="tl">
                    <a:srgbClr val="000000">
                      <a:alpha val="43137"/>
                    </a:srgbClr>
                  </a:outerShdw>
                </a:effectLst>
              </a:rPr>
              <a:t> Promoting Generative Discussion</a:t>
            </a:r>
          </a:p>
          <a:p>
            <a:r>
              <a:rPr lang="en-US" sz="3600" b="1" dirty="0" smtClean="0">
                <a:solidFill>
                  <a:schemeClr val="bg1"/>
                </a:solidFill>
                <a:effectLst>
                  <a:outerShdw blurRad="38100" dist="38100" dir="2700000" algn="tl">
                    <a:srgbClr val="000000">
                      <a:alpha val="43137"/>
                    </a:srgbClr>
                  </a:outerShdw>
                </a:effectLst>
              </a:rPr>
              <a:t>(Activity)</a:t>
            </a:r>
            <a:endParaRPr lang="en-US" sz="3600" b="1" dirty="0">
              <a:solidFill>
                <a:schemeClr val="bg1"/>
              </a:solidFill>
              <a:effectLst>
                <a:outerShdw blurRad="38100" dist="38100" dir="2700000" algn="tl">
                  <a:srgbClr val="000000">
                    <a:alpha val="43137"/>
                  </a:srgbClr>
                </a:outerShdw>
              </a:effectLst>
            </a:endParaRPr>
          </a:p>
        </p:txBody>
      </p:sp>
      <p:sp>
        <p:nvSpPr>
          <p:cNvPr id="7" name="Rectangle 3"/>
          <p:cNvSpPr txBox="1">
            <a:spLocks noChangeArrowheads="1"/>
          </p:cNvSpPr>
          <p:nvPr/>
        </p:nvSpPr>
        <p:spPr>
          <a:xfrm>
            <a:off x="533400" y="1600200"/>
            <a:ext cx="8229600" cy="501557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42950" indent="-742950">
              <a:buFont typeface="+mj-lt"/>
              <a:buAutoNum type="arabicPeriod"/>
            </a:pPr>
            <a:r>
              <a:rPr lang="en-US" sz="3600" dirty="0" smtClean="0"/>
              <a:t>Imagine your board is discussing whether to create a new staff position, such as a CEO or Development Officer.</a:t>
            </a:r>
          </a:p>
          <a:p>
            <a:pPr marL="742950" indent="-742950">
              <a:buFont typeface="+mj-lt"/>
              <a:buAutoNum type="arabicPeriod"/>
            </a:pPr>
            <a:r>
              <a:rPr lang="en-US" sz="3600" dirty="0" smtClean="0"/>
              <a:t>Reflect on behaviors that either promote or prevent generative discussion.</a:t>
            </a:r>
          </a:p>
          <a:p>
            <a:pPr marL="742950" indent="-742950">
              <a:buFont typeface="+mj-lt"/>
              <a:buAutoNum type="arabicPeriod"/>
            </a:pPr>
            <a:r>
              <a:rPr lang="en-US" sz="3600" dirty="0" smtClean="0"/>
              <a:t>Write each idea on a separate post-it and post on appropriate flip chart.</a:t>
            </a:r>
          </a:p>
        </p:txBody>
      </p:sp>
    </p:spTree>
    <p:extLst>
      <p:ext uri="{BB962C8B-B14F-4D97-AF65-F5344CB8AC3E}">
        <p14:creationId xmlns:p14="http://schemas.microsoft.com/office/powerpoint/2010/main" val="1402866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762000" y="304800"/>
            <a:ext cx="7620000" cy="1143000"/>
          </a:xfrm>
          <a:prstGeom prst="rect">
            <a:avLst/>
          </a:prstGeom>
          <a:solidFill>
            <a:srgbClr val="C00000"/>
          </a:solidFill>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100" b="1" dirty="0" smtClean="0">
                <a:solidFill>
                  <a:schemeClr val="bg1"/>
                </a:solidFill>
                <a:effectLst>
                  <a:outerShdw blurRad="38100" dist="38100" dir="2700000" algn="tl">
                    <a:srgbClr val="000000">
                      <a:alpha val="43137"/>
                    </a:srgbClr>
                  </a:outerShdw>
                </a:effectLst>
              </a:rPr>
              <a:t>Tools to Support Robust Discussion</a:t>
            </a:r>
            <a:r>
              <a:rPr lang="en-US" sz="4000" b="1" dirty="0" smtClean="0">
                <a:solidFill>
                  <a:schemeClr val="bg1"/>
                </a:solidFill>
                <a:effectLst>
                  <a:outerShdw blurRad="38100" dist="38100" dir="2700000" algn="tl">
                    <a:srgbClr val="000000">
                      <a:alpha val="43137"/>
                    </a:srgbClr>
                  </a:outerShdw>
                </a:effectLst>
              </a:rPr>
              <a:t/>
            </a:r>
            <a:br>
              <a:rPr lang="en-US" sz="4000" b="1" dirty="0" smtClean="0">
                <a:solidFill>
                  <a:schemeClr val="bg1"/>
                </a:solidFill>
                <a:effectLst>
                  <a:outerShdw blurRad="38100" dist="38100" dir="2700000" algn="tl">
                    <a:srgbClr val="000000">
                      <a:alpha val="43137"/>
                    </a:srgbClr>
                  </a:outerShdw>
                </a:effectLst>
              </a:rPr>
            </a:br>
            <a:r>
              <a:rPr lang="en-US" sz="2900" b="1" dirty="0" smtClean="0">
                <a:solidFill>
                  <a:schemeClr val="bg1"/>
                </a:solidFill>
                <a:effectLst>
                  <a:outerShdw blurRad="38100" dist="38100" dir="2700000" algn="tl">
                    <a:srgbClr val="000000">
                      <a:alpha val="43137"/>
                    </a:srgbClr>
                  </a:outerShdw>
                </a:effectLst>
              </a:rPr>
              <a:t>(</a:t>
            </a:r>
            <a:r>
              <a:rPr lang="en-US" sz="2900" b="1" dirty="0" err="1" smtClean="0">
                <a:solidFill>
                  <a:schemeClr val="bg1"/>
                </a:solidFill>
                <a:effectLst>
                  <a:outerShdw blurRad="38100" dist="38100" dir="2700000" algn="tl">
                    <a:srgbClr val="000000">
                      <a:alpha val="43137"/>
                    </a:srgbClr>
                  </a:outerShdw>
                </a:effectLst>
              </a:rPr>
              <a:t>Chait</a:t>
            </a:r>
            <a:r>
              <a:rPr lang="en-US" sz="2900" b="1" dirty="0" smtClean="0">
                <a:solidFill>
                  <a:schemeClr val="bg1"/>
                </a:solidFill>
                <a:effectLst>
                  <a:outerShdw blurRad="38100" dist="38100" dir="2700000" algn="tl">
                    <a:srgbClr val="000000">
                      <a:alpha val="43137"/>
                    </a:srgbClr>
                  </a:outerShdw>
                </a:effectLst>
              </a:rPr>
              <a:t>, Ryan &amp; Taylor 2005)</a:t>
            </a:r>
            <a:endParaRPr lang="en-US" sz="29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762000" y="1676400"/>
            <a:ext cx="7924800" cy="4247317"/>
          </a:xfrm>
          <a:prstGeom prst="rect">
            <a:avLst/>
          </a:prstGeom>
          <a:noFill/>
        </p:spPr>
        <p:txBody>
          <a:bodyPr wrap="square" rtlCol="0">
            <a:spAutoFit/>
          </a:bodyPr>
          <a:lstStyle/>
          <a:p>
            <a:endParaRPr lang="en-US" dirty="0" smtClean="0"/>
          </a:p>
          <a:p>
            <a:pPr algn="just"/>
            <a:r>
              <a:rPr lang="en-US" sz="2800" u="sng" dirty="0" smtClean="0"/>
              <a:t>Silent starts:</a:t>
            </a:r>
            <a:r>
              <a:rPr lang="en-US" sz="2800" dirty="0" smtClean="0"/>
              <a:t>  All board members take two minutes to prepare a question on a particular topic.</a:t>
            </a:r>
          </a:p>
          <a:p>
            <a:pPr algn="just"/>
            <a:r>
              <a:rPr lang="en-US" sz="2800" u="sng" dirty="0" smtClean="0"/>
              <a:t>Role plays:</a:t>
            </a:r>
            <a:r>
              <a:rPr lang="en-US" sz="2800" dirty="0" smtClean="0"/>
              <a:t>  Assume the perspective of various stakeholders as you define different outcomes, concerns, etc.</a:t>
            </a:r>
          </a:p>
          <a:p>
            <a:pPr algn="just"/>
            <a:r>
              <a:rPr lang="en-US" sz="2800" u="sng" dirty="0" smtClean="0"/>
              <a:t>Breakouts:</a:t>
            </a:r>
            <a:r>
              <a:rPr lang="en-US" sz="2800" dirty="0" smtClean="0"/>
              <a:t>  Small groups discuss the same idea to reduce groupthink.</a:t>
            </a:r>
          </a:p>
          <a:p>
            <a:pPr algn="just"/>
            <a:r>
              <a:rPr lang="en-US" sz="2800" u="sng" dirty="0" smtClean="0"/>
              <a:t>Surveys:</a:t>
            </a:r>
            <a:r>
              <a:rPr lang="en-US" sz="2800" dirty="0" smtClean="0"/>
              <a:t>  Ask the board questions in advance of the meeting and start discussion with results.</a:t>
            </a:r>
            <a:endParaRPr lang="en-US" sz="2800" u="sng" dirty="0"/>
          </a:p>
        </p:txBody>
      </p:sp>
    </p:spTree>
    <p:extLst>
      <p:ext uri="{BB962C8B-B14F-4D97-AF65-F5344CB8AC3E}">
        <p14:creationId xmlns:p14="http://schemas.microsoft.com/office/powerpoint/2010/main" val="3134622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81534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effectLst>
                  <a:outerShdw blurRad="38100" dist="38100" dir="2700000" algn="tl">
                    <a:srgbClr val="000000">
                      <a:alpha val="43137"/>
                    </a:srgbClr>
                  </a:outerShdw>
                </a:effectLst>
              </a:rPr>
              <a:t>Signs You’re Getting There</a:t>
            </a:r>
            <a:endParaRPr lang="en-US"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457200" y="1600200"/>
            <a:ext cx="8153400" cy="3970318"/>
          </a:xfrm>
          <a:prstGeom prst="rect">
            <a:avLst/>
          </a:prstGeom>
          <a:noFill/>
        </p:spPr>
        <p:txBody>
          <a:bodyPr wrap="square" rtlCol="0">
            <a:spAutoFit/>
          </a:bodyPr>
          <a:lstStyle/>
          <a:p>
            <a:pPr marL="285750" indent="-285750">
              <a:buFont typeface="Arial" pitchFamily="34" charset="0"/>
              <a:buChar char="•"/>
            </a:pPr>
            <a:r>
              <a:rPr lang="en-US" sz="3600" dirty="0" smtClean="0"/>
              <a:t>Conflict that ends productively</a:t>
            </a:r>
          </a:p>
          <a:p>
            <a:pPr marL="285750" indent="-285750">
              <a:buFont typeface="Arial" pitchFamily="34" charset="0"/>
              <a:buChar char="•"/>
            </a:pPr>
            <a:r>
              <a:rPr lang="en-US" sz="3600" dirty="0" smtClean="0"/>
              <a:t>Imagination is engaged in board work</a:t>
            </a:r>
          </a:p>
          <a:p>
            <a:pPr marL="285750" indent="-285750">
              <a:buFont typeface="Arial" pitchFamily="34" charset="0"/>
              <a:buChar char="•"/>
            </a:pPr>
            <a:r>
              <a:rPr lang="en-US" sz="3600" dirty="0" smtClean="0"/>
              <a:t>Group think is short-lived – frequent reframing</a:t>
            </a:r>
          </a:p>
          <a:p>
            <a:pPr marL="285750" indent="-285750">
              <a:buFont typeface="Arial" pitchFamily="34" charset="0"/>
              <a:buChar char="•"/>
            </a:pPr>
            <a:r>
              <a:rPr lang="en-US" sz="3600" dirty="0" smtClean="0"/>
              <a:t>Sense of wonder restored to work</a:t>
            </a:r>
          </a:p>
          <a:p>
            <a:pPr marL="285750" indent="-285750">
              <a:buFont typeface="Arial" pitchFamily="34" charset="0"/>
              <a:buChar char="•"/>
            </a:pPr>
            <a:r>
              <a:rPr lang="en-US" sz="3600" dirty="0" smtClean="0"/>
              <a:t>Mutual respect is evident</a:t>
            </a:r>
          </a:p>
          <a:p>
            <a:pPr marL="285750" indent="-285750">
              <a:buFont typeface="Arial" pitchFamily="34" charset="0"/>
              <a:buChar char="•"/>
            </a:pPr>
            <a:r>
              <a:rPr lang="en-US" sz="3600" dirty="0" smtClean="0"/>
              <a:t>Board buys-in and supports decisions</a:t>
            </a:r>
          </a:p>
        </p:txBody>
      </p:sp>
    </p:spTree>
    <p:extLst>
      <p:ext uri="{BB962C8B-B14F-4D97-AF65-F5344CB8AC3E}">
        <p14:creationId xmlns:p14="http://schemas.microsoft.com/office/powerpoint/2010/main" val="3354925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81534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effectLst>
                  <a:outerShdw blurRad="38100" dist="38100" dir="2700000" algn="tl">
                    <a:srgbClr val="000000">
                      <a:alpha val="43137"/>
                    </a:srgbClr>
                  </a:outerShdw>
                </a:effectLst>
              </a:rPr>
              <a:t>Evaluation</a:t>
            </a:r>
            <a:endParaRPr lang="en-US" b="1" dirty="0">
              <a:solidFill>
                <a:schemeClr val="bg1"/>
              </a:solidFill>
              <a:effectLst>
                <a:outerShdw blurRad="38100" dist="38100" dir="2700000" algn="tl">
                  <a:srgbClr val="000000">
                    <a:alpha val="43137"/>
                  </a:srgbClr>
                </a:outerShdw>
              </a:effectLst>
            </a:endParaRPr>
          </a:p>
        </p:txBody>
      </p:sp>
      <p:sp>
        <p:nvSpPr>
          <p:cNvPr id="7" name="Content Placeholder 3"/>
          <p:cNvSpPr txBox="1">
            <a:spLocks/>
          </p:cNvSpPr>
          <p:nvPr/>
        </p:nvSpPr>
        <p:spPr>
          <a:xfrm>
            <a:off x="457200" y="17526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3600" b="1" dirty="0" smtClean="0"/>
              <a:t>What are the key points of this module?</a:t>
            </a:r>
          </a:p>
          <a:p>
            <a:pPr marL="0" indent="0">
              <a:buFont typeface="Arial" pitchFamily="34" charset="0"/>
              <a:buNone/>
            </a:pPr>
            <a:endParaRPr lang="en-US" sz="3600" b="1" dirty="0" smtClean="0"/>
          </a:p>
          <a:p>
            <a:pPr lvl="1"/>
            <a:r>
              <a:rPr lang="en-US" sz="3200" dirty="0" smtClean="0"/>
              <a:t>What did you find most useful?</a:t>
            </a:r>
          </a:p>
          <a:p>
            <a:pPr lvl="1"/>
            <a:r>
              <a:rPr lang="en-US" sz="3200" dirty="0" smtClean="0"/>
              <a:t>What can we improve upon?</a:t>
            </a:r>
          </a:p>
          <a:p>
            <a:pPr lvl="1"/>
            <a:r>
              <a:rPr lang="en-US" sz="3200" dirty="0" smtClean="0"/>
              <a:t>Other items you want us to cover?</a:t>
            </a:r>
          </a:p>
          <a:p>
            <a:pPr algn="ctr"/>
            <a:endParaRPr lang="en-US"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69141" y="5029200"/>
            <a:ext cx="1941459" cy="1586574"/>
          </a:xfrm>
          <a:prstGeom prst="rect">
            <a:avLst/>
          </a:prstGeom>
          <a:ln>
            <a:solidFill>
              <a:schemeClr val="tx1"/>
            </a:solidFill>
          </a:ln>
        </p:spPr>
      </p:pic>
    </p:spTree>
    <p:extLst>
      <p:ext uri="{BB962C8B-B14F-4D97-AF65-F5344CB8AC3E}">
        <p14:creationId xmlns:p14="http://schemas.microsoft.com/office/powerpoint/2010/main" val="1784702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81534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effectLst>
                  <a:outerShdw blurRad="38100" dist="38100" dir="2700000" algn="tl">
                    <a:srgbClr val="000000">
                      <a:alpha val="43137"/>
                    </a:srgbClr>
                  </a:outerShdw>
                </a:effectLst>
              </a:rPr>
              <a:t>Curriculum Modules</a:t>
            </a:r>
            <a:endParaRPr lang="en-US" b="1" dirty="0">
              <a:solidFill>
                <a:schemeClr val="bg1"/>
              </a:solidFill>
              <a:effectLst>
                <a:outerShdw blurRad="38100" dist="38100" dir="2700000" algn="tl">
                  <a:srgbClr val="000000">
                    <a:alpha val="43137"/>
                  </a:srgbClr>
                </a:outerShdw>
              </a:effectLst>
            </a:endParaRPr>
          </a:p>
        </p:txBody>
      </p:sp>
      <p:sp>
        <p:nvSpPr>
          <p:cNvPr id="7" name="TextBox 1"/>
          <p:cNvSpPr txBox="1"/>
          <p:nvPr/>
        </p:nvSpPr>
        <p:spPr>
          <a:xfrm>
            <a:off x="457200" y="1676400"/>
            <a:ext cx="8305800" cy="35394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smtClean="0"/>
              <a:t>Module 1:  Foundations for Transforming Board Practice</a:t>
            </a:r>
          </a:p>
          <a:p>
            <a:r>
              <a:rPr lang="en-US" sz="2800" dirty="0" smtClean="0"/>
              <a:t>Module 2:  </a:t>
            </a:r>
            <a:r>
              <a:rPr lang="en-US" sz="2800" dirty="0"/>
              <a:t>Legal and Recruitment Issues </a:t>
            </a:r>
          </a:p>
          <a:p>
            <a:r>
              <a:rPr lang="en-US" sz="2800" dirty="0" smtClean="0"/>
              <a:t>Module 3:  Governance and Board Structure</a:t>
            </a:r>
          </a:p>
          <a:p>
            <a:r>
              <a:rPr lang="en-US" sz="2800" dirty="0" smtClean="0"/>
              <a:t>Module 4:  Enhancing Board Engagement</a:t>
            </a:r>
          </a:p>
          <a:p>
            <a:r>
              <a:rPr lang="en-US" sz="2800" dirty="0" smtClean="0"/>
              <a:t>Module 5:  Constructive Conflict</a:t>
            </a:r>
          </a:p>
          <a:p>
            <a:r>
              <a:rPr lang="en-US" sz="2800" dirty="0" smtClean="0"/>
              <a:t>Module 6:  Thinking Strategically</a:t>
            </a:r>
          </a:p>
          <a:p>
            <a:r>
              <a:rPr lang="en-US" sz="2800" dirty="0" smtClean="0"/>
              <a:t>Module 7:  Asking the Right Questions</a:t>
            </a:r>
          </a:p>
          <a:p>
            <a:r>
              <a:rPr lang="en-US" sz="2800" dirty="0" smtClean="0"/>
              <a:t>Module 8:  Board Meeting Communication</a:t>
            </a:r>
          </a:p>
        </p:txBody>
      </p:sp>
    </p:spTree>
    <p:extLst>
      <p:ext uri="{BB962C8B-B14F-4D97-AF65-F5344CB8AC3E}">
        <p14:creationId xmlns:p14="http://schemas.microsoft.com/office/powerpoint/2010/main" val="8233655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76200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smtClean="0">
                <a:solidFill>
                  <a:schemeClr val="bg1"/>
                </a:solidFill>
              </a:rPr>
              <a:t>Curriculum Modules</a:t>
            </a:r>
            <a:endParaRPr lang="en-US" sz="3100" dirty="0">
              <a:solidFill>
                <a:schemeClr val="bg1"/>
              </a:solidFill>
            </a:endParaRPr>
          </a:p>
        </p:txBody>
      </p:sp>
      <p:sp>
        <p:nvSpPr>
          <p:cNvPr id="7" name="TextBox 1"/>
          <p:cNvSpPr txBox="1"/>
          <p:nvPr/>
        </p:nvSpPr>
        <p:spPr>
          <a:xfrm>
            <a:off x="480391" y="1657126"/>
            <a:ext cx="8130209" cy="406265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3200" dirty="0" smtClean="0"/>
              <a:t>PDF copies of the curriculum modules are available for viewing on the </a:t>
            </a:r>
          </a:p>
          <a:p>
            <a:pPr>
              <a:lnSpc>
                <a:spcPct val="150000"/>
              </a:lnSpc>
            </a:pPr>
            <a:r>
              <a:rPr lang="en-US" sz="3600" b="1" dirty="0" smtClean="0">
                <a:solidFill>
                  <a:srgbClr val="FF0000"/>
                </a:solidFill>
              </a:rPr>
              <a:t>NC Thrive portal: http</a:t>
            </a:r>
            <a:r>
              <a:rPr lang="en-US" sz="3600" b="1" dirty="0">
                <a:solidFill>
                  <a:srgbClr val="FF0000"/>
                </a:solidFill>
              </a:rPr>
              <a:t>://communitydevelopment.ces.ncsu.edu/local-government-nonprofits</a:t>
            </a:r>
            <a:r>
              <a:rPr lang="en-US" sz="3600" b="1" dirty="0" smtClean="0">
                <a:solidFill>
                  <a:srgbClr val="FF0000"/>
                </a:solidFill>
              </a:rPr>
              <a:t>/</a:t>
            </a:r>
          </a:p>
        </p:txBody>
      </p:sp>
    </p:spTree>
    <p:extLst>
      <p:ext uri="{BB962C8B-B14F-4D97-AF65-F5344CB8AC3E}">
        <p14:creationId xmlns:p14="http://schemas.microsoft.com/office/powerpoint/2010/main" val="3854367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7626" y="457200"/>
            <a:ext cx="8458200" cy="5509200"/>
          </a:xfrm>
          <a:prstGeom prst="rect">
            <a:avLst/>
          </a:prstGeom>
        </p:spPr>
        <p:txBody>
          <a:bodyPr wrap="square">
            <a:spAutoFit/>
          </a:bodyPr>
          <a:lstStyle/>
          <a:p>
            <a:r>
              <a:rPr lang="en-US" sz="1600" b="1" dirty="0"/>
              <a:t>Becky Bowen </a:t>
            </a:r>
            <a:r>
              <a:rPr lang="en-US" sz="1600" dirty="0"/>
              <a:t> </a:t>
            </a:r>
            <a:r>
              <a:rPr lang="en-US" sz="1600" dirty="0" smtClean="0"/>
              <a:t>She </a:t>
            </a:r>
            <a:r>
              <a:rPr lang="en-US" sz="1600" dirty="0"/>
              <a:t>is an attorney and has served several nonprofit organizations in various capacities, including communications director, general counsel and executive director.  She currently is a Co-Director of Carolina Common Enterprise, a nonprofit cooperative and community development center.  </a:t>
            </a:r>
          </a:p>
          <a:p>
            <a:r>
              <a:rPr lang="en-US" sz="1600" b="1" dirty="0"/>
              <a:t> </a:t>
            </a:r>
            <a:endParaRPr lang="en-US" sz="1600" dirty="0"/>
          </a:p>
          <a:p>
            <a:r>
              <a:rPr lang="en-US" sz="1600" b="1" dirty="0"/>
              <a:t>Jessica Katz Jameson</a:t>
            </a:r>
            <a:r>
              <a:rPr lang="en-US" sz="1600" dirty="0"/>
              <a:t> is an Associate Professor in the Department of Communication at NC State University. She teaches courses and conducts community-engaged research on the topics of organizational communication, conflict management and nonprofit leadership. She chairs the Academic Council for the Institute for Nonprofits and serves on the Extension, Engagement and Economic Development task force for the College of Humanities and Social </a:t>
            </a:r>
            <a:r>
              <a:rPr lang="en-US" sz="1600" dirty="0" smtClean="0"/>
              <a:t>Sciences.</a:t>
            </a:r>
            <a:endParaRPr lang="en-US" sz="1600" dirty="0"/>
          </a:p>
          <a:p>
            <a:r>
              <a:rPr lang="en-US" sz="1600" dirty="0"/>
              <a:t> </a:t>
            </a:r>
          </a:p>
          <a:p>
            <a:r>
              <a:rPr lang="en-US" sz="1600" b="1" dirty="0"/>
              <a:t>Susan </a:t>
            </a:r>
            <a:r>
              <a:rPr lang="en-US" sz="1600" b="1" dirty="0" err="1"/>
              <a:t>Scherffius</a:t>
            </a:r>
            <a:r>
              <a:rPr lang="en-US" sz="1600" b="1" dirty="0"/>
              <a:t> Jakes</a:t>
            </a:r>
            <a:r>
              <a:rPr lang="en-US" sz="1600" dirty="0"/>
              <a:t> is the Associate State Program Leader for Community Development, an Extension Assistant Professor with NC Cooperative Extension and an Adjunct Professor in Psychology at North Carolina State University. She received a Ph.D. in Community Psychology from North Carolina State University.  </a:t>
            </a:r>
          </a:p>
          <a:p>
            <a:r>
              <a:rPr lang="en-US" sz="1600" b="1" dirty="0"/>
              <a:t> </a:t>
            </a:r>
            <a:endParaRPr lang="en-US" sz="1600" dirty="0"/>
          </a:p>
          <a:p>
            <a:r>
              <a:rPr lang="en-US" sz="1600" b="1" dirty="0"/>
              <a:t>Mary </a:t>
            </a:r>
            <a:r>
              <a:rPr lang="en-US" sz="1600" b="1" dirty="0" err="1"/>
              <a:t>Tschirhart</a:t>
            </a:r>
            <a:r>
              <a:rPr lang="en-US" sz="1600" dirty="0"/>
              <a:t> is a Professor of Public Administration at The Ohio State University. She served as Director of the Institute for Nonprofits and Professor of Public Administration at NC State University from 2008-2013.  She has published extensively on nonprofit topics including board governance. She recently co-authored a text titled </a:t>
            </a:r>
            <a:r>
              <a:rPr lang="en-US" sz="1600" i="1" dirty="0"/>
              <a:t>Managing Nonprofit Organizations</a:t>
            </a:r>
            <a:r>
              <a:rPr lang="en-US" sz="1600" dirty="0"/>
              <a:t>. Dr. </a:t>
            </a:r>
            <a:r>
              <a:rPr lang="en-US" sz="1600" dirty="0" err="1"/>
              <a:t>Tschirhart</a:t>
            </a:r>
            <a:r>
              <a:rPr lang="en-US" sz="1600" dirty="0"/>
              <a:t> has served on six nonprofit boards in a variety of roles, including president, and led a nonprofit as its executive director. </a:t>
            </a:r>
          </a:p>
        </p:txBody>
      </p:sp>
    </p:spTree>
    <p:extLst>
      <p:ext uri="{BB962C8B-B14F-4D97-AF65-F5344CB8AC3E}">
        <p14:creationId xmlns:p14="http://schemas.microsoft.com/office/powerpoint/2010/main" val="3320300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81534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effectLst>
                  <a:outerShdw blurRad="38100" dist="38100" dir="2700000" algn="tl">
                    <a:srgbClr val="000000">
                      <a:alpha val="43137"/>
                    </a:srgbClr>
                  </a:outerShdw>
                </a:effectLst>
              </a:rPr>
              <a:t>Resources</a:t>
            </a:r>
            <a:endParaRPr lang="en-US" sz="31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81000" y="1454426"/>
            <a:ext cx="8458200" cy="5909310"/>
          </a:xfrm>
          <a:prstGeom prst="rect">
            <a:avLst/>
          </a:prstGeom>
          <a:noFill/>
        </p:spPr>
        <p:txBody>
          <a:bodyPr wrap="square" rtlCol="0">
            <a:spAutoFit/>
          </a:bodyPr>
          <a:lstStyle/>
          <a:p>
            <a:r>
              <a:rPr lang="en-US" dirty="0" smtClean="0"/>
              <a:t>Axelrod, N. (2007). </a:t>
            </a:r>
            <a:r>
              <a:rPr lang="en-US" i="1" dirty="0" smtClean="0"/>
              <a:t>Culture of Inquiry: Healthy Debate in the Boardroom</a:t>
            </a:r>
            <a:r>
              <a:rPr lang="en-US" dirty="0" smtClean="0"/>
              <a:t>. Board Source: Washington, DC.</a:t>
            </a:r>
          </a:p>
          <a:p>
            <a:endParaRPr lang="en-US" dirty="0"/>
          </a:p>
          <a:p>
            <a:r>
              <a:rPr lang="en-US" dirty="0" smtClean="0"/>
              <a:t>Bradshaw, P. </a:t>
            </a:r>
            <a:r>
              <a:rPr lang="en-US" dirty="0"/>
              <a:t>and </a:t>
            </a:r>
            <a:r>
              <a:rPr lang="en-US" dirty="0" err="1" smtClean="0"/>
              <a:t>Fredette</a:t>
            </a:r>
            <a:r>
              <a:rPr lang="en-US" dirty="0"/>
              <a:t>, </a:t>
            </a:r>
            <a:r>
              <a:rPr lang="en-US" dirty="0" smtClean="0"/>
              <a:t>C. (2011). The </a:t>
            </a:r>
            <a:r>
              <a:rPr lang="en-US" dirty="0"/>
              <a:t>Inclusive Nonprofit Boardroom</a:t>
            </a:r>
            <a:r>
              <a:rPr lang="en-US" dirty="0" smtClean="0"/>
              <a:t>. </a:t>
            </a:r>
            <a:r>
              <a:rPr lang="en-US" i="1" dirty="0"/>
              <a:t>The </a:t>
            </a:r>
            <a:endParaRPr lang="en-US" i="1" dirty="0" smtClean="0"/>
          </a:p>
          <a:p>
            <a:r>
              <a:rPr lang="en-US" i="1" dirty="0" smtClean="0"/>
              <a:t>Nonprofit </a:t>
            </a:r>
            <a:r>
              <a:rPr lang="en-US" i="1" dirty="0"/>
              <a:t>Quarterly </a:t>
            </a:r>
            <a:r>
              <a:rPr lang="en-US" dirty="0" smtClean="0"/>
              <a:t>Spring issue.</a:t>
            </a:r>
          </a:p>
          <a:p>
            <a:endParaRPr lang="en-US" dirty="0"/>
          </a:p>
          <a:p>
            <a:r>
              <a:rPr lang="en-US" dirty="0" err="1"/>
              <a:t>Chait</a:t>
            </a:r>
            <a:r>
              <a:rPr lang="en-US" dirty="0"/>
              <a:t>, R. P., Ryan, W. P., and Taylor, B. E. (2005). </a:t>
            </a:r>
            <a:r>
              <a:rPr lang="en-US" i="1" dirty="0"/>
              <a:t>Governance as Leadership</a:t>
            </a:r>
            <a:r>
              <a:rPr lang="en-US" dirty="0"/>
              <a:t>. </a:t>
            </a:r>
            <a:endParaRPr lang="en-US" dirty="0" smtClean="0"/>
          </a:p>
          <a:p>
            <a:r>
              <a:rPr lang="en-US" dirty="0" err="1" smtClean="0"/>
              <a:t>BoardSource</a:t>
            </a:r>
            <a:r>
              <a:rPr lang="en-US" dirty="0"/>
              <a:t>. Hoboken, NJ: John Wiley and Sons, Inc</a:t>
            </a:r>
            <a:r>
              <a:rPr lang="en-US" dirty="0" smtClean="0"/>
              <a:t>.</a:t>
            </a:r>
          </a:p>
          <a:p>
            <a:endParaRPr lang="en-US" dirty="0"/>
          </a:p>
          <a:p>
            <a:r>
              <a:rPr lang="en-US" dirty="0"/>
              <a:t>Jameson, J. K., </a:t>
            </a:r>
            <a:r>
              <a:rPr lang="en-US" dirty="0" err="1"/>
              <a:t>Metelsky</a:t>
            </a:r>
            <a:r>
              <a:rPr lang="en-US" dirty="0"/>
              <a:t>, B. A., Holt, S., Bracken, S., Jakes, S. S., Landsman, R., and </a:t>
            </a:r>
            <a:r>
              <a:rPr lang="en-US" dirty="0" err="1"/>
              <a:t>Petteway</a:t>
            </a:r>
            <a:r>
              <a:rPr lang="en-US" dirty="0"/>
              <a:t>, R. (2009). The Board Communication Initiative. Grant funded by the NC State Office of Extension Engagement and Economic Development, the Institute for Nonprofits, and the College of Humanities and Social Sciences. (Unpublished research</a:t>
            </a:r>
            <a:r>
              <a:rPr lang="en-US" dirty="0" smtClean="0"/>
              <a:t>).</a:t>
            </a:r>
          </a:p>
          <a:p>
            <a:endParaRPr lang="en-US" dirty="0"/>
          </a:p>
          <a:p>
            <a:r>
              <a:rPr lang="en-US" dirty="0" err="1" smtClean="0"/>
              <a:t>Metelsky</a:t>
            </a:r>
            <a:r>
              <a:rPr lang="en-US" dirty="0"/>
              <a:t>, B. A. &amp; Jameson, J. K. (2013). Getting it all out on the table: Eliciting diverse</a:t>
            </a:r>
          </a:p>
          <a:p>
            <a:r>
              <a:rPr lang="en-US" dirty="0"/>
              <a:t>perspectives to foster generative governance In T. </a:t>
            </a:r>
            <a:r>
              <a:rPr lang="en-US" dirty="0" err="1"/>
              <a:t>Temkin</a:t>
            </a:r>
            <a:r>
              <a:rPr lang="en-US" dirty="0"/>
              <a:t> (ed.), You and your board: New thinking from the field's top practitioners, researchers, and provocateurs. Charity Channel Press.</a:t>
            </a:r>
          </a:p>
          <a:p>
            <a:endParaRPr lang="en-US" dirty="0"/>
          </a:p>
          <a:p>
            <a:endParaRPr lang="en-US" dirty="0"/>
          </a:p>
          <a:p>
            <a:endParaRPr lang="en-US" dirty="0"/>
          </a:p>
        </p:txBody>
      </p:sp>
    </p:spTree>
    <p:extLst>
      <p:ext uri="{BB962C8B-B14F-4D97-AF65-F5344CB8AC3E}">
        <p14:creationId xmlns:p14="http://schemas.microsoft.com/office/powerpoint/2010/main" val="3459022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E3304A"/>
          </a:solidFill>
        </p:spPr>
        <p:txBody>
          <a:bodyPr/>
          <a:lstStyle/>
          <a:p>
            <a:r>
              <a:rPr lang="en-US" b="1" dirty="0" smtClean="0">
                <a:solidFill>
                  <a:schemeClr val="bg1"/>
                </a:solidFill>
                <a:effectLst>
                  <a:outerShdw blurRad="38100" dist="38100" dir="2700000" algn="tl">
                    <a:srgbClr val="000000">
                      <a:alpha val="43137"/>
                    </a:srgbClr>
                  </a:outerShdw>
                </a:effectLst>
              </a:rPr>
              <a:t>Module 4</a:t>
            </a:r>
            <a:endParaRPr lang="en-US" b="1" dirty="0">
              <a:solidFill>
                <a:schemeClr val="bg1"/>
              </a:solidFill>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00" y="2209800"/>
            <a:ext cx="5422400" cy="3457612"/>
          </a:xfrm>
          <a:prstGeom prst="rect">
            <a:avLst/>
          </a:prstGeom>
        </p:spPr>
      </p:pic>
      <p:sp>
        <p:nvSpPr>
          <p:cNvPr id="10" name="Text Placeholder 9"/>
          <p:cNvSpPr>
            <a:spLocks noGrp="1"/>
          </p:cNvSpPr>
          <p:nvPr>
            <p:ph type="body" sz="quarter" idx="3"/>
          </p:nvPr>
        </p:nvSpPr>
        <p:spPr>
          <a:xfrm>
            <a:off x="2919956" y="2819400"/>
            <a:ext cx="3240088" cy="1752600"/>
          </a:xfrm>
        </p:spPr>
        <p:txBody>
          <a:bodyPr>
            <a:normAutofit/>
          </a:bodyPr>
          <a:lstStyle/>
          <a:p>
            <a:pPr algn="ctr"/>
            <a:r>
              <a:rPr lang="en-US" sz="3200" dirty="0" smtClean="0">
                <a:solidFill>
                  <a:schemeClr val="bg1"/>
                </a:solidFill>
                <a:effectLst>
                  <a:outerShdw blurRad="38100" dist="38100" dir="2700000" algn="tl">
                    <a:srgbClr val="000000">
                      <a:alpha val="43137"/>
                    </a:srgbClr>
                  </a:outerShdw>
                </a:effectLst>
              </a:rPr>
              <a:t>Enhancing Board Engagement</a:t>
            </a:r>
            <a:endParaRPr lang="en-US" sz="3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64586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2200" y="5257801"/>
            <a:ext cx="1468419" cy="1357974"/>
          </a:xfrm>
          <a:prstGeom prst="rect">
            <a:avLst/>
          </a:prstGeom>
        </p:spPr>
      </p:pic>
      <p:sp>
        <p:nvSpPr>
          <p:cNvPr id="10" name="Title 1"/>
          <p:cNvSpPr txBox="1">
            <a:spLocks/>
          </p:cNvSpPr>
          <p:nvPr/>
        </p:nvSpPr>
        <p:spPr>
          <a:xfrm>
            <a:off x="762000" y="304800"/>
            <a:ext cx="7620000" cy="1143000"/>
          </a:xfrm>
          <a:prstGeom prst="rect">
            <a:avLst/>
          </a:prstGeom>
          <a:solidFill>
            <a:srgbClr val="C000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ln>
                  <a:solidFill>
                    <a:schemeClr val="bg1"/>
                  </a:solidFill>
                </a:ln>
                <a:solidFill>
                  <a:schemeClr val="bg1"/>
                </a:solidFill>
                <a:effectLst>
                  <a:outerShdw blurRad="38100" dist="38100" dir="2700000" algn="tl">
                    <a:srgbClr val="000000">
                      <a:alpha val="43137"/>
                    </a:srgbClr>
                  </a:outerShdw>
                </a:effectLst>
              </a:rPr>
              <a:t>Goals for this Module</a:t>
            </a:r>
            <a:endParaRPr lang="en-US" dirty="0">
              <a:ln>
                <a:solidFill>
                  <a:schemeClr val="bg1"/>
                </a:solidFill>
              </a:ln>
              <a:solidFill>
                <a:schemeClr val="bg1"/>
              </a:solidFill>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11" name="Content Placeholder 2"/>
          <p:cNvSpPr txBox="1">
            <a:spLocks/>
          </p:cNvSpPr>
          <p:nvPr/>
        </p:nvSpPr>
        <p:spPr>
          <a:xfrm>
            <a:off x="762000" y="1447801"/>
            <a:ext cx="7772400" cy="476786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None/>
            </a:pPr>
            <a:r>
              <a:rPr lang="en-US" sz="3500" b="1" dirty="0" smtClean="0"/>
              <a:t>Participants will be able to:</a:t>
            </a:r>
          </a:p>
          <a:p>
            <a:pPr lvl="1" algn="just"/>
            <a:r>
              <a:rPr lang="en-US" sz="3500" dirty="0" smtClean="0"/>
              <a:t>Describe the qualities of a fully engaged board</a:t>
            </a:r>
          </a:p>
          <a:p>
            <a:pPr lvl="1" algn="just"/>
            <a:r>
              <a:rPr lang="en-US" sz="3500" dirty="0" smtClean="0"/>
              <a:t>List the four key elements needed</a:t>
            </a:r>
          </a:p>
          <a:p>
            <a:pPr marL="457200" lvl="1" indent="0" algn="just">
              <a:buNone/>
            </a:pPr>
            <a:r>
              <a:rPr lang="en-US" sz="3500" dirty="0" smtClean="0"/>
              <a:t>   to develop a culture of engagement</a:t>
            </a:r>
          </a:p>
          <a:p>
            <a:pPr lvl="1" algn="just"/>
            <a:r>
              <a:rPr lang="en-US" sz="3500" dirty="0" smtClean="0"/>
              <a:t>Build an agenda that will enhance </a:t>
            </a:r>
          </a:p>
          <a:p>
            <a:pPr marL="457200" lvl="1" indent="0" algn="just">
              <a:buNone/>
            </a:pPr>
            <a:r>
              <a:rPr lang="en-US" sz="3500" dirty="0"/>
              <a:t> </a:t>
            </a:r>
            <a:r>
              <a:rPr lang="en-US" sz="3500" dirty="0" smtClean="0"/>
              <a:t>  board engagement</a:t>
            </a:r>
          </a:p>
          <a:p>
            <a:pPr marL="0" indent="0">
              <a:buNone/>
            </a:pPr>
            <a:endParaRPr lang="en-US" dirty="0" smtClean="0"/>
          </a:p>
        </p:txBody>
      </p:sp>
    </p:spTree>
    <p:extLst>
      <p:ext uri="{BB962C8B-B14F-4D97-AF65-F5344CB8AC3E}">
        <p14:creationId xmlns:p14="http://schemas.microsoft.com/office/powerpoint/2010/main" val="3868448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8153400" cy="1447800"/>
          </a:xfrm>
          <a:prstGeom prst="rect">
            <a:avLst/>
          </a:prstGeom>
          <a:solidFill>
            <a:srgbClr val="C00000"/>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effectLst>
                  <a:outerShdw blurRad="38100" dist="38100" dir="2700000" algn="tl">
                    <a:srgbClr val="000000">
                      <a:alpha val="43137"/>
                    </a:srgbClr>
                  </a:outerShdw>
                </a:effectLst>
              </a:rPr>
              <a:t>What does a fully </a:t>
            </a:r>
          </a:p>
          <a:p>
            <a:r>
              <a:rPr lang="en-US" b="1" dirty="0" smtClean="0">
                <a:solidFill>
                  <a:schemeClr val="bg1"/>
                </a:solidFill>
                <a:effectLst>
                  <a:outerShdw blurRad="38100" dist="38100" dir="2700000" algn="tl">
                    <a:srgbClr val="000000">
                      <a:alpha val="43137"/>
                    </a:srgbClr>
                  </a:outerShdw>
                </a:effectLst>
              </a:rPr>
              <a:t>engaged group look like?</a:t>
            </a:r>
            <a:endParaRPr lang="en-US" b="1" dirty="0">
              <a:solidFill>
                <a:schemeClr val="bg1"/>
              </a:solidFill>
              <a:effectLst>
                <a:outerShdw blurRad="38100" dist="38100" dir="2700000" algn="tl">
                  <a:srgbClr val="000000">
                    <a:alpha val="43137"/>
                  </a:srgbClr>
                </a:outerShdw>
              </a:effectLst>
            </a:endParaRPr>
          </a:p>
        </p:txBody>
      </p:sp>
      <p:sp>
        <p:nvSpPr>
          <p:cNvPr id="7" name="Content Placeholder 2"/>
          <p:cNvSpPr txBox="1">
            <a:spLocks/>
          </p:cNvSpPr>
          <p:nvPr/>
        </p:nvSpPr>
        <p:spPr>
          <a:xfrm>
            <a:off x="457200" y="1447800"/>
            <a:ext cx="8153400" cy="4525963"/>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a:p>
            <a:pPr marL="514350" indent="-514350" algn="just">
              <a:buFont typeface="+mj-lt"/>
              <a:buAutoNum type="arabicPeriod"/>
            </a:pPr>
            <a:r>
              <a:rPr lang="en-US" dirty="0" smtClean="0"/>
              <a:t>Tell of a time you were in a fully engaged group.</a:t>
            </a:r>
          </a:p>
          <a:p>
            <a:pPr marL="514350" indent="-514350" algn="just">
              <a:buFont typeface="+mj-lt"/>
              <a:buAutoNum type="arabicPeriod"/>
            </a:pPr>
            <a:r>
              <a:rPr lang="en-US" dirty="0" smtClean="0"/>
              <a:t>You are on  non-profit board that fosters full engagement of its entire board.  What are key strengths of this board?</a:t>
            </a:r>
          </a:p>
          <a:p>
            <a:pPr marL="514350" indent="-514350" algn="just">
              <a:buFont typeface="+mj-lt"/>
              <a:buAutoNum type="arabicPeriod"/>
            </a:pPr>
            <a:r>
              <a:rPr lang="en-US" dirty="0" smtClean="0"/>
              <a:t>You have three wishes as a non-profit board chair to make your board the healthiest board it can be.  What are they?</a:t>
            </a:r>
          </a:p>
        </p:txBody>
      </p:sp>
    </p:spTree>
    <p:extLst>
      <p:ext uri="{BB962C8B-B14F-4D97-AF65-F5344CB8AC3E}">
        <p14:creationId xmlns:p14="http://schemas.microsoft.com/office/powerpoint/2010/main" val="743792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81534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effectLst>
                  <a:outerShdw blurRad="38100" dist="38100" dir="2700000" algn="tl">
                    <a:srgbClr val="000000">
                      <a:alpha val="43137"/>
                    </a:srgbClr>
                  </a:outerShdw>
                </a:effectLst>
              </a:rPr>
              <a:t>What did you learn?</a:t>
            </a:r>
            <a:endParaRPr lang="en-US" b="1" dirty="0">
              <a:solidFill>
                <a:schemeClr val="bg1"/>
              </a:solidFill>
              <a:effectLst>
                <a:outerShdw blurRad="38100" dist="38100" dir="2700000" algn="tl">
                  <a:srgbClr val="000000">
                    <a:alpha val="43137"/>
                  </a:srgbClr>
                </a:outerShdw>
              </a:effectLst>
            </a:endParaRPr>
          </a:p>
        </p:txBody>
      </p:sp>
      <p:sp>
        <p:nvSpPr>
          <p:cNvPr id="7" name="Content Placeholder 2"/>
          <p:cNvSpPr txBox="1">
            <a:spLocks/>
          </p:cNvSpPr>
          <p:nvPr/>
        </p:nvSpPr>
        <p:spPr>
          <a:xfrm>
            <a:off x="457200" y="1219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a:p>
            <a:pPr marL="0" indent="0" algn="just">
              <a:buNone/>
            </a:pPr>
            <a:r>
              <a:rPr lang="en-US" dirty="0" smtClean="0"/>
              <a:t>What are the qualities of a fully engaged board?</a:t>
            </a:r>
          </a:p>
          <a:p>
            <a:pPr marL="0" indent="0" algn="just">
              <a:buNone/>
            </a:pPr>
            <a:endParaRPr lang="en-US" dirty="0" smtClean="0"/>
          </a:p>
          <a:p>
            <a:pPr marL="0" indent="0" algn="just">
              <a:buNone/>
            </a:pPr>
            <a:r>
              <a:rPr lang="en-US" dirty="0" smtClean="0"/>
              <a:t>What key elements do you need to have in place to be fully engaged?</a:t>
            </a:r>
          </a:p>
          <a:p>
            <a:pPr marL="0" indent="0" algn="just">
              <a:buNone/>
            </a:pPr>
            <a:endParaRPr lang="en-US" dirty="0" smtClean="0"/>
          </a:p>
          <a:p>
            <a:pPr marL="0" indent="0" algn="just">
              <a:buNone/>
            </a:pPr>
            <a:r>
              <a:rPr lang="en-US" dirty="0" smtClean="0"/>
              <a:t>What really makes it work?</a:t>
            </a:r>
          </a:p>
        </p:txBody>
      </p:sp>
    </p:spTree>
    <p:extLst>
      <p:ext uri="{BB962C8B-B14F-4D97-AF65-F5344CB8AC3E}">
        <p14:creationId xmlns:p14="http://schemas.microsoft.com/office/powerpoint/2010/main" val="3910614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8153400" cy="1143000"/>
          </a:xfrm>
          <a:prstGeom prst="rect">
            <a:avLst/>
          </a:prstGeom>
          <a:solidFill>
            <a:srgbClr val="C00000"/>
          </a:solidFill>
          <a:ln>
            <a:solidFill>
              <a:schemeClr val="tx1"/>
            </a:solidFill>
          </a:ln>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effectLst>
                  <a:outerShdw blurRad="38100" dist="38100" dir="2700000" algn="tl">
                    <a:srgbClr val="000000">
                      <a:alpha val="43137"/>
                    </a:srgbClr>
                  </a:outerShdw>
                </a:effectLst>
              </a:rPr>
              <a:t>Culture of Inquiry</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(Axelrod, 2007)</a:t>
            </a:r>
            <a:endParaRPr lang="en-US" b="1" dirty="0">
              <a:solidFill>
                <a:schemeClr val="bg1"/>
              </a:solidFill>
              <a:effectLst>
                <a:outerShdw blurRad="38100" dist="38100" dir="2700000" algn="tl">
                  <a:srgbClr val="000000">
                    <a:alpha val="43137"/>
                  </a:srgbClr>
                </a:outerShdw>
              </a:effectLst>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0" y="2991291"/>
            <a:ext cx="4267200" cy="3043936"/>
          </a:xfrm>
          <a:prstGeom prst="rect">
            <a:avLst/>
          </a:prstGeom>
          <a:ln>
            <a:solidFill>
              <a:schemeClr val="tx1"/>
            </a:solidFill>
          </a:ln>
          <a:effectLst>
            <a:softEdge rad="127000"/>
          </a:effectLst>
        </p:spPr>
      </p:pic>
      <p:sp>
        <p:nvSpPr>
          <p:cNvPr id="7" name="Content Placeholder 2"/>
          <p:cNvSpPr txBox="1">
            <a:spLocks/>
          </p:cNvSpPr>
          <p:nvPr/>
        </p:nvSpPr>
        <p:spPr>
          <a:xfrm>
            <a:off x="443948" y="1579976"/>
            <a:ext cx="8242852"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None/>
            </a:pPr>
            <a:r>
              <a:rPr lang="en-US" sz="4000" dirty="0" smtClean="0"/>
              <a:t>Trust, Information Sharing, Teamwork</a:t>
            </a:r>
          </a:p>
          <a:p>
            <a:pPr marL="0" indent="0">
              <a:lnSpc>
                <a:spcPct val="150000"/>
              </a:lnSpc>
              <a:buNone/>
            </a:pPr>
            <a:r>
              <a:rPr lang="en-US" sz="4000" dirty="0"/>
              <a:t>a</a:t>
            </a:r>
            <a:r>
              <a:rPr lang="en-US" sz="4000" dirty="0" smtClean="0"/>
              <a:t>nd Dialogue</a:t>
            </a:r>
          </a:p>
        </p:txBody>
      </p:sp>
    </p:spTree>
    <p:extLst>
      <p:ext uri="{BB962C8B-B14F-4D97-AF65-F5344CB8AC3E}">
        <p14:creationId xmlns:p14="http://schemas.microsoft.com/office/powerpoint/2010/main" val="2603110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762000" y="304800"/>
            <a:ext cx="76200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effectLst>
                  <a:outerShdw blurRad="38100" dist="38100" dir="2700000" algn="tl">
                    <a:srgbClr val="000000">
                      <a:alpha val="43137"/>
                    </a:srgbClr>
                  </a:outerShdw>
                </a:effectLst>
              </a:rPr>
              <a:t>Trust</a:t>
            </a:r>
            <a:endParaRPr lang="en-US" b="1" dirty="0">
              <a:solidFill>
                <a:schemeClr val="bg1"/>
              </a:solidFill>
              <a:effectLst>
                <a:outerShdw blurRad="38100" dist="38100" dir="2700000" algn="tl">
                  <a:srgbClr val="000000">
                    <a:alpha val="43137"/>
                  </a:srgbClr>
                </a:outerShdw>
              </a:effectLst>
            </a:endParaRPr>
          </a:p>
        </p:txBody>
      </p:sp>
      <p:sp>
        <p:nvSpPr>
          <p:cNvPr id="7" name="Content Placeholder 2"/>
          <p:cNvSpPr txBox="1">
            <a:spLocks/>
          </p:cNvSpPr>
          <p:nvPr/>
        </p:nvSpPr>
        <p:spPr>
          <a:xfrm>
            <a:off x="609600" y="1752600"/>
            <a:ext cx="79248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0000"/>
              </a:lnSpc>
            </a:pPr>
            <a:r>
              <a:rPr lang="en-US" dirty="0"/>
              <a:t>A</a:t>
            </a:r>
            <a:r>
              <a:rPr lang="en-US" dirty="0" smtClean="0"/>
              <a:t>n intentional tone of safety and engagement set from the top</a:t>
            </a:r>
          </a:p>
          <a:p>
            <a:pPr algn="just">
              <a:lnSpc>
                <a:spcPct val="110000"/>
              </a:lnSpc>
            </a:pPr>
            <a:r>
              <a:rPr lang="en-US" dirty="0" smtClean="0"/>
              <a:t>Rules in engagement are evident and agreed upon</a:t>
            </a:r>
          </a:p>
          <a:p>
            <a:pPr algn="just">
              <a:lnSpc>
                <a:spcPct val="110000"/>
              </a:lnSpc>
            </a:pPr>
            <a:r>
              <a:rPr lang="en-US" dirty="0" smtClean="0"/>
              <a:t>Deliberate opportunities made for board to get to know each other</a:t>
            </a:r>
          </a:p>
          <a:p>
            <a:pPr algn="just">
              <a:lnSpc>
                <a:spcPct val="110000"/>
              </a:lnSpc>
            </a:pPr>
            <a:r>
              <a:rPr lang="en-US" dirty="0" smtClean="0"/>
              <a:t>Candor and consensus are encouraged</a:t>
            </a:r>
          </a:p>
        </p:txBody>
      </p:sp>
    </p:spTree>
    <p:extLst>
      <p:ext uri="{BB962C8B-B14F-4D97-AF65-F5344CB8AC3E}">
        <p14:creationId xmlns:p14="http://schemas.microsoft.com/office/powerpoint/2010/main" val="2847338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81534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effectLst>
                  <a:outerShdw blurRad="38100" dist="38100" dir="2700000" algn="tl">
                    <a:srgbClr val="000000">
                      <a:alpha val="43137"/>
                    </a:srgbClr>
                  </a:outerShdw>
                </a:effectLst>
              </a:rPr>
              <a:t>Information Sharing</a:t>
            </a:r>
            <a:endParaRPr lang="en-US" b="1" dirty="0">
              <a:solidFill>
                <a:schemeClr val="bg1"/>
              </a:solidFill>
              <a:effectLst>
                <a:outerShdw blurRad="38100" dist="38100" dir="2700000" algn="tl">
                  <a:srgbClr val="000000">
                    <a:alpha val="43137"/>
                  </a:srgbClr>
                </a:outerShdw>
              </a:effectLst>
            </a:endParaRPr>
          </a:p>
        </p:txBody>
      </p:sp>
      <p:sp>
        <p:nvSpPr>
          <p:cNvPr id="7" name="Content Placeholder 2"/>
          <p:cNvSpPr txBox="1">
            <a:spLocks/>
          </p:cNvSpPr>
          <p:nvPr/>
        </p:nvSpPr>
        <p:spPr>
          <a:xfrm>
            <a:off x="457200" y="1752600"/>
            <a:ext cx="81534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0000"/>
              </a:lnSpc>
            </a:pPr>
            <a:r>
              <a:rPr lang="en-US" dirty="0" smtClean="0"/>
              <a:t>Quality board orientation</a:t>
            </a:r>
          </a:p>
          <a:p>
            <a:pPr algn="just">
              <a:lnSpc>
                <a:spcPct val="110000"/>
              </a:lnSpc>
            </a:pPr>
            <a:r>
              <a:rPr lang="en-US" dirty="0" smtClean="0"/>
              <a:t>Enough well-organized information before meeting</a:t>
            </a:r>
          </a:p>
          <a:p>
            <a:pPr algn="just">
              <a:lnSpc>
                <a:spcPct val="110000"/>
              </a:lnSpc>
            </a:pPr>
            <a:r>
              <a:rPr lang="en-US" dirty="0" smtClean="0"/>
              <a:t>Background and contextual information is given as needed</a:t>
            </a:r>
          </a:p>
          <a:p>
            <a:pPr algn="just">
              <a:lnSpc>
                <a:spcPct val="110000"/>
              </a:lnSpc>
            </a:pPr>
            <a:r>
              <a:rPr lang="en-US" dirty="0" smtClean="0"/>
              <a:t>Think about the ways the board needs information</a:t>
            </a:r>
          </a:p>
        </p:txBody>
      </p:sp>
    </p:spTree>
    <p:extLst>
      <p:ext uri="{BB962C8B-B14F-4D97-AF65-F5344CB8AC3E}">
        <p14:creationId xmlns:p14="http://schemas.microsoft.com/office/powerpoint/2010/main" val="1675216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2364</TotalTime>
  <Words>760</Words>
  <Application>Microsoft Office PowerPoint</Application>
  <PresentationFormat>On-screen Show (4:3)</PresentationFormat>
  <Paragraphs>148</Paragraphs>
  <Slides>20</Slides>
  <Notes>15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Custom Design</vt:lpstr>
      <vt:lpstr>PowerPoint Presentation</vt:lpstr>
      <vt:lpstr>PowerPoint Presentation</vt:lpstr>
      <vt:lpstr>Module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NC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Melonie S St John</dc:creator>
  <cp:lastModifiedBy>Jacqueline Murphy Miller</cp:lastModifiedBy>
  <cp:revision>97</cp:revision>
  <cp:lastPrinted>2013-08-29T14:37:51Z</cp:lastPrinted>
  <dcterms:created xsi:type="dcterms:W3CDTF">2013-06-03T18:20:21Z</dcterms:created>
  <dcterms:modified xsi:type="dcterms:W3CDTF">2014-03-19T22:33:38Z</dcterms:modified>
</cp:coreProperties>
</file>