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27"/>
  </p:notesMasterIdLst>
  <p:sldIdLst>
    <p:sldId id="293" r:id="rId2"/>
    <p:sldId id="294" r:id="rId3"/>
    <p:sldId id="257" r:id="rId4"/>
    <p:sldId id="275" r:id="rId5"/>
    <p:sldId id="272" r:id="rId6"/>
    <p:sldId id="276" r:id="rId7"/>
    <p:sldId id="277" r:id="rId8"/>
    <p:sldId id="278" r:id="rId9"/>
    <p:sldId id="287" r:id="rId10"/>
    <p:sldId id="279" r:id="rId11"/>
    <p:sldId id="291" r:id="rId12"/>
    <p:sldId id="288" r:id="rId13"/>
    <p:sldId id="289" r:id="rId14"/>
    <p:sldId id="290" r:id="rId15"/>
    <p:sldId id="280" r:id="rId16"/>
    <p:sldId id="281" r:id="rId17"/>
    <p:sldId id="282" r:id="rId18"/>
    <p:sldId id="283" r:id="rId19"/>
    <p:sldId id="284" r:id="rId20"/>
    <p:sldId id="285" r:id="rId21"/>
    <p:sldId id="286" r:id="rId22"/>
    <p:sldId id="269" r:id="rId23"/>
    <p:sldId id="268" r:id="rId24"/>
    <p:sldId id="292" r:id="rId25"/>
    <p:sldId id="273" r:id="rId2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E5884B5-3805-429A-8594-04B78FAA4453}">
          <p14:sldIdLst/>
        </p14:section>
        <p14:section name="Untitled Section" id="{BBB66C14-BBFA-4BD2-8114-EBCF4176A4C5}">
          <p14:sldIdLst>
            <p14:sldId id="293"/>
            <p14:sldId id="294"/>
            <p14:sldId id="257"/>
            <p14:sldId id="275"/>
            <p14:sldId id="272"/>
            <p14:sldId id="276"/>
            <p14:sldId id="277"/>
            <p14:sldId id="278"/>
            <p14:sldId id="287"/>
            <p14:sldId id="279"/>
            <p14:sldId id="291"/>
            <p14:sldId id="288"/>
            <p14:sldId id="289"/>
            <p14:sldId id="290"/>
            <p14:sldId id="280"/>
            <p14:sldId id="281"/>
            <p14:sldId id="282"/>
            <p14:sldId id="283"/>
            <p14:sldId id="284"/>
            <p14:sldId id="285"/>
            <p14:sldId id="286"/>
            <p14:sldId id="269"/>
            <p14:sldId id="268"/>
            <p14:sldId id="292"/>
            <p14:sldId id="273"/>
          </p14:sldIdLst>
        </p14:section>
      </p14:sectionLst>
    </p:ext>
    <p:ext uri="{EFAFB233-063F-42B5-8137-9DF3F51BA10A}">
      <p15:sldGuideLst xmlns:p15="http://schemas.microsoft.com/office/powerpoint/2012/main" xmlns="" xmlns:mv="urn:schemas-microsoft-com:mac:vml" xmlns:mc="http://schemas.openxmlformats.org/markup-compatibility/2006">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30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xmlns:mv="urn:schemas-microsoft-com:mac:vml" xmlns:mc="http://schemas.openxmlformats.org/markup-compatibility/2006"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253" autoAdjust="0"/>
  </p:normalViewPr>
  <p:slideViewPr>
    <p:cSldViewPr>
      <p:cViewPr varScale="1">
        <p:scale>
          <a:sx n="47" d="100"/>
          <a:sy n="47" d="100"/>
        </p:scale>
        <p:origin x="-1404" y="-9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p:scale>
          <a:sx n="100" d="100"/>
          <a:sy n="100" d="100"/>
        </p:scale>
        <p:origin x="-1854" y="15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375FB8F5-91BC-49A8-9ABE-D2DB997B35E0}" type="datetimeFigureOut">
              <a:rPr lang="en-US" smtClean="0"/>
              <a:pPr/>
              <a:t>3/19/2014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A0660121-5380-429F-B9EA-6BCA4B73A8FC}" type="slidenum">
              <a:rPr lang="en-US" smtClean="0"/>
              <a:pPr/>
              <a:t>‹#›</a:t>
            </a:fld>
            <a:endParaRPr lang="en-US"/>
          </a:p>
        </p:txBody>
      </p:sp>
    </p:spTree>
    <p:extLst>
      <p:ext uri="{BB962C8B-B14F-4D97-AF65-F5344CB8AC3E}">
        <p14:creationId xmlns:p14="http://schemas.microsoft.com/office/powerpoint/2010/main" val="3883758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660121-5380-429F-B9EA-6BCA4B73A8FC}" type="slidenum">
              <a:rPr lang="en-US" smtClean="0"/>
              <a:pPr/>
              <a:t>3</a:t>
            </a:fld>
            <a:endParaRPr lang="en-US"/>
          </a:p>
        </p:txBody>
      </p:sp>
    </p:spTree>
    <p:extLst>
      <p:ext uri="{BB962C8B-B14F-4D97-AF65-F5344CB8AC3E}">
        <p14:creationId xmlns:p14="http://schemas.microsoft.com/office/powerpoint/2010/main" val="27175918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0660121-5380-429F-B9EA-6BCA4B73A8FC}" type="slidenum">
              <a:rPr lang="en-US" smtClean="0"/>
              <a:pPr/>
              <a:t>12</a:t>
            </a:fld>
            <a:endParaRPr lang="en-US"/>
          </a:p>
        </p:txBody>
      </p:sp>
    </p:spTree>
    <p:extLst>
      <p:ext uri="{BB962C8B-B14F-4D97-AF65-F5344CB8AC3E}">
        <p14:creationId xmlns:p14="http://schemas.microsoft.com/office/powerpoint/2010/main" val="202717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0660121-5380-429F-B9EA-6BCA4B73A8FC}" type="slidenum">
              <a:rPr lang="en-US" smtClean="0"/>
              <a:pPr/>
              <a:t>13</a:t>
            </a:fld>
            <a:endParaRPr lang="en-US"/>
          </a:p>
        </p:txBody>
      </p:sp>
    </p:spTree>
    <p:extLst>
      <p:ext uri="{BB962C8B-B14F-4D97-AF65-F5344CB8AC3E}">
        <p14:creationId xmlns:p14="http://schemas.microsoft.com/office/powerpoint/2010/main" val="4192163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0660121-5380-429F-B9EA-6BCA4B73A8FC}" type="slidenum">
              <a:rPr lang="en-US" smtClean="0"/>
              <a:pPr/>
              <a:t>14</a:t>
            </a:fld>
            <a:endParaRPr lang="en-US"/>
          </a:p>
        </p:txBody>
      </p:sp>
    </p:spTree>
    <p:extLst>
      <p:ext uri="{BB962C8B-B14F-4D97-AF65-F5344CB8AC3E}">
        <p14:creationId xmlns:p14="http://schemas.microsoft.com/office/powerpoint/2010/main" val="35798260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8B6B77-A0C8-4B7E-A5E9-174B02A04FBA}" type="slidenum">
              <a:rPr lang="en-US" smtClean="0"/>
              <a:pPr/>
              <a:t>15</a:t>
            </a:fld>
            <a:endParaRPr lang="en-US"/>
          </a:p>
        </p:txBody>
      </p:sp>
    </p:spTree>
    <p:extLst>
      <p:ext uri="{BB962C8B-B14F-4D97-AF65-F5344CB8AC3E}">
        <p14:creationId xmlns:p14="http://schemas.microsoft.com/office/powerpoint/2010/main" val="1645764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660121-5380-429F-B9EA-6BCA4B73A8FC}" type="slidenum">
              <a:rPr lang="en-US" smtClean="0"/>
              <a:pPr/>
              <a:t>16</a:t>
            </a:fld>
            <a:endParaRPr lang="en-US"/>
          </a:p>
        </p:txBody>
      </p:sp>
    </p:spTree>
    <p:extLst>
      <p:ext uri="{BB962C8B-B14F-4D97-AF65-F5344CB8AC3E}">
        <p14:creationId xmlns:p14="http://schemas.microsoft.com/office/powerpoint/2010/main" val="1805581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660121-5380-429F-B9EA-6BCA4B73A8FC}" type="slidenum">
              <a:rPr lang="en-US" smtClean="0"/>
              <a:pPr/>
              <a:t>17</a:t>
            </a:fld>
            <a:endParaRPr lang="en-US"/>
          </a:p>
        </p:txBody>
      </p:sp>
    </p:spTree>
    <p:extLst>
      <p:ext uri="{BB962C8B-B14F-4D97-AF65-F5344CB8AC3E}">
        <p14:creationId xmlns:p14="http://schemas.microsoft.com/office/powerpoint/2010/main" val="34107013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660121-5380-429F-B9EA-6BCA4B73A8FC}" type="slidenum">
              <a:rPr lang="en-US" smtClean="0"/>
              <a:pPr/>
              <a:t>18</a:t>
            </a:fld>
            <a:endParaRPr lang="en-US"/>
          </a:p>
        </p:txBody>
      </p:sp>
    </p:spTree>
    <p:extLst>
      <p:ext uri="{BB962C8B-B14F-4D97-AF65-F5344CB8AC3E}">
        <p14:creationId xmlns:p14="http://schemas.microsoft.com/office/powerpoint/2010/main" val="4106110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660121-5380-429F-B9EA-6BCA4B73A8FC}" type="slidenum">
              <a:rPr lang="en-US" smtClean="0"/>
              <a:pPr/>
              <a:t>19</a:t>
            </a:fld>
            <a:endParaRPr lang="en-US"/>
          </a:p>
        </p:txBody>
      </p:sp>
    </p:spTree>
    <p:extLst>
      <p:ext uri="{BB962C8B-B14F-4D97-AF65-F5344CB8AC3E}">
        <p14:creationId xmlns:p14="http://schemas.microsoft.com/office/powerpoint/2010/main" val="25151223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16425"/>
            <a:ext cx="5607050" cy="4498975"/>
          </a:xfrm>
        </p:spPr>
        <p:txBody>
          <a:bodyPr/>
          <a:lstStyle/>
          <a:p>
            <a:endParaRPr lang="en-US" sz="1000" dirty="0"/>
          </a:p>
        </p:txBody>
      </p:sp>
      <p:sp>
        <p:nvSpPr>
          <p:cNvPr id="4" name="Slide Number Placeholder 3"/>
          <p:cNvSpPr>
            <a:spLocks noGrp="1"/>
          </p:cNvSpPr>
          <p:nvPr>
            <p:ph type="sldNum" sz="quarter" idx="10"/>
          </p:nvPr>
        </p:nvSpPr>
        <p:spPr/>
        <p:txBody>
          <a:bodyPr/>
          <a:lstStyle/>
          <a:p>
            <a:fld id="{A0660121-5380-429F-B9EA-6BCA4B73A8FC}" type="slidenum">
              <a:rPr lang="en-US" smtClean="0"/>
              <a:pPr/>
              <a:t>20</a:t>
            </a:fld>
            <a:endParaRPr lang="en-US"/>
          </a:p>
        </p:txBody>
      </p:sp>
    </p:spTree>
    <p:extLst>
      <p:ext uri="{BB962C8B-B14F-4D97-AF65-F5344CB8AC3E}">
        <p14:creationId xmlns:p14="http://schemas.microsoft.com/office/powerpoint/2010/main" val="33262988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660121-5380-429F-B9EA-6BCA4B73A8FC}" type="slidenum">
              <a:rPr lang="en-US" smtClean="0"/>
              <a:pPr/>
              <a:t>21</a:t>
            </a:fld>
            <a:endParaRPr lang="en-US"/>
          </a:p>
        </p:txBody>
      </p:sp>
    </p:spTree>
    <p:extLst>
      <p:ext uri="{BB962C8B-B14F-4D97-AF65-F5344CB8AC3E}">
        <p14:creationId xmlns:p14="http://schemas.microsoft.com/office/powerpoint/2010/main" val="4153856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36143A12-B185-4DBB-AD56-89F69796C03D}" type="slidenum">
              <a:rPr lang="en-US" smtClean="0"/>
              <a:pPr/>
              <a:t>4</a:t>
            </a:fld>
            <a:endParaRPr lang="en-US"/>
          </a:p>
        </p:txBody>
      </p:sp>
    </p:spTree>
    <p:extLst>
      <p:ext uri="{BB962C8B-B14F-4D97-AF65-F5344CB8AC3E}">
        <p14:creationId xmlns:p14="http://schemas.microsoft.com/office/powerpoint/2010/main" val="20120964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660121-5380-429F-B9EA-6BCA4B73A8FC}" type="slidenum">
              <a:rPr lang="en-US" smtClean="0"/>
              <a:pPr/>
              <a:t>22</a:t>
            </a:fld>
            <a:endParaRPr lang="en-US"/>
          </a:p>
        </p:txBody>
      </p:sp>
    </p:spTree>
    <p:extLst>
      <p:ext uri="{BB962C8B-B14F-4D97-AF65-F5344CB8AC3E}">
        <p14:creationId xmlns:p14="http://schemas.microsoft.com/office/powerpoint/2010/main" val="6291929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660121-5380-429F-B9EA-6BCA4B73A8FC}" type="slidenum">
              <a:rPr lang="en-US" smtClean="0"/>
              <a:pPr/>
              <a:t>23</a:t>
            </a:fld>
            <a:endParaRPr lang="en-US"/>
          </a:p>
        </p:txBody>
      </p:sp>
    </p:spTree>
    <p:extLst>
      <p:ext uri="{BB962C8B-B14F-4D97-AF65-F5344CB8AC3E}">
        <p14:creationId xmlns:p14="http://schemas.microsoft.com/office/powerpoint/2010/main" val="1438114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660121-5380-429F-B9EA-6BCA4B73A8FC}" type="slidenum">
              <a:rPr lang="en-US" smtClean="0"/>
              <a:pPr/>
              <a:t>5</a:t>
            </a:fld>
            <a:endParaRPr lang="en-US"/>
          </a:p>
        </p:txBody>
      </p:sp>
    </p:spTree>
    <p:extLst>
      <p:ext uri="{BB962C8B-B14F-4D97-AF65-F5344CB8AC3E}">
        <p14:creationId xmlns:p14="http://schemas.microsoft.com/office/powerpoint/2010/main" val="3363773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36143A12-B185-4DBB-AD56-89F69796C03D}" type="slidenum">
              <a:rPr lang="en-US" smtClean="0"/>
              <a:pPr/>
              <a:t>6</a:t>
            </a:fld>
            <a:endParaRPr lang="en-US"/>
          </a:p>
        </p:txBody>
      </p:sp>
    </p:spTree>
    <p:extLst>
      <p:ext uri="{BB962C8B-B14F-4D97-AF65-F5344CB8AC3E}">
        <p14:creationId xmlns:p14="http://schemas.microsoft.com/office/powerpoint/2010/main" val="2012096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36143A12-B185-4DBB-AD56-89F69796C03D}" type="slidenum">
              <a:rPr lang="en-US" smtClean="0"/>
              <a:pPr/>
              <a:t>7</a:t>
            </a:fld>
            <a:endParaRPr lang="en-US"/>
          </a:p>
        </p:txBody>
      </p:sp>
    </p:spTree>
    <p:extLst>
      <p:ext uri="{BB962C8B-B14F-4D97-AF65-F5344CB8AC3E}">
        <p14:creationId xmlns:p14="http://schemas.microsoft.com/office/powerpoint/2010/main" val="2012096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36143A12-B185-4DBB-AD56-89F69796C03D}" type="slidenum">
              <a:rPr lang="en-US" smtClean="0"/>
              <a:pPr/>
              <a:t>8</a:t>
            </a:fld>
            <a:endParaRPr lang="en-US"/>
          </a:p>
        </p:txBody>
      </p:sp>
    </p:spTree>
    <p:extLst>
      <p:ext uri="{BB962C8B-B14F-4D97-AF65-F5344CB8AC3E}">
        <p14:creationId xmlns:p14="http://schemas.microsoft.com/office/powerpoint/2010/main" val="2012096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660121-5380-429F-B9EA-6BCA4B73A8FC}" type="slidenum">
              <a:rPr lang="en-US" smtClean="0"/>
              <a:pPr/>
              <a:t>9</a:t>
            </a:fld>
            <a:endParaRPr lang="en-US"/>
          </a:p>
        </p:txBody>
      </p:sp>
    </p:spTree>
    <p:extLst>
      <p:ext uri="{BB962C8B-B14F-4D97-AF65-F5344CB8AC3E}">
        <p14:creationId xmlns:p14="http://schemas.microsoft.com/office/powerpoint/2010/main" val="3327399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36143A12-B185-4DBB-AD56-89F69796C03D}" type="slidenum">
              <a:rPr lang="en-US" smtClean="0"/>
              <a:pPr/>
              <a:t>10</a:t>
            </a:fld>
            <a:endParaRPr lang="en-US"/>
          </a:p>
        </p:txBody>
      </p:sp>
    </p:spTree>
    <p:extLst>
      <p:ext uri="{BB962C8B-B14F-4D97-AF65-F5344CB8AC3E}">
        <p14:creationId xmlns:p14="http://schemas.microsoft.com/office/powerpoint/2010/main" val="2012096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to facilitator:</a:t>
            </a:r>
            <a:endParaRPr lang="en-US" dirty="0"/>
          </a:p>
        </p:txBody>
      </p:sp>
      <p:sp>
        <p:nvSpPr>
          <p:cNvPr id="4" name="Slide Number Placeholder 3"/>
          <p:cNvSpPr>
            <a:spLocks noGrp="1"/>
          </p:cNvSpPr>
          <p:nvPr>
            <p:ph type="sldNum" sz="quarter" idx="10"/>
          </p:nvPr>
        </p:nvSpPr>
        <p:spPr/>
        <p:txBody>
          <a:bodyPr/>
          <a:lstStyle/>
          <a:p>
            <a:fld id="{A0660121-5380-429F-B9EA-6BCA4B73A8FC}" type="slidenum">
              <a:rPr lang="en-US" smtClean="0"/>
              <a:pPr/>
              <a:t>11</a:t>
            </a:fld>
            <a:endParaRPr lang="en-US"/>
          </a:p>
        </p:txBody>
      </p:sp>
    </p:spTree>
    <p:extLst>
      <p:ext uri="{BB962C8B-B14F-4D97-AF65-F5344CB8AC3E}">
        <p14:creationId xmlns:p14="http://schemas.microsoft.com/office/powerpoint/2010/main" val="1413260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FAB130A-C43A-4108-9F76-049759DAF3A0}" type="datetimeFigureOut">
              <a:rPr lang="en-US" smtClean="0"/>
              <a:pPr/>
              <a:t>3/19/2014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8A6C88-AFFC-48E8-ACC9-1F9D4B05E862}" type="slidenum">
              <a:rPr lang="en-US" smtClean="0"/>
              <a:pPr/>
              <a:t>‹#›</a:t>
            </a:fld>
            <a:endParaRPr lang="en-US"/>
          </a:p>
        </p:txBody>
      </p:sp>
    </p:spTree>
    <p:extLst>
      <p:ext uri="{BB962C8B-B14F-4D97-AF65-F5344CB8AC3E}">
        <p14:creationId xmlns:p14="http://schemas.microsoft.com/office/powerpoint/2010/main" val="268473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AB130A-C43A-4108-9F76-049759DAF3A0}" type="datetimeFigureOut">
              <a:rPr lang="en-US" smtClean="0"/>
              <a:pPr/>
              <a:t>3/19/2014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8A6C88-AFFC-48E8-ACC9-1F9D4B05E862}" type="slidenum">
              <a:rPr lang="en-US" smtClean="0"/>
              <a:pPr/>
              <a:t>‹#›</a:t>
            </a:fld>
            <a:endParaRPr lang="en-US"/>
          </a:p>
        </p:txBody>
      </p:sp>
    </p:spTree>
    <p:extLst>
      <p:ext uri="{BB962C8B-B14F-4D97-AF65-F5344CB8AC3E}">
        <p14:creationId xmlns:p14="http://schemas.microsoft.com/office/powerpoint/2010/main" val="2995917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AB130A-C43A-4108-9F76-049759DAF3A0}" type="datetimeFigureOut">
              <a:rPr lang="en-US" smtClean="0"/>
              <a:pPr/>
              <a:t>3/19/2014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8A6C88-AFFC-48E8-ACC9-1F9D4B05E862}" type="slidenum">
              <a:rPr lang="en-US" smtClean="0"/>
              <a:pPr/>
              <a:t>‹#›</a:t>
            </a:fld>
            <a:endParaRPr lang="en-US"/>
          </a:p>
        </p:txBody>
      </p:sp>
    </p:spTree>
    <p:extLst>
      <p:ext uri="{BB962C8B-B14F-4D97-AF65-F5344CB8AC3E}">
        <p14:creationId xmlns:p14="http://schemas.microsoft.com/office/powerpoint/2010/main" val="2362212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093788" y="284163"/>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05000"/>
            <a:ext cx="3810000"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05000"/>
            <a:ext cx="3810000"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076700"/>
            <a:ext cx="3810000"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076700"/>
            <a:ext cx="3810000"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ARNOVA 2002</a:t>
            </a:r>
          </a:p>
        </p:txBody>
      </p:sp>
      <p:sp>
        <p:nvSpPr>
          <p:cNvPr id="9" name="Rectangle 9" descr="Large confetti"/>
          <p:cNvSpPr>
            <a:spLocks noGrp="1" noChangeArrowheads="1"/>
          </p:cNvSpPr>
          <p:nvPr>
            <p:ph type="sldNum" sz="quarter" idx="12"/>
          </p:nvPr>
        </p:nvSpPr>
        <p:spPr>
          <a:ln/>
        </p:spPr>
        <p:txBody>
          <a:bodyPr/>
          <a:lstStyle>
            <a:lvl1pPr>
              <a:defRPr/>
            </a:lvl1pPr>
          </a:lstStyle>
          <a:p>
            <a:pPr>
              <a:defRPr/>
            </a:pPr>
            <a:fld id="{0FE369B7-A9EA-4D12-9A74-7101EC3D6DC3}" type="slidenum">
              <a:rPr lang="en-US"/>
              <a:pPr>
                <a:defRPr/>
              </a:pPr>
              <a:t>‹#›</a:t>
            </a:fld>
            <a:endParaRPr lang="en-US"/>
          </a:p>
        </p:txBody>
      </p:sp>
    </p:spTree>
    <p:extLst>
      <p:ext uri="{BB962C8B-B14F-4D97-AF65-F5344CB8AC3E}">
        <p14:creationId xmlns:p14="http://schemas.microsoft.com/office/powerpoint/2010/main" val="2481578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AB130A-C43A-4108-9F76-049759DAF3A0}" type="datetimeFigureOut">
              <a:rPr lang="en-US" smtClean="0"/>
              <a:pPr/>
              <a:t>3/19/2014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8A6C88-AFFC-48E8-ACC9-1F9D4B05E862}" type="slidenum">
              <a:rPr lang="en-US" smtClean="0"/>
              <a:pPr/>
              <a:t>‹#›</a:t>
            </a:fld>
            <a:endParaRPr lang="en-US"/>
          </a:p>
        </p:txBody>
      </p:sp>
    </p:spTree>
    <p:extLst>
      <p:ext uri="{BB962C8B-B14F-4D97-AF65-F5344CB8AC3E}">
        <p14:creationId xmlns:p14="http://schemas.microsoft.com/office/powerpoint/2010/main" val="714701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AB130A-C43A-4108-9F76-049759DAF3A0}" type="datetimeFigureOut">
              <a:rPr lang="en-US" smtClean="0"/>
              <a:pPr/>
              <a:t>3/19/2014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8A6C88-AFFC-48E8-ACC9-1F9D4B05E862}" type="slidenum">
              <a:rPr lang="en-US" smtClean="0"/>
              <a:pPr/>
              <a:t>‹#›</a:t>
            </a:fld>
            <a:endParaRPr lang="en-US"/>
          </a:p>
        </p:txBody>
      </p:sp>
    </p:spTree>
    <p:extLst>
      <p:ext uri="{BB962C8B-B14F-4D97-AF65-F5344CB8AC3E}">
        <p14:creationId xmlns:p14="http://schemas.microsoft.com/office/powerpoint/2010/main" val="2895847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FAB130A-C43A-4108-9F76-049759DAF3A0}" type="datetimeFigureOut">
              <a:rPr lang="en-US" smtClean="0"/>
              <a:pPr/>
              <a:t>3/19/2014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8A6C88-AFFC-48E8-ACC9-1F9D4B05E862}" type="slidenum">
              <a:rPr lang="en-US" smtClean="0"/>
              <a:pPr/>
              <a:t>‹#›</a:t>
            </a:fld>
            <a:endParaRPr lang="en-US"/>
          </a:p>
        </p:txBody>
      </p:sp>
    </p:spTree>
    <p:extLst>
      <p:ext uri="{BB962C8B-B14F-4D97-AF65-F5344CB8AC3E}">
        <p14:creationId xmlns:p14="http://schemas.microsoft.com/office/powerpoint/2010/main" val="1793725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AB130A-C43A-4108-9F76-049759DAF3A0}" type="datetimeFigureOut">
              <a:rPr lang="en-US" smtClean="0"/>
              <a:pPr/>
              <a:t>3/19/2014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8A6C88-AFFC-48E8-ACC9-1F9D4B05E862}" type="slidenum">
              <a:rPr lang="en-US" smtClean="0"/>
              <a:pPr/>
              <a:t>‹#›</a:t>
            </a:fld>
            <a:endParaRPr lang="en-US"/>
          </a:p>
        </p:txBody>
      </p:sp>
    </p:spTree>
    <p:extLst>
      <p:ext uri="{BB962C8B-B14F-4D97-AF65-F5344CB8AC3E}">
        <p14:creationId xmlns:p14="http://schemas.microsoft.com/office/powerpoint/2010/main" val="3972160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FAB130A-C43A-4108-9F76-049759DAF3A0}" type="datetimeFigureOut">
              <a:rPr lang="en-US" smtClean="0"/>
              <a:pPr/>
              <a:t>3/19/2014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8A6C88-AFFC-48E8-ACC9-1F9D4B05E862}" type="slidenum">
              <a:rPr lang="en-US" smtClean="0"/>
              <a:pPr/>
              <a:t>‹#›</a:t>
            </a:fld>
            <a:endParaRPr lang="en-US"/>
          </a:p>
        </p:txBody>
      </p:sp>
    </p:spTree>
    <p:extLst>
      <p:ext uri="{BB962C8B-B14F-4D97-AF65-F5344CB8AC3E}">
        <p14:creationId xmlns:p14="http://schemas.microsoft.com/office/powerpoint/2010/main" val="938369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AB130A-C43A-4108-9F76-049759DAF3A0}" type="datetimeFigureOut">
              <a:rPr lang="en-US" smtClean="0"/>
              <a:pPr/>
              <a:t>3/19/2014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8A6C88-AFFC-48E8-ACC9-1F9D4B05E862}" type="slidenum">
              <a:rPr lang="en-US" smtClean="0"/>
              <a:pPr/>
              <a:t>‹#›</a:t>
            </a:fld>
            <a:endParaRPr lang="en-US"/>
          </a:p>
        </p:txBody>
      </p:sp>
    </p:spTree>
    <p:extLst>
      <p:ext uri="{BB962C8B-B14F-4D97-AF65-F5344CB8AC3E}">
        <p14:creationId xmlns:p14="http://schemas.microsoft.com/office/powerpoint/2010/main" val="3199287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AB130A-C43A-4108-9F76-049759DAF3A0}" type="datetimeFigureOut">
              <a:rPr lang="en-US" smtClean="0"/>
              <a:pPr/>
              <a:t>3/19/2014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8A6C88-AFFC-48E8-ACC9-1F9D4B05E862}" type="slidenum">
              <a:rPr lang="en-US" smtClean="0"/>
              <a:pPr/>
              <a:t>‹#›</a:t>
            </a:fld>
            <a:endParaRPr lang="en-US"/>
          </a:p>
        </p:txBody>
      </p:sp>
    </p:spTree>
    <p:extLst>
      <p:ext uri="{BB962C8B-B14F-4D97-AF65-F5344CB8AC3E}">
        <p14:creationId xmlns:p14="http://schemas.microsoft.com/office/powerpoint/2010/main" val="2400263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AB130A-C43A-4108-9F76-049759DAF3A0}" type="datetimeFigureOut">
              <a:rPr lang="en-US" smtClean="0"/>
              <a:pPr/>
              <a:t>3/19/2014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8A6C88-AFFC-48E8-ACC9-1F9D4B05E862}" type="slidenum">
              <a:rPr lang="en-US" smtClean="0"/>
              <a:pPr/>
              <a:t>‹#›</a:t>
            </a:fld>
            <a:endParaRPr lang="en-US"/>
          </a:p>
        </p:txBody>
      </p:sp>
    </p:spTree>
    <p:extLst>
      <p:ext uri="{BB962C8B-B14F-4D97-AF65-F5344CB8AC3E}">
        <p14:creationId xmlns:p14="http://schemas.microsoft.com/office/powerpoint/2010/main" val="3658885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AB130A-C43A-4108-9F76-049759DAF3A0}" type="datetimeFigureOut">
              <a:rPr lang="en-US" smtClean="0"/>
              <a:pPr/>
              <a:t>3/19/2014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8A6C88-AFFC-48E8-ACC9-1F9D4B05E862}" type="slidenum">
              <a:rPr lang="en-US" smtClean="0"/>
              <a:pPr/>
              <a:t>‹#›</a:t>
            </a:fld>
            <a:endParaRPr lang="en-US"/>
          </a:p>
        </p:txBody>
      </p:sp>
    </p:spTree>
    <p:extLst>
      <p:ext uri="{BB962C8B-B14F-4D97-AF65-F5344CB8AC3E}">
        <p14:creationId xmlns:p14="http://schemas.microsoft.com/office/powerpoint/2010/main" val="903926085"/>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wmf"/><Relationship Id="rId7"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6.wmf"/></Relationships>
</file>

<file path=ppt/slides/_rels/slide1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wmf"/><Relationship Id="rId7"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1.wmf"/></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7400" y="176777"/>
            <a:ext cx="7949200" cy="6504445"/>
          </a:xfrm>
          <a:prstGeom prst="rect">
            <a:avLst/>
          </a:prstGeom>
        </p:spPr>
      </p:pic>
    </p:spTree>
    <p:extLst>
      <p:ext uri="{BB962C8B-B14F-4D97-AF65-F5344CB8AC3E}">
        <p14:creationId xmlns:p14="http://schemas.microsoft.com/office/powerpoint/2010/main" val="36720783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077200" cy="1143000"/>
          </a:xfrm>
          <a:solidFill>
            <a:srgbClr val="C00000"/>
          </a:solidFill>
        </p:spPr>
        <p:txBody>
          <a:bodyPr>
            <a:normAutofit/>
          </a:bodyPr>
          <a:lstStyle/>
          <a:p>
            <a:r>
              <a:rPr lang="en-US" sz="3200" dirty="0" smtClean="0">
                <a:solidFill>
                  <a:schemeClr val="bg1"/>
                </a:solidFill>
              </a:rPr>
              <a:t>Board Structures (Gill, 2005)</a:t>
            </a:r>
            <a:endParaRPr lang="en-US" sz="3200" dirty="0">
              <a:solidFill>
                <a:schemeClr val="bg1"/>
              </a:solidFill>
            </a:endParaRPr>
          </a:p>
        </p:txBody>
      </p:sp>
      <p:sp>
        <p:nvSpPr>
          <p:cNvPr id="3" name="Content Placeholder 2"/>
          <p:cNvSpPr>
            <a:spLocks noGrp="1"/>
          </p:cNvSpPr>
          <p:nvPr>
            <p:ph idx="1"/>
          </p:nvPr>
        </p:nvSpPr>
        <p:spPr/>
        <p:txBody>
          <a:bodyPr/>
          <a:lstStyle/>
          <a:p>
            <a:pPr marL="0" indent="0" algn="ctr">
              <a:buNone/>
            </a:pPr>
            <a:endParaRPr lang="en-US" dirty="0" smtClean="0">
              <a:latin typeface="Monotype Corsiva" pitchFamily="66" charset="0"/>
            </a:endParaRPr>
          </a:p>
          <a:p>
            <a:pPr marL="0" indent="0" algn="ctr">
              <a:buNone/>
            </a:pPr>
            <a:endParaRPr lang="en-US" dirty="0" smtClean="0">
              <a:latin typeface="Monotype Corsiva" pitchFamily="66" charset="0"/>
            </a:endParaRPr>
          </a:p>
        </p:txBody>
      </p:sp>
      <p:sp>
        <p:nvSpPr>
          <p:cNvPr id="4" name="Rectangle 3"/>
          <p:cNvSpPr/>
          <p:nvPr/>
        </p:nvSpPr>
        <p:spPr>
          <a:xfrm>
            <a:off x="304800" y="1447800"/>
            <a:ext cx="8458200" cy="5016758"/>
          </a:xfrm>
          <a:prstGeom prst="rect">
            <a:avLst/>
          </a:prstGeom>
        </p:spPr>
        <p:txBody>
          <a:bodyPr wrap="square">
            <a:spAutoFit/>
          </a:bodyPr>
          <a:lstStyle/>
          <a:p>
            <a:r>
              <a:rPr lang="en-US" sz="3200" u="sng" dirty="0" smtClean="0"/>
              <a:t>Traditional</a:t>
            </a:r>
            <a:r>
              <a:rPr lang="en-US" sz="3200" dirty="0" smtClean="0"/>
              <a:t>: Board governs and delegates management to CEO/Executive staff</a:t>
            </a:r>
          </a:p>
          <a:p>
            <a:r>
              <a:rPr lang="en-US" sz="3200" u="sng" dirty="0" smtClean="0"/>
              <a:t>Management</a:t>
            </a:r>
            <a:r>
              <a:rPr lang="en-US" sz="3200" dirty="0" smtClean="0"/>
              <a:t>: Board governs and manages, work is delegated to staff coordinator &amp; staff</a:t>
            </a:r>
          </a:p>
          <a:p>
            <a:r>
              <a:rPr lang="en-US" sz="3200" u="sng" dirty="0" smtClean="0"/>
              <a:t>Operations</a:t>
            </a:r>
            <a:r>
              <a:rPr lang="en-US" sz="3200" dirty="0" smtClean="0"/>
              <a:t>: Board is responsible for governance, management, and work</a:t>
            </a:r>
          </a:p>
          <a:p>
            <a:r>
              <a:rPr lang="en-US" sz="3200" u="sng" dirty="0" smtClean="0"/>
              <a:t>Advisory</a:t>
            </a:r>
            <a:r>
              <a:rPr lang="en-US" sz="3200" dirty="0" smtClean="0"/>
              <a:t>: Selected &amp; Dominated by CEO, governs to legitimize the organization </a:t>
            </a:r>
          </a:p>
          <a:p>
            <a:r>
              <a:rPr lang="en-US" sz="3200" u="sng" dirty="0" smtClean="0"/>
              <a:t>Collective</a:t>
            </a:r>
            <a:r>
              <a:rPr lang="en-US" sz="3200" dirty="0" smtClean="0"/>
              <a:t>: Board &amp; staff make decisions as a team</a:t>
            </a:r>
          </a:p>
          <a:p>
            <a:pPr lvl="5"/>
            <a:endParaRPr lang="en-US" sz="3200" dirty="0" smtClean="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096000"/>
            <a:ext cx="1002800" cy="639439"/>
          </a:xfrm>
          <a:prstGeom prst="rect">
            <a:avLst/>
          </a:prstGeom>
        </p:spPr>
      </p:pic>
      <p:sp>
        <p:nvSpPr>
          <p:cNvPr id="7" name="TextBox 6"/>
          <p:cNvSpPr txBox="1"/>
          <p:nvPr/>
        </p:nvSpPr>
        <p:spPr>
          <a:xfrm>
            <a:off x="362694" y="6215664"/>
            <a:ext cx="582211" cy="400110"/>
          </a:xfrm>
          <a:prstGeom prst="rect">
            <a:avLst/>
          </a:prstGeom>
          <a:noFill/>
        </p:spPr>
        <p:txBody>
          <a:bodyPr wrap="none" rtlCol="0">
            <a:spAutoFit/>
          </a:bodyPr>
          <a:lstStyle/>
          <a:p>
            <a:r>
              <a:rPr lang="en-US" sz="2000" dirty="0" smtClean="0">
                <a:solidFill>
                  <a:schemeClr val="bg1"/>
                </a:solidFill>
              </a:rPr>
              <a:t>TBP</a:t>
            </a:r>
            <a:endParaRPr lang="en-US" sz="2000" dirty="0">
              <a:solidFill>
                <a:schemeClr val="bg1"/>
              </a:solidFill>
            </a:endParaRPr>
          </a:p>
        </p:txBody>
      </p:sp>
    </p:spTree>
    <p:extLst>
      <p:ext uri="{BB962C8B-B14F-4D97-AF65-F5344CB8AC3E}">
        <p14:creationId xmlns:p14="http://schemas.microsoft.com/office/powerpoint/2010/main" val="26836319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096000"/>
            <a:ext cx="1002800" cy="639439"/>
          </a:xfrm>
          <a:prstGeom prst="rect">
            <a:avLst/>
          </a:prstGeom>
        </p:spPr>
      </p:pic>
      <p:sp>
        <p:nvSpPr>
          <p:cNvPr id="4" name="TextBox 3"/>
          <p:cNvSpPr txBox="1"/>
          <p:nvPr/>
        </p:nvSpPr>
        <p:spPr>
          <a:xfrm>
            <a:off x="362694" y="6215664"/>
            <a:ext cx="582211" cy="400110"/>
          </a:xfrm>
          <a:prstGeom prst="rect">
            <a:avLst/>
          </a:prstGeom>
          <a:noFill/>
        </p:spPr>
        <p:txBody>
          <a:bodyPr wrap="none" rtlCol="0">
            <a:spAutoFit/>
          </a:bodyPr>
          <a:lstStyle/>
          <a:p>
            <a:r>
              <a:rPr lang="en-US" sz="2000" dirty="0" smtClean="0">
                <a:solidFill>
                  <a:schemeClr val="bg1"/>
                </a:solidFill>
              </a:rPr>
              <a:t>TBP</a:t>
            </a:r>
            <a:endParaRPr lang="en-US" sz="2000" dirty="0">
              <a:solidFill>
                <a:schemeClr val="bg1"/>
              </a:solidFill>
            </a:endParaRPr>
          </a:p>
        </p:txBody>
      </p:sp>
      <p:sp>
        <p:nvSpPr>
          <p:cNvPr id="6" name="Content Placeholder 2"/>
          <p:cNvSpPr txBox="1">
            <a:spLocks/>
          </p:cNvSpPr>
          <p:nvPr/>
        </p:nvSpPr>
        <p:spPr>
          <a:xfrm>
            <a:off x="457200" y="1600200"/>
            <a:ext cx="82296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US" dirty="0" smtClean="0">
              <a:latin typeface="Monotype Corsiva" pitchFamily="66" charset="0"/>
            </a:endParaRPr>
          </a:p>
        </p:txBody>
      </p:sp>
      <p:sp>
        <p:nvSpPr>
          <p:cNvPr id="7" name="Title 1"/>
          <p:cNvSpPr txBox="1">
            <a:spLocks/>
          </p:cNvSpPr>
          <p:nvPr/>
        </p:nvSpPr>
        <p:spPr>
          <a:xfrm>
            <a:off x="653800" y="304800"/>
            <a:ext cx="7728200" cy="1143000"/>
          </a:xfrm>
          <a:prstGeom prst="rect">
            <a:avLst/>
          </a:prstGeom>
          <a:solidFill>
            <a:srgbClr val="C0000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smtClean="0">
                <a:solidFill>
                  <a:schemeClr val="bg1"/>
                </a:solidFill>
              </a:rPr>
              <a:t>Board-Staff Relations</a:t>
            </a:r>
            <a:endParaRPr lang="en-US" sz="3100" dirty="0">
              <a:solidFill>
                <a:schemeClr val="bg1"/>
              </a:solidFill>
            </a:endParaRPr>
          </a:p>
        </p:txBody>
      </p:sp>
      <p:sp>
        <p:nvSpPr>
          <p:cNvPr id="8" name="TextBox 7"/>
          <p:cNvSpPr txBox="1"/>
          <p:nvPr/>
        </p:nvSpPr>
        <p:spPr>
          <a:xfrm>
            <a:off x="521677" y="1752600"/>
            <a:ext cx="7467600" cy="3970318"/>
          </a:xfrm>
          <a:prstGeom prst="rect">
            <a:avLst/>
          </a:prstGeom>
          <a:noFill/>
        </p:spPr>
        <p:txBody>
          <a:bodyPr wrap="square" rtlCol="0">
            <a:spAutoFit/>
          </a:bodyPr>
          <a:lstStyle/>
          <a:p>
            <a:pPr marL="285750" indent="-285750" algn="just">
              <a:buFont typeface="Arial" pitchFamily="34" charset="0"/>
              <a:buChar char="•"/>
            </a:pPr>
            <a:r>
              <a:rPr lang="en-US" sz="3600" dirty="0" smtClean="0"/>
              <a:t>How well do your board members know your organization?</a:t>
            </a:r>
          </a:p>
          <a:p>
            <a:pPr marL="285750" indent="-285750" algn="just">
              <a:buFont typeface="Arial" pitchFamily="34" charset="0"/>
              <a:buChar char="•"/>
            </a:pPr>
            <a:r>
              <a:rPr lang="en-US" sz="3600" dirty="0" smtClean="0"/>
              <a:t>Would your staff members recognize the members of your board?</a:t>
            </a:r>
          </a:p>
          <a:p>
            <a:pPr marL="285750" indent="-285750" algn="just">
              <a:buFont typeface="Arial" pitchFamily="34" charset="0"/>
              <a:buChar char="•"/>
            </a:pPr>
            <a:r>
              <a:rPr lang="en-US" sz="3600" dirty="0" smtClean="0"/>
              <a:t>What routine opportunities exist for board-staff interaction?</a:t>
            </a:r>
          </a:p>
          <a:p>
            <a:pPr marL="285750" indent="-285750" algn="just">
              <a:buFont typeface="Arial" pitchFamily="34" charset="0"/>
              <a:buChar char="•"/>
            </a:pPr>
            <a:r>
              <a:rPr lang="en-US" sz="3600" dirty="0" smtClean="0"/>
              <a:t>How is this working for you?</a:t>
            </a:r>
          </a:p>
        </p:txBody>
      </p:sp>
    </p:spTree>
    <p:extLst>
      <p:ext uri="{BB962C8B-B14F-4D97-AF65-F5344CB8AC3E}">
        <p14:creationId xmlns:p14="http://schemas.microsoft.com/office/powerpoint/2010/main" val="19382684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096000"/>
            <a:ext cx="1002800" cy="639439"/>
          </a:xfrm>
          <a:prstGeom prst="rect">
            <a:avLst/>
          </a:prstGeom>
        </p:spPr>
      </p:pic>
      <p:sp>
        <p:nvSpPr>
          <p:cNvPr id="4" name="TextBox 3"/>
          <p:cNvSpPr txBox="1"/>
          <p:nvPr/>
        </p:nvSpPr>
        <p:spPr>
          <a:xfrm>
            <a:off x="362694" y="6215664"/>
            <a:ext cx="582211" cy="400110"/>
          </a:xfrm>
          <a:prstGeom prst="rect">
            <a:avLst/>
          </a:prstGeom>
          <a:noFill/>
        </p:spPr>
        <p:txBody>
          <a:bodyPr wrap="none" rtlCol="0">
            <a:spAutoFit/>
          </a:bodyPr>
          <a:lstStyle/>
          <a:p>
            <a:r>
              <a:rPr lang="en-US" sz="2000" dirty="0" smtClean="0">
                <a:solidFill>
                  <a:schemeClr val="bg1"/>
                </a:solidFill>
              </a:rPr>
              <a:t>TBP</a:t>
            </a:r>
            <a:endParaRPr lang="en-US" sz="2000" dirty="0">
              <a:solidFill>
                <a:schemeClr val="bg1"/>
              </a:solidFill>
            </a:endParaRPr>
          </a:p>
        </p:txBody>
      </p:sp>
      <p:sp>
        <p:nvSpPr>
          <p:cNvPr id="6" name="Content Placeholder 2"/>
          <p:cNvSpPr txBox="1">
            <a:spLocks/>
          </p:cNvSpPr>
          <p:nvPr/>
        </p:nvSpPr>
        <p:spPr>
          <a:xfrm>
            <a:off x="457200" y="1600200"/>
            <a:ext cx="82296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US" dirty="0" smtClean="0">
              <a:latin typeface="Monotype Corsiva" pitchFamily="66" charset="0"/>
            </a:endParaRPr>
          </a:p>
        </p:txBody>
      </p:sp>
      <p:sp>
        <p:nvSpPr>
          <p:cNvPr id="7" name="Title 1"/>
          <p:cNvSpPr txBox="1">
            <a:spLocks/>
          </p:cNvSpPr>
          <p:nvPr/>
        </p:nvSpPr>
        <p:spPr>
          <a:xfrm>
            <a:off x="762000" y="304800"/>
            <a:ext cx="7620000" cy="1143000"/>
          </a:xfrm>
          <a:prstGeom prst="rect">
            <a:avLst/>
          </a:prstGeom>
          <a:solidFill>
            <a:srgbClr val="C0000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smtClean="0">
                <a:solidFill>
                  <a:schemeClr val="bg1"/>
                </a:solidFill>
              </a:rPr>
              <a:t>Board-Staff Communication</a:t>
            </a:r>
            <a:endParaRPr lang="en-US" sz="3100" dirty="0">
              <a:solidFill>
                <a:schemeClr val="bg1"/>
              </a:solidFill>
            </a:endParaRPr>
          </a:p>
        </p:txBody>
      </p:sp>
      <p:sp>
        <p:nvSpPr>
          <p:cNvPr id="8" name="TextBox 7"/>
          <p:cNvSpPr txBox="1"/>
          <p:nvPr/>
        </p:nvSpPr>
        <p:spPr>
          <a:xfrm>
            <a:off x="521676" y="1642170"/>
            <a:ext cx="8165123" cy="3970318"/>
          </a:xfrm>
          <a:prstGeom prst="rect">
            <a:avLst/>
          </a:prstGeom>
          <a:noFill/>
        </p:spPr>
        <p:txBody>
          <a:bodyPr wrap="square" rtlCol="0">
            <a:spAutoFit/>
          </a:bodyPr>
          <a:lstStyle/>
          <a:p>
            <a:pPr marL="285750" indent="-285750">
              <a:buFont typeface="Arial" pitchFamily="34" charset="0"/>
              <a:buChar char="•"/>
            </a:pPr>
            <a:r>
              <a:rPr lang="en-US" sz="3600" dirty="0" smtClean="0"/>
              <a:t>Develop channels of communication</a:t>
            </a:r>
          </a:p>
          <a:p>
            <a:pPr marL="285750" indent="-285750">
              <a:buFont typeface="Arial" pitchFamily="34" charset="0"/>
              <a:buChar char="•"/>
            </a:pPr>
            <a:r>
              <a:rPr lang="en-US" sz="3600" dirty="0" smtClean="0"/>
              <a:t>Invite board members for an office tour</a:t>
            </a:r>
          </a:p>
          <a:p>
            <a:pPr marL="285750" indent="-285750">
              <a:buFont typeface="Arial" pitchFamily="34" charset="0"/>
              <a:buChar char="•"/>
            </a:pPr>
            <a:r>
              <a:rPr lang="en-US" sz="3600" dirty="0" smtClean="0"/>
              <a:t>Invite staff to board meetings</a:t>
            </a:r>
          </a:p>
          <a:p>
            <a:pPr marL="285750" indent="-285750">
              <a:buFont typeface="Arial" pitchFamily="34" charset="0"/>
              <a:buChar char="•"/>
            </a:pPr>
            <a:r>
              <a:rPr lang="en-US" sz="3600" dirty="0" smtClean="0"/>
              <a:t>Consider combined strategic planning meetings</a:t>
            </a:r>
          </a:p>
          <a:p>
            <a:pPr marL="285750" indent="-285750">
              <a:buFont typeface="Arial" pitchFamily="34" charset="0"/>
              <a:buChar char="•"/>
            </a:pPr>
            <a:r>
              <a:rPr lang="en-US" sz="3600" dirty="0" smtClean="0"/>
              <a:t>Make sure board members know what the staff do; and vice versa</a:t>
            </a:r>
          </a:p>
        </p:txBody>
      </p:sp>
    </p:spTree>
    <p:extLst>
      <p:ext uri="{BB962C8B-B14F-4D97-AF65-F5344CB8AC3E}">
        <p14:creationId xmlns:p14="http://schemas.microsoft.com/office/powerpoint/2010/main" val="24867545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096000"/>
            <a:ext cx="1002800" cy="639439"/>
          </a:xfrm>
          <a:prstGeom prst="rect">
            <a:avLst/>
          </a:prstGeom>
        </p:spPr>
      </p:pic>
      <p:sp>
        <p:nvSpPr>
          <p:cNvPr id="4" name="TextBox 3"/>
          <p:cNvSpPr txBox="1"/>
          <p:nvPr/>
        </p:nvSpPr>
        <p:spPr>
          <a:xfrm>
            <a:off x="362694" y="6215664"/>
            <a:ext cx="582211" cy="400110"/>
          </a:xfrm>
          <a:prstGeom prst="rect">
            <a:avLst/>
          </a:prstGeom>
          <a:noFill/>
        </p:spPr>
        <p:txBody>
          <a:bodyPr wrap="none" rtlCol="0">
            <a:spAutoFit/>
          </a:bodyPr>
          <a:lstStyle/>
          <a:p>
            <a:r>
              <a:rPr lang="en-US" sz="2000" dirty="0" smtClean="0">
                <a:solidFill>
                  <a:schemeClr val="bg1"/>
                </a:solidFill>
              </a:rPr>
              <a:t>TBP</a:t>
            </a:r>
            <a:endParaRPr lang="en-US" sz="2000" dirty="0">
              <a:solidFill>
                <a:schemeClr val="bg1"/>
              </a:solidFill>
            </a:endParaRPr>
          </a:p>
        </p:txBody>
      </p:sp>
      <p:sp>
        <p:nvSpPr>
          <p:cNvPr id="6" name="Content Placeholder 2"/>
          <p:cNvSpPr txBox="1">
            <a:spLocks/>
          </p:cNvSpPr>
          <p:nvPr/>
        </p:nvSpPr>
        <p:spPr>
          <a:xfrm>
            <a:off x="457200" y="1600200"/>
            <a:ext cx="82296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US" dirty="0" smtClean="0">
              <a:latin typeface="Monotype Corsiva" pitchFamily="66" charset="0"/>
            </a:endParaRPr>
          </a:p>
        </p:txBody>
      </p:sp>
      <p:sp>
        <p:nvSpPr>
          <p:cNvPr id="7" name="Title 1"/>
          <p:cNvSpPr txBox="1">
            <a:spLocks/>
          </p:cNvSpPr>
          <p:nvPr/>
        </p:nvSpPr>
        <p:spPr>
          <a:xfrm>
            <a:off x="762000" y="304800"/>
            <a:ext cx="7620000" cy="1143000"/>
          </a:xfrm>
          <a:prstGeom prst="rect">
            <a:avLst/>
          </a:prstGeom>
          <a:solidFill>
            <a:srgbClr val="C0000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smtClean="0">
                <a:solidFill>
                  <a:schemeClr val="bg1"/>
                </a:solidFill>
              </a:rPr>
              <a:t>CEO Evaluation</a:t>
            </a:r>
            <a:endParaRPr lang="en-US" sz="3100" dirty="0">
              <a:solidFill>
                <a:schemeClr val="bg1"/>
              </a:solidFill>
            </a:endParaRPr>
          </a:p>
        </p:txBody>
      </p:sp>
      <p:sp>
        <p:nvSpPr>
          <p:cNvPr id="8" name="Content Placeholder 2"/>
          <p:cNvSpPr txBox="1">
            <a:spLocks/>
          </p:cNvSpPr>
          <p:nvPr/>
        </p:nvSpPr>
        <p:spPr>
          <a:xfrm>
            <a:off x="457200" y="1828800"/>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US" smtClean="0">
              <a:latin typeface="Monotype Corsiva" pitchFamily="66" charset="0"/>
            </a:endParaRPr>
          </a:p>
          <a:p>
            <a:pPr marL="0" indent="0" algn="ctr">
              <a:buFont typeface="Arial" pitchFamily="34" charset="0"/>
              <a:buNone/>
            </a:pPr>
            <a:endParaRPr lang="en-US" dirty="0" smtClean="0">
              <a:latin typeface="Monotype Corsiva" pitchFamily="66" charset="0"/>
            </a:endParaRPr>
          </a:p>
        </p:txBody>
      </p:sp>
      <p:sp>
        <p:nvSpPr>
          <p:cNvPr id="9" name="TextBox 8"/>
          <p:cNvSpPr txBox="1"/>
          <p:nvPr/>
        </p:nvSpPr>
        <p:spPr>
          <a:xfrm>
            <a:off x="685800" y="1600200"/>
            <a:ext cx="7848600" cy="3416320"/>
          </a:xfrm>
          <a:prstGeom prst="rect">
            <a:avLst/>
          </a:prstGeom>
          <a:noFill/>
        </p:spPr>
        <p:txBody>
          <a:bodyPr wrap="square" rtlCol="0">
            <a:spAutoFit/>
          </a:bodyPr>
          <a:lstStyle/>
          <a:p>
            <a:pPr marL="285750" indent="-285750">
              <a:buFont typeface="Arial" pitchFamily="34" charset="0"/>
              <a:buChar char="•"/>
            </a:pPr>
            <a:r>
              <a:rPr lang="en-US" sz="3600" dirty="0" smtClean="0"/>
              <a:t>What are the challenges for board members when evaluating the CEO?</a:t>
            </a:r>
          </a:p>
          <a:p>
            <a:endParaRPr lang="en-US" sz="3600" dirty="0" smtClean="0"/>
          </a:p>
          <a:p>
            <a:pPr marL="285750" indent="-285750">
              <a:buFont typeface="Arial" pitchFamily="34" charset="0"/>
              <a:buChar char="•"/>
            </a:pPr>
            <a:r>
              <a:rPr lang="en-US" sz="3600" dirty="0" smtClean="0"/>
              <a:t>What are the challenges for the CEO?</a:t>
            </a:r>
          </a:p>
          <a:p>
            <a:endParaRPr lang="en-US" sz="3600" dirty="0" smtClean="0"/>
          </a:p>
          <a:p>
            <a:pPr marL="285750" indent="-285750">
              <a:buFont typeface="Arial" pitchFamily="34" charset="0"/>
              <a:buChar char="•"/>
            </a:pPr>
            <a:r>
              <a:rPr lang="en-US" sz="3600" dirty="0" smtClean="0"/>
              <a:t>What are the challenges for the staff?</a:t>
            </a:r>
          </a:p>
        </p:txBody>
      </p:sp>
    </p:spTree>
    <p:extLst>
      <p:ext uri="{BB962C8B-B14F-4D97-AF65-F5344CB8AC3E}">
        <p14:creationId xmlns:p14="http://schemas.microsoft.com/office/powerpoint/2010/main" val="12108520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096000"/>
            <a:ext cx="1002800" cy="639439"/>
          </a:xfrm>
          <a:prstGeom prst="rect">
            <a:avLst/>
          </a:prstGeom>
        </p:spPr>
      </p:pic>
      <p:sp>
        <p:nvSpPr>
          <p:cNvPr id="4" name="TextBox 3"/>
          <p:cNvSpPr txBox="1"/>
          <p:nvPr/>
        </p:nvSpPr>
        <p:spPr>
          <a:xfrm>
            <a:off x="362694" y="6215664"/>
            <a:ext cx="582211" cy="400110"/>
          </a:xfrm>
          <a:prstGeom prst="rect">
            <a:avLst/>
          </a:prstGeom>
          <a:noFill/>
        </p:spPr>
        <p:txBody>
          <a:bodyPr wrap="none" rtlCol="0">
            <a:spAutoFit/>
          </a:bodyPr>
          <a:lstStyle/>
          <a:p>
            <a:r>
              <a:rPr lang="en-US" sz="2000" dirty="0" smtClean="0">
                <a:solidFill>
                  <a:schemeClr val="bg1"/>
                </a:solidFill>
              </a:rPr>
              <a:t>TBP</a:t>
            </a:r>
            <a:endParaRPr lang="en-US" sz="2000" dirty="0">
              <a:solidFill>
                <a:schemeClr val="bg1"/>
              </a:solidFill>
            </a:endParaRPr>
          </a:p>
        </p:txBody>
      </p:sp>
      <p:sp>
        <p:nvSpPr>
          <p:cNvPr id="6" name="Content Placeholder 2"/>
          <p:cNvSpPr txBox="1">
            <a:spLocks/>
          </p:cNvSpPr>
          <p:nvPr/>
        </p:nvSpPr>
        <p:spPr>
          <a:xfrm>
            <a:off x="457200" y="1600200"/>
            <a:ext cx="82296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US" dirty="0" smtClean="0">
              <a:latin typeface="Monotype Corsiva" pitchFamily="66" charset="0"/>
            </a:endParaRPr>
          </a:p>
        </p:txBody>
      </p:sp>
      <p:sp>
        <p:nvSpPr>
          <p:cNvPr id="7" name="Title 1"/>
          <p:cNvSpPr txBox="1">
            <a:spLocks/>
          </p:cNvSpPr>
          <p:nvPr/>
        </p:nvSpPr>
        <p:spPr>
          <a:xfrm>
            <a:off x="457200" y="304800"/>
            <a:ext cx="8077200" cy="1143000"/>
          </a:xfrm>
          <a:prstGeom prst="rect">
            <a:avLst/>
          </a:prstGeom>
          <a:solidFill>
            <a:srgbClr val="C0000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smtClean="0">
                <a:solidFill>
                  <a:schemeClr val="bg1"/>
                </a:solidFill>
              </a:rPr>
              <a:t>Tips for Evaluating the CEO</a:t>
            </a:r>
            <a:endParaRPr lang="en-US" sz="3100" dirty="0">
              <a:solidFill>
                <a:schemeClr val="bg1"/>
              </a:solidFill>
            </a:endParaRPr>
          </a:p>
        </p:txBody>
      </p:sp>
      <p:sp>
        <p:nvSpPr>
          <p:cNvPr id="8" name="Content Placeholder 3"/>
          <p:cNvSpPr txBox="1">
            <a:spLocks/>
          </p:cNvSpPr>
          <p:nvPr/>
        </p:nvSpPr>
        <p:spPr>
          <a:xfrm>
            <a:off x="362694" y="1752600"/>
            <a:ext cx="8476506"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Conduct an annual performance review</a:t>
            </a:r>
          </a:p>
          <a:p>
            <a:r>
              <a:rPr lang="en-US" dirty="0" smtClean="0"/>
              <a:t>Include staff feedback </a:t>
            </a:r>
          </a:p>
          <a:p>
            <a:r>
              <a:rPr lang="en-US" dirty="0" smtClean="0"/>
              <a:t>Create annual expectations that can be measured</a:t>
            </a:r>
          </a:p>
          <a:p>
            <a:r>
              <a:rPr lang="en-US" dirty="0" smtClean="0"/>
              <a:t>This should be a formative assessment. The CEO wants praise and constructive feedback</a:t>
            </a:r>
            <a:r>
              <a:rPr lang="en-US" dirty="0"/>
              <a:t>.</a:t>
            </a:r>
            <a:endParaRPr lang="en-US" dirty="0" smtClean="0"/>
          </a:p>
          <a:p>
            <a:r>
              <a:rPr lang="en-US" dirty="0" smtClean="0"/>
              <a:t>If the assessment is performed routinely and consistently it is easier</a:t>
            </a:r>
            <a:endParaRPr lang="en-US" dirty="0"/>
          </a:p>
        </p:txBody>
      </p:sp>
    </p:spTree>
    <p:extLst>
      <p:ext uri="{BB962C8B-B14F-4D97-AF65-F5344CB8AC3E}">
        <p14:creationId xmlns:p14="http://schemas.microsoft.com/office/powerpoint/2010/main" val="41310114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10" descr="SY00415_[1]"/>
          <p:cNvPicPr>
            <a:picLocks noGrp="1" noChangeAspect="1" noChangeArrowheads="1"/>
          </p:cNvPicPr>
          <p:nvPr>
            <p:ph sz="quarter" idx="1"/>
          </p:nvPr>
        </p:nvPicPr>
        <p:blipFill>
          <a:blip r:embed="rId3" cstate="print">
            <a:extLst>
              <a:ext uri="{28A0092B-C50C-407E-A947-70E740481C1C}">
                <a14:useLocalDpi xmlns:a14="http://schemas.microsoft.com/office/drawing/2010/main" val="0"/>
              </a:ext>
            </a:extLst>
          </a:blip>
          <a:srcRect/>
          <a:stretch>
            <a:fillRect/>
          </a:stretch>
        </p:blipFill>
        <p:spPr>
          <a:xfrm>
            <a:off x="304800" y="2209800"/>
            <a:ext cx="687388" cy="687388"/>
          </a:xfrm>
          <a:noFill/>
        </p:spPr>
      </p:pic>
      <p:pic>
        <p:nvPicPr>
          <p:cNvPr id="11268" name="Picture 12" descr="SY00416_[1]"/>
          <p:cNvPicPr>
            <a:picLocks noGrp="1" noChangeAspect="1" noChangeArrowheads="1"/>
          </p:cNvPicPr>
          <p:nvPr>
            <p:ph sz="quarter" idx="2"/>
          </p:nvPr>
        </p:nvPicPr>
        <p:blipFill>
          <a:blip r:embed="rId4" cstate="print">
            <a:extLst>
              <a:ext uri="{28A0092B-C50C-407E-A947-70E740481C1C}">
                <a14:useLocalDpi xmlns:a14="http://schemas.microsoft.com/office/drawing/2010/main" val="0"/>
              </a:ext>
            </a:extLst>
          </a:blip>
          <a:srcRect/>
          <a:stretch>
            <a:fillRect/>
          </a:stretch>
        </p:blipFill>
        <p:spPr>
          <a:xfrm>
            <a:off x="304800" y="3200400"/>
            <a:ext cx="687388" cy="687388"/>
          </a:xfrm>
          <a:noFill/>
        </p:spPr>
      </p:pic>
      <p:pic>
        <p:nvPicPr>
          <p:cNvPr id="11269" name="Picture 14" descr="SY00417_[1]"/>
          <p:cNvPicPr>
            <a:picLocks noGrp="1" noChangeAspect="1" noChangeArrowheads="1"/>
          </p:cNvPicPr>
          <p:nvPr>
            <p:ph sz="quarter" idx="3"/>
          </p:nvPr>
        </p:nvPicPr>
        <p:blipFill>
          <a:blip r:embed="rId5" cstate="print">
            <a:extLst>
              <a:ext uri="{28A0092B-C50C-407E-A947-70E740481C1C}">
                <a14:useLocalDpi xmlns:a14="http://schemas.microsoft.com/office/drawing/2010/main" val="0"/>
              </a:ext>
            </a:extLst>
          </a:blip>
          <a:srcRect/>
          <a:stretch>
            <a:fillRect/>
          </a:stretch>
        </p:blipFill>
        <p:spPr>
          <a:xfrm>
            <a:off x="325438" y="4110038"/>
            <a:ext cx="687387" cy="687387"/>
          </a:xfrm>
          <a:noFill/>
        </p:spPr>
      </p:pic>
      <p:pic>
        <p:nvPicPr>
          <p:cNvPr id="11270" name="Picture 16" descr="SY00418_[1]"/>
          <p:cNvPicPr>
            <a:picLocks noGrp="1" noChangeAspect="1" noChangeArrowheads="1"/>
          </p:cNvPicPr>
          <p:nvPr>
            <p:ph sz="quarter" idx="4"/>
          </p:nvPr>
        </p:nvPicPr>
        <p:blipFill>
          <a:blip r:embed="rId6" cstate="print">
            <a:extLst>
              <a:ext uri="{28A0092B-C50C-407E-A947-70E740481C1C}">
                <a14:useLocalDpi xmlns:a14="http://schemas.microsoft.com/office/drawing/2010/main" val="0"/>
              </a:ext>
            </a:extLst>
          </a:blip>
          <a:srcRect/>
          <a:stretch>
            <a:fillRect/>
          </a:stretch>
        </p:blipFill>
        <p:spPr>
          <a:xfrm>
            <a:off x="341313" y="5181600"/>
            <a:ext cx="688975" cy="687388"/>
          </a:xfrm>
          <a:noFill/>
        </p:spPr>
      </p:pic>
      <p:sp>
        <p:nvSpPr>
          <p:cNvPr id="11271" name="Text Box 6"/>
          <p:cNvSpPr txBox="1">
            <a:spLocks noChangeArrowheads="1"/>
          </p:cNvSpPr>
          <p:nvPr/>
        </p:nvSpPr>
        <p:spPr bwMode="auto">
          <a:xfrm>
            <a:off x="685800" y="19050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p>
        </p:txBody>
      </p:sp>
      <p:sp>
        <p:nvSpPr>
          <p:cNvPr id="11272" name="Text Box 18"/>
          <p:cNvSpPr txBox="1">
            <a:spLocks noChangeArrowheads="1"/>
          </p:cNvSpPr>
          <p:nvPr/>
        </p:nvSpPr>
        <p:spPr bwMode="auto">
          <a:xfrm>
            <a:off x="1219200" y="2057400"/>
            <a:ext cx="7086600" cy="3947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150000"/>
              </a:lnSpc>
            </a:pPr>
            <a:r>
              <a:rPr lang="en-US" sz="3600" b="1" dirty="0"/>
              <a:t>Where are we going</a:t>
            </a:r>
            <a:r>
              <a:rPr lang="en-US" sz="3600" b="1" dirty="0" smtClean="0"/>
              <a:t>?</a:t>
            </a:r>
          </a:p>
          <a:p>
            <a:pPr eaLnBrk="1" hangingPunct="1">
              <a:lnSpc>
                <a:spcPct val="150000"/>
              </a:lnSpc>
            </a:pPr>
            <a:endParaRPr lang="en-US" sz="900" b="1" dirty="0"/>
          </a:p>
          <a:p>
            <a:pPr eaLnBrk="1" hangingPunct="1">
              <a:lnSpc>
                <a:spcPct val="150000"/>
              </a:lnSpc>
            </a:pPr>
            <a:r>
              <a:rPr lang="en-US" sz="3600" b="1" dirty="0"/>
              <a:t>Who does what? </a:t>
            </a:r>
            <a:endParaRPr lang="en-US" sz="3600" b="1" dirty="0" smtClean="0"/>
          </a:p>
          <a:p>
            <a:pPr eaLnBrk="1" hangingPunct="1">
              <a:lnSpc>
                <a:spcPct val="150000"/>
              </a:lnSpc>
            </a:pPr>
            <a:endParaRPr lang="en-US" sz="400" b="1" dirty="0"/>
          </a:p>
          <a:p>
            <a:pPr eaLnBrk="1" hangingPunct="1">
              <a:lnSpc>
                <a:spcPct val="150000"/>
              </a:lnSpc>
            </a:pPr>
            <a:r>
              <a:rPr lang="en-US" sz="3600" b="1" dirty="0"/>
              <a:t>How will it happen</a:t>
            </a:r>
            <a:r>
              <a:rPr lang="en-US" sz="3600" b="1" dirty="0" smtClean="0"/>
              <a:t>?</a:t>
            </a:r>
          </a:p>
          <a:p>
            <a:pPr eaLnBrk="1" hangingPunct="1">
              <a:lnSpc>
                <a:spcPct val="150000"/>
              </a:lnSpc>
            </a:pPr>
            <a:r>
              <a:rPr lang="en-US" sz="1000" b="1" dirty="0" smtClean="0"/>
              <a:t> </a:t>
            </a:r>
          </a:p>
          <a:p>
            <a:pPr eaLnBrk="1" hangingPunct="1">
              <a:lnSpc>
                <a:spcPct val="150000"/>
              </a:lnSpc>
            </a:pPr>
            <a:r>
              <a:rPr lang="en-US" sz="3600" b="1" dirty="0" smtClean="0"/>
              <a:t>Did </a:t>
            </a:r>
            <a:r>
              <a:rPr lang="en-US" sz="3600" b="1" dirty="0"/>
              <a:t>it happen?</a:t>
            </a:r>
            <a:r>
              <a:rPr lang="en-US" sz="3600" dirty="0"/>
              <a:t> </a:t>
            </a:r>
            <a:endParaRPr lang="en-US" dirty="0"/>
          </a:p>
        </p:txBody>
      </p:sp>
      <p:sp>
        <p:nvSpPr>
          <p:cNvPr id="9" name="Title 1"/>
          <p:cNvSpPr txBox="1">
            <a:spLocks/>
          </p:cNvSpPr>
          <p:nvPr/>
        </p:nvSpPr>
        <p:spPr>
          <a:xfrm>
            <a:off x="512884" y="304800"/>
            <a:ext cx="8097715" cy="1143000"/>
          </a:xfrm>
          <a:prstGeom prst="rect">
            <a:avLst/>
          </a:prstGeom>
          <a:solidFill>
            <a:srgbClr val="C00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solidFill>
                  <a:schemeClr val="bg1"/>
                </a:solidFill>
              </a:rPr>
              <a:t>Questions for Great Governance</a:t>
            </a:r>
            <a:br>
              <a:rPr lang="en-US" sz="4000" dirty="0" smtClean="0">
                <a:solidFill>
                  <a:schemeClr val="bg1"/>
                </a:solidFill>
              </a:rPr>
            </a:br>
            <a:r>
              <a:rPr lang="en-US" sz="1800" dirty="0" smtClean="0">
                <a:solidFill>
                  <a:schemeClr val="bg1"/>
                </a:solidFill>
              </a:rPr>
              <a:t>(adapted from </a:t>
            </a:r>
            <a:r>
              <a:rPr lang="en-US" sz="1800" i="1" dirty="0" smtClean="0">
                <a:solidFill>
                  <a:schemeClr val="bg1"/>
                </a:solidFill>
              </a:rPr>
              <a:t>The Strategic Board</a:t>
            </a:r>
            <a:r>
              <a:rPr lang="en-US" sz="1800" dirty="0" smtClean="0">
                <a:solidFill>
                  <a:schemeClr val="bg1"/>
                </a:solidFill>
              </a:rPr>
              <a:t>)</a:t>
            </a:r>
            <a:endParaRPr lang="en-US" sz="3200" dirty="0">
              <a:solidFill>
                <a:schemeClr val="bg1"/>
              </a:solidFill>
            </a:endParaRPr>
          </a:p>
        </p:txBody>
      </p:sp>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2400" y="6096000"/>
            <a:ext cx="1002800" cy="639439"/>
          </a:xfrm>
          <a:prstGeom prst="rect">
            <a:avLst/>
          </a:prstGeom>
        </p:spPr>
      </p:pic>
      <p:sp>
        <p:nvSpPr>
          <p:cNvPr id="12" name="TextBox 11"/>
          <p:cNvSpPr txBox="1"/>
          <p:nvPr/>
        </p:nvSpPr>
        <p:spPr>
          <a:xfrm>
            <a:off x="362694" y="6215664"/>
            <a:ext cx="582211" cy="400110"/>
          </a:xfrm>
          <a:prstGeom prst="rect">
            <a:avLst/>
          </a:prstGeom>
          <a:noFill/>
        </p:spPr>
        <p:txBody>
          <a:bodyPr wrap="none" rtlCol="0">
            <a:spAutoFit/>
          </a:bodyPr>
          <a:lstStyle/>
          <a:p>
            <a:r>
              <a:rPr lang="en-US" sz="2000" dirty="0" smtClean="0">
                <a:solidFill>
                  <a:schemeClr val="bg1"/>
                </a:solidFill>
              </a:rPr>
              <a:t>TBP</a:t>
            </a:r>
            <a:endParaRPr lang="en-US" sz="2000" dirty="0">
              <a:solidFill>
                <a:schemeClr val="bg1"/>
              </a:solidFill>
            </a:endParaRPr>
          </a:p>
        </p:txBody>
      </p:sp>
    </p:spTree>
    <p:extLst>
      <p:ext uri="{BB962C8B-B14F-4D97-AF65-F5344CB8AC3E}">
        <p14:creationId xmlns:p14="http://schemas.microsoft.com/office/powerpoint/2010/main" val="15271672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descr="SY00415_[1]"/>
          <p:cNvPicPr>
            <a:picLocks noGrp="1" noChangeAspect="1" noChangeArrowheads="1"/>
          </p:cNvPicPr>
          <p:nvPr>
            <p:ph sz="quarter" idx="1"/>
          </p:nvPr>
        </p:nvPicPr>
        <p:blipFill>
          <a:blip r:embed="rId3" cstate="print">
            <a:extLst>
              <a:ext uri="{28A0092B-C50C-407E-A947-70E740481C1C}">
                <a14:useLocalDpi xmlns:a14="http://schemas.microsoft.com/office/drawing/2010/main" val="0"/>
              </a:ext>
            </a:extLst>
          </a:blip>
          <a:srcRect/>
          <a:stretch>
            <a:fillRect/>
          </a:stretch>
        </p:blipFill>
        <p:spPr>
          <a:xfrm>
            <a:off x="608012" y="2133600"/>
            <a:ext cx="687388" cy="687388"/>
          </a:xfrm>
          <a:noFill/>
        </p:spPr>
      </p:pic>
      <p:sp>
        <p:nvSpPr>
          <p:cNvPr id="12292" name="Text Box 6"/>
          <p:cNvSpPr txBox="1">
            <a:spLocks noChangeArrowheads="1"/>
          </p:cNvSpPr>
          <p:nvPr/>
        </p:nvSpPr>
        <p:spPr bwMode="auto">
          <a:xfrm>
            <a:off x="685800" y="19050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p>
        </p:txBody>
      </p:sp>
      <p:sp>
        <p:nvSpPr>
          <p:cNvPr id="12293" name="Text Box 8"/>
          <p:cNvSpPr txBox="1">
            <a:spLocks noChangeArrowheads="1"/>
          </p:cNvSpPr>
          <p:nvPr/>
        </p:nvSpPr>
        <p:spPr bwMode="auto">
          <a:xfrm>
            <a:off x="1524000" y="2133600"/>
            <a:ext cx="7162800" cy="677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3600" b="1" dirty="0">
                <a:solidFill>
                  <a:srgbClr val="CC0000"/>
                </a:solidFill>
              </a:rPr>
              <a:t>Where are we going?</a:t>
            </a:r>
          </a:p>
          <a:p>
            <a:pPr eaLnBrk="1" hangingPunct="1">
              <a:spcBef>
                <a:spcPct val="20000"/>
              </a:spcBef>
              <a:buSzPct val="85000"/>
              <a:buFontTx/>
              <a:buBlip>
                <a:blip r:embed="rId4"/>
              </a:buBlip>
            </a:pPr>
            <a:r>
              <a:rPr lang="en-US" sz="3200" dirty="0"/>
              <a:t>  Values statement</a:t>
            </a:r>
          </a:p>
          <a:p>
            <a:pPr eaLnBrk="1" hangingPunct="1">
              <a:spcBef>
                <a:spcPct val="20000"/>
              </a:spcBef>
              <a:buSzPct val="85000"/>
              <a:buFontTx/>
              <a:buBlip>
                <a:blip r:embed="rId4"/>
              </a:buBlip>
            </a:pPr>
            <a:r>
              <a:rPr lang="en-US" sz="3200" dirty="0"/>
              <a:t>  Vision statement </a:t>
            </a:r>
          </a:p>
          <a:p>
            <a:pPr eaLnBrk="1" hangingPunct="1">
              <a:spcBef>
                <a:spcPct val="20000"/>
              </a:spcBef>
              <a:buSzPct val="85000"/>
              <a:buFontTx/>
              <a:buBlip>
                <a:blip r:embed="rId4"/>
              </a:buBlip>
            </a:pPr>
            <a:r>
              <a:rPr lang="en-US" sz="3200" dirty="0"/>
              <a:t>  Mission statement </a:t>
            </a:r>
          </a:p>
          <a:p>
            <a:pPr eaLnBrk="1" hangingPunct="1">
              <a:spcBef>
                <a:spcPct val="20000"/>
              </a:spcBef>
              <a:buSzPct val="85000"/>
              <a:buFontTx/>
              <a:buBlip>
                <a:blip r:embed="rId4"/>
              </a:buBlip>
            </a:pPr>
            <a:r>
              <a:rPr lang="en-US" sz="3200" dirty="0"/>
              <a:t>  Imperatives </a:t>
            </a:r>
          </a:p>
          <a:p>
            <a:pPr eaLnBrk="1" hangingPunct="1">
              <a:spcBef>
                <a:spcPct val="20000"/>
              </a:spcBef>
              <a:buSzPct val="85000"/>
              <a:buFontTx/>
              <a:buBlip>
                <a:blip r:embed="rId4"/>
              </a:buBlip>
            </a:pPr>
            <a:r>
              <a:rPr lang="en-US" sz="3200" dirty="0"/>
              <a:t>  Strategies and Goals </a:t>
            </a:r>
          </a:p>
          <a:p>
            <a:pPr eaLnBrk="1" hangingPunct="1">
              <a:spcBef>
                <a:spcPct val="20000"/>
              </a:spcBef>
              <a:buSzPct val="85000"/>
            </a:pPr>
            <a:endParaRPr lang="en-US" sz="3200" dirty="0"/>
          </a:p>
          <a:p>
            <a:pPr eaLnBrk="1" hangingPunct="1"/>
            <a:endParaRPr lang="en-US" sz="3200" b="1" dirty="0"/>
          </a:p>
          <a:p>
            <a:pPr eaLnBrk="1" hangingPunct="1"/>
            <a:endParaRPr lang="en-US" sz="3600" b="1" dirty="0"/>
          </a:p>
          <a:p>
            <a:pPr eaLnBrk="1" hangingPunct="1">
              <a:lnSpc>
                <a:spcPct val="70000"/>
              </a:lnSpc>
            </a:pPr>
            <a:endParaRPr lang="en-US" sz="3600" b="1" dirty="0"/>
          </a:p>
          <a:p>
            <a:pPr eaLnBrk="1" hangingPunct="1">
              <a:lnSpc>
                <a:spcPct val="70000"/>
              </a:lnSpc>
            </a:pPr>
            <a:r>
              <a:rPr lang="en-US" sz="3600" b="1" dirty="0"/>
              <a:t>	</a:t>
            </a:r>
          </a:p>
          <a:p>
            <a:pPr eaLnBrk="1" hangingPunct="1">
              <a:lnSpc>
                <a:spcPct val="70000"/>
              </a:lnSpc>
            </a:pPr>
            <a:endParaRPr lang="en-US" sz="3600" b="1" dirty="0"/>
          </a:p>
          <a:p>
            <a:pPr eaLnBrk="1" hangingPunct="1"/>
            <a:endParaRPr lang="en-US" dirty="0"/>
          </a:p>
        </p:txBody>
      </p:sp>
      <p:sp>
        <p:nvSpPr>
          <p:cNvPr id="7" name="Title 1"/>
          <p:cNvSpPr txBox="1">
            <a:spLocks/>
          </p:cNvSpPr>
          <p:nvPr/>
        </p:nvSpPr>
        <p:spPr>
          <a:xfrm>
            <a:off x="512884" y="304800"/>
            <a:ext cx="7945315" cy="1143000"/>
          </a:xfrm>
          <a:prstGeom prst="rect">
            <a:avLst/>
          </a:prstGeom>
          <a:solidFill>
            <a:srgbClr val="C00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dirty="0" smtClean="0">
                <a:solidFill>
                  <a:schemeClr val="bg1"/>
                </a:solidFill>
              </a:rPr>
              <a:t>Board Tools</a:t>
            </a:r>
            <a:endParaRPr lang="en-US" sz="4800" dirty="0">
              <a:solidFill>
                <a:schemeClr val="bg1"/>
              </a:solidFill>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 y="6096000"/>
            <a:ext cx="1002800" cy="639439"/>
          </a:xfrm>
          <a:prstGeom prst="rect">
            <a:avLst/>
          </a:prstGeom>
        </p:spPr>
      </p:pic>
      <p:sp>
        <p:nvSpPr>
          <p:cNvPr id="10" name="TextBox 9"/>
          <p:cNvSpPr txBox="1"/>
          <p:nvPr/>
        </p:nvSpPr>
        <p:spPr>
          <a:xfrm>
            <a:off x="362694" y="6215664"/>
            <a:ext cx="582211" cy="400110"/>
          </a:xfrm>
          <a:prstGeom prst="rect">
            <a:avLst/>
          </a:prstGeom>
          <a:noFill/>
        </p:spPr>
        <p:txBody>
          <a:bodyPr wrap="none" rtlCol="0">
            <a:spAutoFit/>
          </a:bodyPr>
          <a:lstStyle/>
          <a:p>
            <a:r>
              <a:rPr lang="en-US" sz="2000" dirty="0" smtClean="0">
                <a:solidFill>
                  <a:schemeClr val="bg1"/>
                </a:solidFill>
              </a:rPr>
              <a:t>TBP</a:t>
            </a:r>
            <a:endParaRPr lang="en-US" sz="2000" dirty="0">
              <a:solidFill>
                <a:schemeClr val="bg1"/>
              </a:solidFill>
            </a:endParaRPr>
          </a:p>
        </p:txBody>
      </p:sp>
    </p:spTree>
    <p:extLst>
      <p:ext uri="{BB962C8B-B14F-4D97-AF65-F5344CB8AC3E}">
        <p14:creationId xmlns:p14="http://schemas.microsoft.com/office/powerpoint/2010/main" val="20329577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4" descr="SY00416_[1]"/>
          <p:cNvPicPr>
            <a:picLocks noGrp="1" noChangeAspect="1" noChangeArrowheads="1"/>
          </p:cNvPicPr>
          <p:nvPr>
            <p:ph sz="quarter" idx="1"/>
          </p:nvPr>
        </p:nvPicPr>
        <p:blipFill>
          <a:blip r:embed="rId3" cstate="print">
            <a:extLst>
              <a:ext uri="{28A0092B-C50C-407E-A947-70E740481C1C}">
                <a14:useLocalDpi xmlns:a14="http://schemas.microsoft.com/office/drawing/2010/main" val="0"/>
              </a:ext>
            </a:extLst>
          </a:blip>
          <a:srcRect/>
          <a:stretch>
            <a:fillRect/>
          </a:stretch>
        </p:blipFill>
        <p:spPr>
          <a:xfrm>
            <a:off x="533400" y="1981200"/>
            <a:ext cx="687388" cy="687388"/>
          </a:xfrm>
          <a:noFill/>
        </p:spPr>
      </p:pic>
      <p:sp>
        <p:nvSpPr>
          <p:cNvPr id="13316" name="Text Box 6"/>
          <p:cNvSpPr txBox="1">
            <a:spLocks noChangeArrowheads="1"/>
          </p:cNvSpPr>
          <p:nvPr/>
        </p:nvSpPr>
        <p:spPr bwMode="auto">
          <a:xfrm>
            <a:off x="685800" y="19050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p>
        </p:txBody>
      </p:sp>
      <p:sp>
        <p:nvSpPr>
          <p:cNvPr id="13317" name="Text Box 8"/>
          <p:cNvSpPr txBox="1">
            <a:spLocks noChangeArrowheads="1"/>
          </p:cNvSpPr>
          <p:nvPr/>
        </p:nvSpPr>
        <p:spPr bwMode="auto">
          <a:xfrm>
            <a:off x="1371600" y="1905000"/>
            <a:ext cx="7620000" cy="419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3600" b="1" dirty="0">
                <a:solidFill>
                  <a:srgbClr val="CC0000"/>
                </a:solidFill>
              </a:rPr>
              <a:t>Who does what?</a:t>
            </a:r>
          </a:p>
          <a:p>
            <a:pPr eaLnBrk="1" hangingPunct="1">
              <a:spcBef>
                <a:spcPct val="20000"/>
              </a:spcBef>
              <a:buSzPct val="85000"/>
              <a:buFontTx/>
              <a:buBlip>
                <a:blip r:embed="rId4"/>
              </a:buBlip>
            </a:pPr>
            <a:r>
              <a:rPr lang="en-US" sz="3200" dirty="0"/>
              <a:t>  Board job descriptions </a:t>
            </a:r>
          </a:p>
          <a:p>
            <a:pPr eaLnBrk="1" hangingPunct="1">
              <a:spcBef>
                <a:spcPct val="20000"/>
              </a:spcBef>
              <a:buSzPct val="85000"/>
              <a:buFontTx/>
              <a:buBlip>
                <a:blip r:embed="rId4"/>
              </a:buBlip>
            </a:pPr>
            <a:r>
              <a:rPr lang="en-US" sz="3200" dirty="0"/>
              <a:t>  Committee and advisor job descriptions</a:t>
            </a:r>
          </a:p>
          <a:p>
            <a:pPr eaLnBrk="1" hangingPunct="1">
              <a:spcBef>
                <a:spcPct val="20000"/>
              </a:spcBef>
              <a:buSzPct val="85000"/>
              <a:buFontTx/>
              <a:buBlip>
                <a:blip r:embed="rId4"/>
              </a:buBlip>
            </a:pPr>
            <a:r>
              <a:rPr lang="en-US" sz="3200" dirty="0"/>
              <a:t>  Bylaws </a:t>
            </a:r>
          </a:p>
          <a:p>
            <a:pPr eaLnBrk="1" hangingPunct="1">
              <a:spcBef>
                <a:spcPct val="20000"/>
              </a:spcBef>
              <a:buSzPct val="85000"/>
              <a:buFontTx/>
              <a:buBlip>
                <a:blip r:embed="rId4"/>
              </a:buBlip>
            </a:pPr>
            <a:r>
              <a:rPr lang="en-US" sz="3200" dirty="0"/>
              <a:t>  Meeting minutes</a:t>
            </a:r>
          </a:p>
          <a:p>
            <a:pPr eaLnBrk="1" hangingPunct="1">
              <a:spcBef>
                <a:spcPct val="20000"/>
              </a:spcBef>
              <a:buSzPct val="85000"/>
              <a:buFontTx/>
              <a:buBlip>
                <a:blip r:embed="rId4"/>
              </a:buBlip>
            </a:pPr>
            <a:r>
              <a:rPr lang="en-US" sz="3200" dirty="0"/>
              <a:t>  Board orientation </a:t>
            </a:r>
          </a:p>
          <a:p>
            <a:pPr eaLnBrk="1" hangingPunct="1">
              <a:spcBef>
                <a:spcPct val="20000"/>
              </a:spcBef>
              <a:buSzPct val="85000"/>
              <a:buFontTx/>
              <a:buBlip>
                <a:blip r:embed="rId4"/>
              </a:buBlip>
            </a:pPr>
            <a:r>
              <a:rPr lang="en-US" sz="3200" dirty="0"/>
              <a:t>  Board development</a:t>
            </a:r>
            <a:endParaRPr lang="en-US" sz="3600" dirty="0"/>
          </a:p>
        </p:txBody>
      </p:sp>
      <p:sp>
        <p:nvSpPr>
          <p:cNvPr id="6" name="Title 1"/>
          <p:cNvSpPr txBox="1">
            <a:spLocks/>
          </p:cNvSpPr>
          <p:nvPr/>
        </p:nvSpPr>
        <p:spPr>
          <a:xfrm>
            <a:off x="512884" y="304800"/>
            <a:ext cx="8021515" cy="1143000"/>
          </a:xfrm>
          <a:prstGeom prst="rect">
            <a:avLst/>
          </a:prstGeom>
          <a:solidFill>
            <a:srgbClr val="C00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dirty="0" smtClean="0">
                <a:solidFill>
                  <a:schemeClr val="bg1"/>
                </a:solidFill>
              </a:rPr>
              <a:t>Board Tools</a:t>
            </a:r>
            <a:endParaRPr lang="en-US" sz="4800" dirty="0">
              <a:solidFill>
                <a:schemeClr val="bg1"/>
              </a:solidFill>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 y="6096000"/>
            <a:ext cx="1002800" cy="639439"/>
          </a:xfrm>
          <a:prstGeom prst="rect">
            <a:avLst/>
          </a:prstGeom>
        </p:spPr>
      </p:pic>
      <p:sp>
        <p:nvSpPr>
          <p:cNvPr id="9" name="TextBox 8"/>
          <p:cNvSpPr txBox="1"/>
          <p:nvPr/>
        </p:nvSpPr>
        <p:spPr>
          <a:xfrm>
            <a:off x="362694" y="6215664"/>
            <a:ext cx="582211" cy="400110"/>
          </a:xfrm>
          <a:prstGeom prst="rect">
            <a:avLst/>
          </a:prstGeom>
          <a:noFill/>
        </p:spPr>
        <p:txBody>
          <a:bodyPr wrap="none" rtlCol="0">
            <a:spAutoFit/>
          </a:bodyPr>
          <a:lstStyle/>
          <a:p>
            <a:r>
              <a:rPr lang="en-US" sz="2000" dirty="0" smtClean="0">
                <a:solidFill>
                  <a:schemeClr val="bg1"/>
                </a:solidFill>
              </a:rPr>
              <a:t>TBP</a:t>
            </a:r>
            <a:endParaRPr lang="en-US" sz="2000" dirty="0">
              <a:solidFill>
                <a:schemeClr val="bg1"/>
              </a:solidFill>
            </a:endParaRPr>
          </a:p>
        </p:txBody>
      </p:sp>
    </p:spTree>
    <p:extLst>
      <p:ext uri="{BB962C8B-B14F-4D97-AF65-F5344CB8AC3E}">
        <p14:creationId xmlns:p14="http://schemas.microsoft.com/office/powerpoint/2010/main" val="37208475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6" descr="SY00417_[1]"/>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608012" y="1981200"/>
            <a:ext cx="687388" cy="687388"/>
          </a:xfrm>
          <a:noFill/>
        </p:spPr>
      </p:pic>
      <p:sp>
        <p:nvSpPr>
          <p:cNvPr id="14340" name="Rectangle 8"/>
          <p:cNvSpPr>
            <a:spLocks noGrp="1" noChangeArrowheads="1"/>
          </p:cNvSpPr>
          <p:nvPr>
            <p:ph sz="half" idx="2"/>
          </p:nvPr>
        </p:nvSpPr>
        <p:spPr>
          <a:xfrm>
            <a:off x="1524000" y="2895600"/>
            <a:ext cx="7239000" cy="4191000"/>
          </a:xfrm>
        </p:spPr>
        <p:txBody>
          <a:bodyPr/>
          <a:lstStyle/>
          <a:p>
            <a:pPr eaLnBrk="1" hangingPunct="1"/>
            <a:r>
              <a:rPr lang="en-US" sz="3200" dirty="0" smtClean="0"/>
              <a:t> Policies</a:t>
            </a:r>
          </a:p>
          <a:p>
            <a:pPr eaLnBrk="1" hangingPunct="1"/>
            <a:r>
              <a:rPr lang="en-US" sz="3200" dirty="0" smtClean="0"/>
              <a:t> Bylaws  </a:t>
            </a:r>
          </a:p>
          <a:p>
            <a:pPr eaLnBrk="1" hangingPunct="1"/>
            <a:r>
              <a:rPr lang="en-US" sz="3200" dirty="0" smtClean="0"/>
              <a:t> Executive Limitations</a:t>
            </a:r>
          </a:p>
          <a:p>
            <a:pPr eaLnBrk="1" hangingPunct="1"/>
            <a:r>
              <a:rPr lang="en-US" sz="3200" dirty="0" smtClean="0"/>
              <a:t> Plans </a:t>
            </a:r>
          </a:p>
          <a:p>
            <a:pPr eaLnBrk="1" hangingPunct="1"/>
            <a:r>
              <a:rPr lang="en-US" sz="3200" dirty="0" smtClean="0"/>
              <a:t> Board Improvement Activities </a:t>
            </a:r>
            <a:endParaRPr lang="en-US" sz="2400" dirty="0" smtClean="0"/>
          </a:p>
        </p:txBody>
      </p:sp>
      <p:sp>
        <p:nvSpPr>
          <p:cNvPr id="14341" name="Text Box 4"/>
          <p:cNvSpPr txBox="1">
            <a:spLocks noChangeArrowheads="1"/>
          </p:cNvSpPr>
          <p:nvPr/>
        </p:nvSpPr>
        <p:spPr bwMode="auto">
          <a:xfrm>
            <a:off x="1524000" y="1524000"/>
            <a:ext cx="4953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sz="3600" b="1" dirty="0">
              <a:solidFill>
                <a:srgbClr val="CC0000"/>
              </a:solidFill>
            </a:endParaRPr>
          </a:p>
          <a:p>
            <a:pPr eaLnBrk="1" hangingPunct="1"/>
            <a:r>
              <a:rPr lang="en-US" sz="3600" b="1" dirty="0">
                <a:solidFill>
                  <a:srgbClr val="CC0000"/>
                </a:solidFill>
              </a:rPr>
              <a:t>How will it happen?</a:t>
            </a:r>
          </a:p>
          <a:p>
            <a:pPr eaLnBrk="1" hangingPunct="1"/>
            <a:endParaRPr lang="en-US" sz="3600" b="1" dirty="0">
              <a:solidFill>
                <a:srgbClr val="CC0000"/>
              </a:solidFill>
            </a:endParaRPr>
          </a:p>
        </p:txBody>
      </p:sp>
      <p:sp>
        <p:nvSpPr>
          <p:cNvPr id="6" name="Title 1"/>
          <p:cNvSpPr txBox="1">
            <a:spLocks/>
          </p:cNvSpPr>
          <p:nvPr/>
        </p:nvSpPr>
        <p:spPr>
          <a:xfrm>
            <a:off x="512884" y="304800"/>
            <a:ext cx="7945315" cy="1143000"/>
          </a:xfrm>
          <a:prstGeom prst="rect">
            <a:avLst/>
          </a:prstGeom>
          <a:solidFill>
            <a:srgbClr val="C00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dirty="0" smtClean="0">
                <a:solidFill>
                  <a:schemeClr val="bg1"/>
                </a:solidFill>
              </a:rPr>
              <a:t>Board Tools</a:t>
            </a:r>
            <a:endParaRPr lang="en-US" sz="4800" dirty="0">
              <a:solidFill>
                <a:schemeClr val="bg1"/>
              </a:solidFill>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6096000"/>
            <a:ext cx="1002800" cy="639439"/>
          </a:xfrm>
          <a:prstGeom prst="rect">
            <a:avLst/>
          </a:prstGeom>
        </p:spPr>
      </p:pic>
      <p:sp>
        <p:nvSpPr>
          <p:cNvPr id="9" name="TextBox 8"/>
          <p:cNvSpPr txBox="1"/>
          <p:nvPr/>
        </p:nvSpPr>
        <p:spPr>
          <a:xfrm>
            <a:off x="362694" y="6215664"/>
            <a:ext cx="582211" cy="400110"/>
          </a:xfrm>
          <a:prstGeom prst="rect">
            <a:avLst/>
          </a:prstGeom>
          <a:noFill/>
        </p:spPr>
        <p:txBody>
          <a:bodyPr wrap="none" rtlCol="0">
            <a:spAutoFit/>
          </a:bodyPr>
          <a:lstStyle/>
          <a:p>
            <a:r>
              <a:rPr lang="en-US" sz="2000" dirty="0" smtClean="0">
                <a:solidFill>
                  <a:schemeClr val="bg1"/>
                </a:solidFill>
              </a:rPr>
              <a:t>TBP</a:t>
            </a:r>
            <a:endParaRPr lang="en-US" sz="2000" dirty="0">
              <a:solidFill>
                <a:schemeClr val="bg1"/>
              </a:solidFill>
            </a:endParaRPr>
          </a:p>
        </p:txBody>
      </p:sp>
    </p:spTree>
    <p:extLst>
      <p:ext uri="{BB962C8B-B14F-4D97-AF65-F5344CB8AC3E}">
        <p14:creationId xmlns:p14="http://schemas.microsoft.com/office/powerpoint/2010/main" val="6285847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6" descr="SY00418_[1]"/>
          <p:cNvPicPr>
            <a:picLocks noGrp="1" noChangeAspect="1" noChangeArrowheads="1"/>
          </p:cNvPicPr>
          <p:nvPr>
            <p:ph sz="quarter" idx="1"/>
          </p:nvPr>
        </p:nvPicPr>
        <p:blipFill>
          <a:blip r:embed="rId3" cstate="print">
            <a:extLst>
              <a:ext uri="{28A0092B-C50C-407E-A947-70E740481C1C}">
                <a14:useLocalDpi xmlns:a14="http://schemas.microsoft.com/office/drawing/2010/main" val="0"/>
              </a:ext>
            </a:extLst>
          </a:blip>
          <a:srcRect/>
          <a:stretch>
            <a:fillRect/>
          </a:stretch>
        </p:blipFill>
        <p:spPr>
          <a:xfrm>
            <a:off x="608012" y="1752600"/>
            <a:ext cx="687388" cy="687388"/>
          </a:xfrm>
          <a:noFill/>
        </p:spPr>
      </p:pic>
      <p:sp>
        <p:nvSpPr>
          <p:cNvPr id="15365" name="Text Box 4"/>
          <p:cNvSpPr txBox="1">
            <a:spLocks noChangeArrowheads="1"/>
          </p:cNvSpPr>
          <p:nvPr/>
        </p:nvSpPr>
        <p:spPr bwMode="auto">
          <a:xfrm>
            <a:off x="1447800" y="1752600"/>
            <a:ext cx="7086600" cy="474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3600" b="1" dirty="0">
                <a:solidFill>
                  <a:srgbClr val="CC0000"/>
                </a:solidFill>
              </a:rPr>
              <a:t>Did it happen?</a:t>
            </a:r>
          </a:p>
          <a:p>
            <a:pPr eaLnBrk="1" hangingPunct="1">
              <a:spcBef>
                <a:spcPct val="20000"/>
              </a:spcBef>
              <a:buSzPct val="85000"/>
              <a:buFontTx/>
              <a:buBlip>
                <a:blip r:embed="rId4"/>
              </a:buBlip>
            </a:pPr>
            <a:r>
              <a:rPr lang="en-US" sz="3200" dirty="0"/>
              <a:t>  Financial statements and audits </a:t>
            </a:r>
          </a:p>
          <a:p>
            <a:pPr eaLnBrk="1" hangingPunct="1">
              <a:spcBef>
                <a:spcPct val="20000"/>
              </a:spcBef>
              <a:buSzPct val="85000"/>
              <a:buFontTx/>
              <a:buBlip>
                <a:blip r:embed="rId4"/>
              </a:buBlip>
            </a:pPr>
            <a:r>
              <a:rPr lang="en-US" sz="3200" dirty="0"/>
              <a:t>  Program evaluations </a:t>
            </a:r>
          </a:p>
          <a:p>
            <a:pPr eaLnBrk="1" hangingPunct="1">
              <a:spcBef>
                <a:spcPct val="20000"/>
              </a:spcBef>
              <a:buSzPct val="85000"/>
              <a:buFontTx/>
              <a:buBlip>
                <a:blip r:embed="rId4"/>
              </a:buBlip>
            </a:pPr>
            <a:r>
              <a:rPr lang="en-US" sz="3200" dirty="0"/>
              <a:t>  Organization evaluation  </a:t>
            </a:r>
          </a:p>
          <a:p>
            <a:pPr eaLnBrk="1" hangingPunct="1">
              <a:spcBef>
                <a:spcPct val="20000"/>
              </a:spcBef>
              <a:buSzPct val="85000"/>
              <a:buFontTx/>
              <a:buBlip>
                <a:blip r:embed="rId4"/>
              </a:buBlip>
            </a:pPr>
            <a:r>
              <a:rPr lang="en-US" sz="3200" dirty="0"/>
              <a:t>  Board self-assessment </a:t>
            </a:r>
          </a:p>
          <a:p>
            <a:pPr eaLnBrk="1" hangingPunct="1">
              <a:spcBef>
                <a:spcPct val="20000"/>
              </a:spcBef>
              <a:buSzPct val="85000"/>
              <a:buFontTx/>
              <a:buBlip>
                <a:blip r:embed="rId4"/>
              </a:buBlip>
            </a:pPr>
            <a:r>
              <a:rPr lang="en-US" sz="3200" dirty="0"/>
              <a:t>  Executive appraisal </a:t>
            </a:r>
          </a:p>
          <a:p>
            <a:pPr eaLnBrk="1" hangingPunct="1">
              <a:spcBef>
                <a:spcPct val="20000"/>
              </a:spcBef>
              <a:buSzPct val="85000"/>
              <a:buFontTx/>
              <a:buBlip>
                <a:blip r:embed="rId4"/>
              </a:buBlip>
            </a:pPr>
            <a:r>
              <a:rPr lang="en-US" sz="3200" dirty="0"/>
              <a:t>  External reviews and feedback </a:t>
            </a:r>
          </a:p>
          <a:p>
            <a:pPr eaLnBrk="1" hangingPunct="1"/>
            <a:endParaRPr lang="en-US" sz="3600" dirty="0"/>
          </a:p>
        </p:txBody>
      </p:sp>
      <p:sp>
        <p:nvSpPr>
          <p:cNvPr id="6" name="Title 1"/>
          <p:cNvSpPr txBox="1">
            <a:spLocks/>
          </p:cNvSpPr>
          <p:nvPr/>
        </p:nvSpPr>
        <p:spPr>
          <a:xfrm>
            <a:off x="512884" y="304800"/>
            <a:ext cx="7945315" cy="1143000"/>
          </a:xfrm>
          <a:prstGeom prst="rect">
            <a:avLst/>
          </a:prstGeom>
          <a:solidFill>
            <a:srgbClr val="C00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dirty="0" smtClean="0">
                <a:solidFill>
                  <a:schemeClr val="bg1"/>
                </a:solidFill>
              </a:rPr>
              <a:t>Board Tools</a:t>
            </a:r>
            <a:endParaRPr lang="en-US" sz="4800" dirty="0">
              <a:solidFill>
                <a:schemeClr val="bg1"/>
              </a:solidFill>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 y="6096000"/>
            <a:ext cx="1002800" cy="639439"/>
          </a:xfrm>
          <a:prstGeom prst="rect">
            <a:avLst/>
          </a:prstGeom>
        </p:spPr>
      </p:pic>
      <p:sp>
        <p:nvSpPr>
          <p:cNvPr id="9" name="TextBox 8"/>
          <p:cNvSpPr txBox="1"/>
          <p:nvPr/>
        </p:nvSpPr>
        <p:spPr>
          <a:xfrm>
            <a:off x="362694" y="6215664"/>
            <a:ext cx="582211" cy="400110"/>
          </a:xfrm>
          <a:prstGeom prst="rect">
            <a:avLst/>
          </a:prstGeom>
          <a:noFill/>
        </p:spPr>
        <p:txBody>
          <a:bodyPr wrap="none" rtlCol="0">
            <a:spAutoFit/>
          </a:bodyPr>
          <a:lstStyle/>
          <a:p>
            <a:r>
              <a:rPr lang="en-US" sz="2000" dirty="0" smtClean="0">
                <a:solidFill>
                  <a:schemeClr val="bg1"/>
                </a:solidFill>
              </a:rPr>
              <a:t>TBP</a:t>
            </a:r>
            <a:endParaRPr lang="en-US" sz="2000" dirty="0">
              <a:solidFill>
                <a:schemeClr val="bg1"/>
              </a:solidFill>
            </a:endParaRPr>
          </a:p>
        </p:txBody>
      </p:sp>
    </p:spTree>
    <p:extLst>
      <p:ext uri="{BB962C8B-B14F-4D97-AF65-F5344CB8AC3E}">
        <p14:creationId xmlns:p14="http://schemas.microsoft.com/office/powerpoint/2010/main" val="12900124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7626" y="457200"/>
            <a:ext cx="8458200" cy="5509200"/>
          </a:xfrm>
          <a:prstGeom prst="rect">
            <a:avLst/>
          </a:prstGeom>
        </p:spPr>
        <p:txBody>
          <a:bodyPr wrap="square">
            <a:spAutoFit/>
          </a:bodyPr>
          <a:lstStyle/>
          <a:p>
            <a:r>
              <a:rPr lang="en-US" sz="1600" b="1" dirty="0"/>
              <a:t>Becky Bowen </a:t>
            </a:r>
            <a:r>
              <a:rPr lang="en-US" sz="1600" dirty="0"/>
              <a:t> </a:t>
            </a:r>
            <a:r>
              <a:rPr lang="en-US" sz="1600" dirty="0" smtClean="0"/>
              <a:t>She </a:t>
            </a:r>
            <a:r>
              <a:rPr lang="en-US" sz="1600" dirty="0"/>
              <a:t>is an attorney and has served several nonprofit organizations in various capacities, including communications director, general counsel and executive director.  She currently is a Co-Director of Carolina Common Enterprise, a nonprofit cooperative and community development center.  </a:t>
            </a:r>
          </a:p>
          <a:p>
            <a:r>
              <a:rPr lang="en-US" sz="1600" b="1" dirty="0"/>
              <a:t> </a:t>
            </a:r>
            <a:endParaRPr lang="en-US" sz="1600" dirty="0"/>
          </a:p>
          <a:p>
            <a:r>
              <a:rPr lang="en-US" sz="1600" b="1" dirty="0"/>
              <a:t>Jessica Katz Jameson</a:t>
            </a:r>
            <a:r>
              <a:rPr lang="en-US" sz="1600" dirty="0"/>
              <a:t> is an Associate Professor in the Department of Communication at NC State University. She teaches courses and conducts community-engaged research on the topics of organizational communication, conflict management and nonprofit leadership. She chairs the Academic Council for the Institute for Nonprofits and serves on the Extension, Engagement and Economic Development task force for the College of Humanities and Social </a:t>
            </a:r>
            <a:r>
              <a:rPr lang="en-US" sz="1600" dirty="0" smtClean="0"/>
              <a:t>Sciences.</a:t>
            </a:r>
            <a:endParaRPr lang="en-US" sz="1600" dirty="0"/>
          </a:p>
          <a:p>
            <a:r>
              <a:rPr lang="en-US" sz="1600" dirty="0"/>
              <a:t> </a:t>
            </a:r>
          </a:p>
          <a:p>
            <a:r>
              <a:rPr lang="en-US" sz="1600" b="1" dirty="0"/>
              <a:t>Susan </a:t>
            </a:r>
            <a:r>
              <a:rPr lang="en-US" sz="1600" b="1" dirty="0" err="1"/>
              <a:t>Scherffius</a:t>
            </a:r>
            <a:r>
              <a:rPr lang="en-US" sz="1600" b="1" dirty="0"/>
              <a:t> Jakes</a:t>
            </a:r>
            <a:r>
              <a:rPr lang="en-US" sz="1600" dirty="0"/>
              <a:t> is the Associate State Program Leader for Community Development, an Extension Assistant Professor with NC Cooperative Extension and an Adjunct Professor in Psychology at North Carolina State University. She received a Ph.D. in Community Psychology from North Carolina State University.  </a:t>
            </a:r>
          </a:p>
          <a:p>
            <a:r>
              <a:rPr lang="en-US" sz="1600" b="1" dirty="0"/>
              <a:t> </a:t>
            </a:r>
            <a:endParaRPr lang="en-US" sz="1600" dirty="0"/>
          </a:p>
          <a:p>
            <a:r>
              <a:rPr lang="en-US" sz="1600" b="1" dirty="0"/>
              <a:t>Mary </a:t>
            </a:r>
            <a:r>
              <a:rPr lang="en-US" sz="1600" b="1" dirty="0" err="1"/>
              <a:t>Tschirhart</a:t>
            </a:r>
            <a:r>
              <a:rPr lang="en-US" sz="1600" dirty="0"/>
              <a:t> is a Professor of Public Administration at The Ohio State University. She served as Director of the Institute for Nonprofits and Professor of Public Administration at NC State University from 2008-2013.  She has published extensively on nonprofit topics including board governance. She recently co-authored a text titled </a:t>
            </a:r>
            <a:r>
              <a:rPr lang="en-US" sz="1600" i="1" dirty="0"/>
              <a:t>Managing Nonprofit Organizations</a:t>
            </a:r>
            <a:r>
              <a:rPr lang="en-US" sz="1600" dirty="0"/>
              <a:t>. Dr. </a:t>
            </a:r>
            <a:r>
              <a:rPr lang="en-US" sz="1600" dirty="0" err="1"/>
              <a:t>Tschirhart</a:t>
            </a:r>
            <a:r>
              <a:rPr lang="en-US" sz="1600" dirty="0"/>
              <a:t> has served on six nonprofit boards in a variety of roles, including president, and led a nonprofit as its executive director. </a:t>
            </a:r>
          </a:p>
        </p:txBody>
      </p:sp>
    </p:spTree>
    <p:extLst>
      <p:ext uri="{BB962C8B-B14F-4D97-AF65-F5344CB8AC3E}">
        <p14:creationId xmlns:p14="http://schemas.microsoft.com/office/powerpoint/2010/main" val="33203001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sz="half" idx="1"/>
          </p:nvPr>
        </p:nvSpPr>
        <p:spPr>
          <a:xfrm>
            <a:off x="304800" y="2057400"/>
            <a:ext cx="4648200" cy="4191000"/>
          </a:xfrm>
        </p:spPr>
        <p:txBody>
          <a:bodyPr/>
          <a:lstStyle/>
          <a:p>
            <a:pPr eaLnBrk="1" hangingPunct="1">
              <a:lnSpc>
                <a:spcPct val="90000"/>
              </a:lnSpc>
            </a:pPr>
            <a:r>
              <a:rPr lang="en-US" sz="3200" b="1" dirty="0" smtClean="0"/>
              <a:t>Boiling Frog</a:t>
            </a:r>
          </a:p>
          <a:p>
            <a:pPr eaLnBrk="1" hangingPunct="1">
              <a:lnSpc>
                <a:spcPct val="90000"/>
              </a:lnSpc>
              <a:buFontTx/>
              <a:buNone/>
            </a:pPr>
            <a:endParaRPr lang="en-US" b="1" dirty="0" smtClean="0"/>
          </a:p>
          <a:p>
            <a:pPr eaLnBrk="1" hangingPunct="1">
              <a:lnSpc>
                <a:spcPct val="90000"/>
              </a:lnSpc>
            </a:pPr>
            <a:r>
              <a:rPr lang="en-US" sz="3200" b="1" dirty="0" smtClean="0"/>
              <a:t>Don’t Rock the Boat</a:t>
            </a:r>
          </a:p>
          <a:p>
            <a:pPr eaLnBrk="1" hangingPunct="1">
              <a:lnSpc>
                <a:spcPct val="90000"/>
              </a:lnSpc>
              <a:buFontTx/>
              <a:buNone/>
            </a:pPr>
            <a:endParaRPr lang="en-US" b="1" dirty="0" smtClean="0"/>
          </a:p>
          <a:p>
            <a:pPr eaLnBrk="1" hangingPunct="1">
              <a:lnSpc>
                <a:spcPct val="90000"/>
              </a:lnSpc>
            </a:pPr>
            <a:r>
              <a:rPr lang="en-US" sz="3200" b="1" dirty="0" smtClean="0"/>
              <a:t>Us versus Them</a:t>
            </a:r>
          </a:p>
          <a:p>
            <a:pPr eaLnBrk="1" hangingPunct="1">
              <a:lnSpc>
                <a:spcPct val="90000"/>
              </a:lnSpc>
            </a:pPr>
            <a:endParaRPr lang="en-US" sz="3200" b="1" dirty="0" smtClean="0"/>
          </a:p>
          <a:p>
            <a:pPr eaLnBrk="1" hangingPunct="1">
              <a:lnSpc>
                <a:spcPct val="90000"/>
              </a:lnSpc>
            </a:pPr>
            <a:r>
              <a:rPr lang="en-US" sz="3200" b="1" dirty="0" smtClean="0"/>
              <a:t>Non-system Thinking </a:t>
            </a:r>
            <a:r>
              <a:rPr lang="en-US" b="1" dirty="0" smtClean="0"/>
              <a:t> </a:t>
            </a:r>
          </a:p>
          <a:p>
            <a:pPr eaLnBrk="1" hangingPunct="1">
              <a:lnSpc>
                <a:spcPct val="90000"/>
              </a:lnSpc>
              <a:buFontTx/>
              <a:buNone/>
            </a:pPr>
            <a:endParaRPr lang="en-US" b="1" dirty="0" smtClean="0"/>
          </a:p>
          <a:p>
            <a:pPr eaLnBrk="1" hangingPunct="1">
              <a:lnSpc>
                <a:spcPct val="90000"/>
              </a:lnSpc>
            </a:pPr>
            <a:endParaRPr lang="en-US" b="1" dirty="0" smtClean="0"/>
          </a:p>
          <a:p>
            <a:pPr lvl="1" eaLnBrk="1" hangingPunct="1">
              <a:lnSpc>
                <a:spcPct val="90000"/>
              </a:lnSpc>
              <a:buFont typeface="Wingdings" pitchFamily="2" charset="2"/>
              <a:buNone/>
            </a:pPr>
            <a:endParaRPr lang="en-US" dirty="0" smtClean="0"/>
          </a:p>
          <a:p>
            <a:pPr lvl="1" eaLnBrk="1" hangingPunct="1">
              <a:lnSpc>
                <a:spcPct val="90000"/>
              </a:lnSpc>
              <a:buFont typeface="Wingdings" pitchFamily="2" charset="2"/>
              <a:buNone/>
            </a:pPr>
            <a:endParaRPr lang="en-US" dirty="0" smtClean="0"/>
          </a:p>
          <a:p>
            <a:pPr lvl="1" eaLnBrk="1" hangingPunct="1">
              <a:lnSpc>
                <a:spcPct val="90000"/>
              </a:lnSpc>
              <a:buFont typeface="Wingdings" pitchFamily="2" charset="2"/>
              <a:buNone/>
            </a:pPr>
            <a:endParaRPr lang="en-US" dirty="0" smtClean="0"/>
          </a:p>
        </p:txBody>
      </p:sp>
      <p:sp>
        <p:nvSpPr>
          <p:cNvPr id="16388" name="Rectangle 6"/>
          <p:cNvSpPr>
            <a:spLocks noGrp="1" noChangeArrowheads="1"/>
          </p:cNvSpPr>
          <p:nvPr>
            <p:ph sz="half" idx="2"/>
          </p:nvPr>
        </p:nvSpPr>
        <p:spPr/>
        <p:txBody>
          <a:bodyPr/>
          <a:lstStyle/>
          <a:p>
            <a:pPr eaLnBrk="1" hangingPunct="1">
              <a:lnSpc>
                <a:spcPct val="90000"/>
              </a:lnSpc>
            </a:pPr>
            <a:endParaRPr lang="en-US" smtClean="0"/>
          </a:p>
          <a:p>
            <a:pPr lvl="2" eaLnBrk="1" hangingPunct="1">
              <a:lnSpc>
                <a:spcPct val="90000"/>
              </a:lnSpc>
            </a:pPr>
            <a:endParaRPr lang="en-US" smtClean="0"/>
          </a:p>
          <a:p>
            <a:pPr lvl="1" eaLnBrk="1" hangingPunct="1">
              <a:lnSpc>
                <a:spcPct val="90000"/>
              </a:lnSpc>
            </a:pPr>
            <a:endParaRPr lang="en-US" smtClean="0"/>
          </a:p>
        </p:txBody>
      </p:sp>
      <p:pic>
        <p:nvPicPr>
          <p:cNvPr id="16389" name="Picture 7" descr="PE06102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2895600"/>
            <a:ext cx="1066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9" descr="j007903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4200" y="19050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10" descr="j0264806[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57600" y="3733800"/>
            <a:ext cx="1219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12" descr="BD05427_[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00600" y="5181600"/>
            <a:ext cx="111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a:xfrm>
            <a:off x="512885" y="304800"/>
            <a:ext cx="7620000" cy="1143000"/>
          </a:xfrm>
          <a:prstGeom prst="rect">
            <a:avLst/>
          </a:prstGeom>
          <a:solidFill>
            <a:srgbClr val="C00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dirty="0" smtClean="0">
                <a:solidFill>
                  <a:schemeClr val="bg1"/>
                </a:solidFill>
              </a:rPr>
              <a:t>Board Syndromes</a:t>
            </a:r>
            <a:endParaRPr lang="en-US" sz="4800" dirty="0">
              <a:solidFill>
                <a:schemeClr val="bg1"/>
              </a:solidFill>
            </a:endParaRPr>
          </a:p>
        </p:txBody>
      </p:sp>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2400" y="6096000"/>
            <a:ext cx="1002800" cy="639439"/>
          </a:xfrm>
          <a:prstGeom prst="rect">
            <a:avLst/>
          </a:prstGeom>
        </p:spPr>
      </p:pic>
      <p:sp>
        <p:nvSpPr>
          <p:cNvPr id="12" name="TextBox 11"/>
          <p:cNvSpPr txBox="1"/>
          <p:nvPr/>
        </p:nvSpPr>
        <p:spPr>
          <a:xfrm>
            <a:off x="362694" y="6215664"/>
            <a:ext cx="582211" cy="400110"/>
          </a:xfrm>
          <a:prstGeom prst="rect">
            <a:avLst/>
          </a:prstGeom>
          <a:noFill/>
        </p:spPr>
        <p:txBody>
          <a:bodyPr wrap="none" rtlCol="0">
            <a:spAutoFit/>
          </a:bodyPr>
          <a:lstStyle/>
          <a:p>
            <a:r>
              <a:rPr lang="en-US" sz="2000" dirty="0" smtClean="0">
                <a:solidFill>
                  <a:schemeClr val="bg1"/>
                </a:solidFill>
              </a:rPr>
              <a:t>TBP</a:t>
            </a:r>
            <a:endParaRPr lang="en-US" sz="2000" dirty="0">
              <a:solidFill>
                <a:schemeClr val="bg1"/>
              </a:solidFill>
            </a:endParaRPr>
          </a:p>
        </p:txBody>
      </p:sp>
    </p:spTree>
    <p:extLst>
      <p:ext uri="{BB962C8B-B14F-4D97-AF65-F5344CB8AC3E}">
        <p14:creationId xmlns:p14="http://schemas.microsoft.com/office/powerpoint/2010/main" val="1413436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a:xfrm>
            <a:off x="304800" y="1905000"/>
            <a:ext cx="8686800" cy="4572000"/>
          </a:xfrm>
        </p:spPr>
        <p:txBody>
          <a:bodyPr/>
          <a:lstStyle/>
          <a:p>
            <a:pPr eaLnBrk="1" hangingPunct="1">
              <a:lnSpc>
                <a:spcPct val="125000"/>
              </a:lnSpc>
            </a:pPr>
            <a:r>
              <a:rPr lang="en-US" sz="4000" dirty="0" smtClean="0"/>
              <a:t> Focus on the important questions</a:t>
            </a:r>
          </a:p>
          <a:p>
            <a:pPr eaLnBrk="1" hangingPunct="1">
              <a:lnSpc>
                <a:spcPct val="125000"/>
              </a:lnSpc>
            </a:pPr>
            <a:r>
              <a:rPr lang="en-US" sz="4000" dirty="0" smtClean="0"/>
              <a:t> Use tools</a:t>
            </a:r>
          </a:p>
          <a:p>
            <a:pPr eaLnBrk="1" hangingPunct="1">
              <a:lnSpc>
                <a:spcPct val="125000"/>
              </a:lnSpc>
            </a:pPr>
            <a:r>
              <a:rPr lang="en-US" sz="4000" dirty="0" smtClean="0"/>
              <a:t> Avoid syndromes  </a:t>
            </a:r>
          </a:p>
          <a:p>
            <a:pPr eaLnBrk="1" hangingPunct="1">
              <a:lnSpc>
                <a:spcPct val="125000"/>
              </a:lnSpc>
            </a:pPr>
            <a:r>
              <a:rPr lang="en-US" sz="4000" dirty="0" smtClean="0"/>
              <a:t> Other</a:t>
            </a:r>
          </a:p>
          <a:p>
            <a:pPr eaLnBrk="1" hangingPunct="1">
              <a:buFontTx/>
              <a:buNone/>
            </a:pPr>
            <a:endParaRPr lang="en-US" sz="4000" dirty="0" smtClean="0"/>
          </a:p>
          <a:p>
            <a:pPr eaLnBrk="1" hangingPunct="1"/>
            <a:endParaRPr lang="en-US" dirty="0" smtClean="0"/>
          </a:p>
        </p:txBody>
      </p:sp>
      <p:sp>
        <p:nvSpPr>
          <p:cNvPr id="4" name="Title 1"/>
          <p:cNvSpPr txBox="1">
            <a:spLocks/>
          </p:cNvSpPr>
          <p:nvPr/>
        </p:nvSpPr>
        <p:spPr>
          <a:xfrm>
            <a:off x="512885" y="304800"/>
            <a:ext cx="7620000" cy="1143000"/>
          </a:xfrm>
          <a:prstGeom prst="rect">
            <a:avLst/>
          </a:prstGeom>
          <a:solidFill>
            <a:srgbClr val="C00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dirty="0" smtClean="0">
                <a:solidFill>
                  <a:schemeClr val="bg1"/>
                </a:solidFill>
              </a:rPr>
              <a:t>Paths to Board Excellence</a:t>
            </a:r>
            <a:endParaRPr lang="en-US" sz="4800" dirty="0">
              <a:solidFill>
                <a:schemeClr val="bg1"/>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096000"/>
            <a:ext cx="1002800" cy="639439"/>
          </a:xfrm>
          <a:prstGeom prst="rect">
            <a:avLst/>
          </a:prstGeom>
        </p:spPr>
      </p:pic>
      <p:sp>
        <p:nvSpPr>
          <p:cNvPr id="7" name="TextBox 6"/>
          <p:cNvSpPr txBox="1"/>
          <p:nvPr/>
        </p:nvSpPr>
        <p:spPr>
          <a:xfrm>
            <a:off x="362694" y="6215664"/>
            <a:ext cx="582211" cy="400110"/>
          </a:xfrm>
          <a:prstGeom prst="rect">
            <a:avLst/>
          </a:prstGeom>
          <a:noFill/>
        </p:spPr>
        <p:txBody>
          <a:bodyPr wrap="none" rtlCol="0">
            <a:spAutoFit/>
          </a:bodyPr>
          <a:lstStyle/>
          <a:p>
            <a:r>
              <a:rPr lang="en-US" sz="2000" dirty="0" smtClean="0">
                <a:solidFill>
                  <a:schemeClr val="bg1"/>
                </a:solidFill>
              </a:rPr>
              <a:t>TBP</a:t>
            </a:r>
            <a:endParaRPr lang="en-US" sz="2000" dirty="0">
              <a:solidFill>
                <a:schemeClr val="bg1"/>
              </a:solidFill>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6800" y="3124200"/>
            <a:ext cx="3256085" cy="2089984"/>
          </a:xfrm>
          <a:prstGeom prst="rect">
            <a:avLst/>
          </a:prstGeom>
          <a:ln>
            <a:solidFill>
              <a:schemeClr val="tx1"/>
            </a:solidFill>
          </a:ln>
        </p:spPr>
      </p:pic>
    </p:spTree>
    <p:extLst>
      <p:ext uri="{BB962C8B-B14F-4D97-AF65-F5344CB8AC3E}">
        <p14:creationId xmlns:p14="http://schemas.microsoft.com/office/powerpoint/2010/main" val="28257236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096000"/>
            <a:ext cx="1002800" cy="639439"/>
          </a:xfrm>
          <a:prstGeom prst="rect">
            <a:avLst/>
          </a:prstGeom>
        </p:spPr>
      </p:pic>
      <p:sp>
        <p:nvSpPr>
          <p:cNvPr id="4" name="TextBox 3"/>
          <p:cNvSpPr txBox="1"/>
          <p:nvPr/>
        </p:nvSpPr>
        <p:spPr>
          <a:xfrm>
            <a:off x="362694" y="6215664"/>
            <a:ext cx="582211" cy="400110"/>
          </a:xfrm>
          <a:prstGeom prst="rect">
            <a:avLst/>
          </a:prstGeom>
          <a:noFill/>
        </p:spPr>
        <p:txBody>
          <a:bodyPr wrap="none" rtlCol="0">
            <a:spAutoFit/>
          </a:bodyPr>
          <a:lstStyle/>
          <a:p>
            <a:r>
              <a:rPr lang="en-US" sz="2000" dirty="0" smtClean="0">
                <a:solidFill>
                  <a:schemeClr val="bg1"/>
                </a:solidFill>
              </a:rPr>
              <a:t>TBP</a:t>
            </a:r>
            <a:endParaRPr lang="en-US" sz="2000" dirty="0">
              <a:solidFill>
                <a:schemeClr val="bg1"/>
              </a:solidFill>
            </a:endParaRPr>
          </a:p>
        </p:txBody>
      </p:sp>
      <p:sp>
        <p:nvSpPr>
          <p:cNvPr id="6" name="Content Placeholder 2"/>
          <p:cNvSpPr txBox="1">
            <a:spLocks/>
          </p:cNvSpPr>
          <p:nvPr/>
        </p:nvSpPr>
        <p:spPr>
          <a:xfrm>
            <a:off x="457200" y="1600200"/>
            <a:ext cx="82296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US" dirty="0" smtClean="0">
              <a:latin typeface="Monotype Corsiva" pitchFamily="66" charset="0"/>
            </a:endParaRPr>
          </a:p>
        </p:txBody>
      </p:sp>
      <p:sp>
        <p:nvSpPr>
          <p:cNvPr id="5" name="Title 1"/>
          <p:cNvSpPr txBox="1">
            <a:spLocks/>
          </p:cNvSpPr>
          <p:nvPr/>
        </p:nvSpPr>
        <p:spPr>
          <a:xfrm>
            <a:off x="457200" y="304800"/>
            <a:ext cx="8229600" cy="1143000"/>
          </a:xfrm>
          <a:prstGeom prst="rect">
            <a:avLst/>
          </a:prstGeom>
          <a:solidFill>
            <a:srgbClr val="C0000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smtClean="0">
                <a:solidFill>
                  <a:schemeClr val="bg1"/>
                </a:solidFill>
              </a:rPr>
              <a:t>Evaluation</a:t>
            </a:r>
            <a:endParaRPr lang="en-US" sz="3100" dirty="0">
              <a:solidFill>
                <a:schemeClr val="bg1"/>
              </a:solidFill>
            </a:endParaRPr>
          </a:p>
        </p:txBody>
      </p:sp>
      <p:sp>
        <p:nvSpPr>
          <p:cNvPr id="7" name="Content Placeholder 3"/>
          <p:cNvSpPr txBox="1">
            <a:spLocks/>
          </p:cNvSpPr>
          <p:nvPr/>
        </p:nvSpPr>
        <p:spPr>
          <a:xfrm>
            <a:off x="609600" y="1752600"/>
            <a:ext cx="82296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smtClean="0"/>
              <a:t>What are the key points of this module?</a:t>
            </a:r>
          </a:p>
          <a:p>
            <a:pPr marL="0" indent="0">
              <a:buFont typeface="Arial" pitchFamily="34" charset="0"/>
              <a:buNone/>
            </a:pPr>
            <a:endParaRPr lang="en-US" dirty="0" smtClean="0"/>
          </a:p>
          <a:p>
            <a:pPr lvl="1"/>
            <a:r>
              <a:rPr lang="en-US" sz="3600" dirty="0" smtClean="0"/>
              <a:t>What did you find most useful?</a:t>
            </a:r>
          </a:p>
          <a:p>
            <a:pPr lvl="1"/>
            <a:r>
              <a:rPr lang="en-US" sz="3600" dirty="0" smtClean="0"/>
              <a:t>What can we improve upon?</a:t>
            </a:r>
          </a:p>
          <a:p>
            <a:pPr lvl="1"/>
            <a:r>
              <a:rPr lang="en-US" sz="3600" dirty="0" smtClean="0"/>
              <a:t>Other items you want us to cover?</a:t>
            </a:r>
          </a:p>
          <a:p>
            <a:endParaRPr lang="en-US"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9141" y="5029200"/>
            <a:ext cx="1941459" cy="1586574"/>
          </a:xfrm>
          <a:prstGeom prst="rect">
            <a:avLst/>
          </a:prstGeom>
          <a:ln>
            <a:solidFill>
              <a:schemeClr val="tx1"/>
            </a:solidFill>
          </a:ln>
        </p:spPr>
      </p:pic>
    </p:spTree>
    <p:extLst>
      <p:ext uri="{BB962C8B-B14F-4D97-AF65-F5344CB8AC3E}">
        <p14:creationId xmlns:p14="http://schemas.microsoft.com/office/powerpoint/2010/main" val="17847028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096000"/>
            <a:ext cx="1002800" cy="639439"/>
          </a:xfrm>
          <a:prstGeom prst="rect">
            <a:avLst/>
          </a:prstGeom>
        </p:spPr>
      </p:pic>
      <p:sp>
        <p:nvSpPr>
          <p:cNvPr id="4" name="TextBox 3"/>
          <p:cNvSpPr txBox="1"/>
          <p:nvPr/>
        </p:nvSpPr>
        <p:spPr>
          <a:xfrm>
            <a:off x="362694" y="6215664"/>
            <a:ext cx="582211" cy="400110"/>
          </a:xfrm>
          <a:prstGeom prst="rect">
            <a:avLst/>
          </a:prstGeom>
          <a:noFill/>
        </p:spPr>
        <p:txBody>
          <a:bodyPr wrap="none" rtlCol="0">
            <a:spAutoFit/>
          </a:bodyPr>
          <a:lstStyle/>
          <a:p>
            <a:r>
              <a:rPr lang="en-US" sz="2000" dirty="0" smtClean="0">
                <a:solidFill>
                  <a:schemeClr val="bg1"/>
                </a:solidFill>
              </a:rPr>
              <a:t>TBP</a:t>
            </a:r>
            <a:endParaRPr lang="en-US" sz="2000" dirty="0">
              <a:solidFill>
                <a:schemeClr val="bg1"/>
              </a:solidFill>
            </a:endParaRPr>
          </a:p>
        </p:txBody>
      </p:sp>
      <p:sp>
        <p:nvSpPr>
          <p:cNvPr id="6" name="Content Placeholder 2"/>
          <p:cNvSpPr txBox="1">
            <a:spLocks/>
          </p:cNvSpPr>
          <p:nvPr/>
        </p:nvSpPr>
        <p:spPr>
          <a:xfrm>
            <a:off x="457200" y="1600200"/>
            <a:ext cx="82296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US" dirty="0" smtClean="0">
              <a:latin typeface="Monotype Corsiva" pitchFamily="66" charset="0"/>
            </a:endParaRPr>
          </a:p>
        </p:txBody>
      </p:sp>
      <p:sp>
        <p:nvSpPr>
          <p:cNvPr id="5" name="Title 1"/>
          <p:cNvSpPr txBox="1">
            <a:spLocks/>
          </p:cNvSpPr>
          <p:nvPr/>
        </p:nvSpPr>
        <p:spPr>
          <a:xfrm>
            <a:off x="457200" y="304800"/>
            <a:ext cx="8229600" cy="1143000"/>
          </a:xfrm>
          <a:prstGeom prst="rect">
            <a:avLst/>
          </a:prstGeom>
          <a:solidFill>
            <a:srgbClr val="C0000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smtClean="0">
                <a:solidFill>
                  <a:schemeClr val="bg1"/>
                </a:solidFill>
              </a:rPr>
              <a:t>Curriculum Modules</a:t>
            </a:r>
            <a:endParaRPr lang="en-US" sz="3100" dirty="0">
              <a:solidFill>
                <a:schemeClr val="bg1"/>
              </a:solidFill>
            </a:endParaRPr>
          </a:p>
        </p:txBody>
      </p:sp>
      <p:sp>
        <p:nvSpPr>
          <p:cNvPr id="7" name="TextBox 1"/>
          <p:cNvSpPr txBox="1"/>
          <p:nvPr/>
        </p:nvSpPr>
        <p:spPr>
          <a:xfrm>
            <a:off x="457200" y="2106604"/>
            <a:ext cx="8305800" cy="35394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smtClean="0"/>
              <a:t>Module 1:  Foundations for Transforming Board Practice</a:t>
            </a:r>
          </a:p>
          <a:p>
            <a:r>
              <a:rPr lang="en-US" sz="2800" dirty="0" smtClean="0"/>
              <a:t>Module 2:  Legal and Recruitment Issues  </a:t>
            </a:r>
          </a:p>
          <a:p>
            <a:r>
              <a:rPr lang="en-US" sz="2800" dirty="0" smtClean="0"/>
              <a:t>Module 3:  Governance and Board Structure</a:t>
            </a:r>
          </a:p>
          <a:p>
            <a:r>
              <a:rPr lang="en-US" sz="2800" dirty="0" smtClean="0"/>
              <a:t>Module 4:  Enhancing Board Engagement</a:t>
            </a:r>
          </a:p>
          <a:p>
            <a:r>
              <a:rPr lang="en-US" sz="2800" dirty="0" smtClean="0"/>
              <a:t>Module 5:  Constructive Conflict</a:t>
            </a:r>
          </a:p>
          <a:p>
            <a:r>
              <a:rPr lang="en-US" sz="2800" dirty="0" smtClean="0"/>
              <a:t>Module 6:  Thinking Strategically</a:t>
            </a:r>
          </a:p>
          <a:p>
            <a:r>
              <a:rPr lang="en-US" sz="2800" dirty="0" smtClean="0"/>
              <a:t>Module 7:  Asking the Right Questions</a:t>
            </a:r>
          </a:p>
          <a:p>
            <a:r>
              <a:rPr lang="en-US" sz="2800" dirty="0" smtClean="0"/>
              <a:t>Module 8:  Board Meeting Communication</a:t>
            </a:r>
          </a:p>
        </p:txBody>
      </p:sp>
    </p:spTree>
    <p:extLst>
      <p:ext uri="{BB962C8B-B14F-4D97-AF65-F5344CB8AC3E}">
        <p14:creationId xmlns:p14="http://schemas.microsoft.com/office/powerpoint/2010/main" val="13826095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6096000"/>
            <a:ext cx="1002800" cy="639439"/>
          </a:xfrm>
          <a:prstGeom prst="rect">
            <a:avLst/>
          </a:prstGeom>
        </p:spPr>
      </p:pic>
      <p:sp>
        <p:nvSpPr>
          <p:cNvPr id="4" name="TextBox 3"/>
          <p:cNvSpPr txBox="1"/>
          <p:nvPr/>
        </p:nvSpPr>
        <p:spPr>
          <a:xfrm>
            <a:off x="362694" y="6215664"/>
            <a:ext cx="582211" cy="400110"/>
          </a:xfrm>
          <a:prstGeom prst="rect">
            <a:avLst/>
          </a:prstGeom>
          <a:noFill/>
        </p:spPr>
        <p:txBody>
          <a:bodyPr wrap="none" rtlCol="0">
            <a:spAutoFit/>
          </a:bodyPr>
          <a:lstStyle/>
          <a:p>
            <a:r>
              <a:rPr lang="en-US" sz="2000" dirty="0" smtClean="0">
                <a:solidFill>
                  <a:schemeClr val="bg1"/>
                </a:solidFill>
              </a:rPr>
              <a:t>TBP</a:t>
            </a:r>
            <a:endParaRPr lang="en-US" sz="2000" dirty="0">
              <a:solidFill>
                <a:schemeClr val="bg1"/>
              </a:solidFill>
            </a:endParaRPr>
          </a:p>
        </p:txBody>
      </p:sp>
      <p:sp>
        <p:nvSpPr>
          <p:cNvPr id="6" name="Content Placeholder 2"/>
          <p:cNvSpPr txBox="1">
            <a:spLocks/>
          </p:cNvSpPr>
          <p:nvPr/>
        </p:nvSpPr>
        <p:spPr>
          <a:xfrm>
            <a:off x="457200" y="1600200"/>
            <a:ext cx="82296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US" dirty="0" smtClean="0">
              <a:latin typeface="Monotype Corsiva" pitchFamily="66" charset="0"/>
            </a:endParaRPr>
          </a:p>
        </p:txBody>
      </p:sp>
      <p:sp>
        <p:nvSpPr>
          <p:cNvPr id="5" name="Title 1"/>
          <p:cNvSpPr txBox="1">
            <a:spLocks/>
          </p:cNvSpPr>
          <p:nvPr/>
        </p:nvSpPr>
        <p:spPr>
          <a:xfrm>
            <a:off x="457200" y="304800"/>
            <a:ext cx="7620000" cy="1143000"/>
          </a:xfrm>
          <a:prstGeom prst="rect">
            <a:avLst/>
          </a:prstGeom>
          <a:solidFill>
            <a:srgbClr val="C0000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smtClean="0">
                <a:solidFill>
                  <a:schemeClr val="bg1"/>
                </a:solidFill>
              </a:rPr>
              <a:t>Curriculum Modules</a:t>
            </a:r>
            <a:endParaRPr lang="en-US" sz="3100" dirty="0">
              <a:solidFill>
                <a:schemeClr val="bg1"/>
              </a:solidFill>
            </a:endParaRPr>
          </a:p>
        </p:txBody>
      </p:sp>
      <p:sp>
        <p:nvSpPr>
          <p:cNvPr id="7" name="TextBox 1"/>
          <p:cNvSpPr txBox="1"/>
          <p:nvPr/>
        </p:nvSpPr>
        <p:spPr>
          <a:xfrm>
            <a:off x="480391" y="1657126"/>
            <a:ext cx="8130209" cy="406265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sz="3200" dirty="0" smtClean="0"/>
              <a:t>PDF copies of the curriculum modules are available for viewing on the </a:t>
            </a:r>
          </a:p>
          <a:p>
            <a:pPr>
              <a:lnSpc>
                <a:spcPct val="150000"/>
              </a:lnSpc>
            </a:pPr>
            <a:r>
              <a:rPr lang="en-US" sz="3600" b="1" dirty="0" smtClean="0">
                <a:solidFill>
                  <a:srgbClr val="FF0000"/>
                </a:solidFill>
              </a:rPr>
              <a:t>NC Thrive portal: http</a:t>
            </a:r>
            <a:r>
              <a:rPr lang="en-US" sz="3600" b="1" dirty="0">
                <a:solidFill>
                  <a:srgbClr val="FF0000"/>
                </a:solidFill>
              </a:rPr>
              <a:t>://communitydevelopment.ces.ncsu.edu/local-government-nonprofits</a:t>
            </a:r>
            <a:r>
              <a:rPr lang="en-US" sz="3600" b="1" dirty="0" smtClean="0">
                <a:solidFill>
                  <a:srgbClr val="FF0000"/>
                </a:solidFill>
              </a:rPr>
              <a:t>/</a:t>
            </a:r>
          </a:p>
        </p:txBody>
      </p:sp>
    </p:spTree>
    <p:extLst>
      <p:ext uri="{BB962C8B-B14F-4D97-AF65-F5344CB8AC3E}">
        <p14:creationId xmlns:p14="http://schemas.microsoft.com/office/powerpoint/2010/main" val="8757089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6096000"/>
            <a:ext cx="1002800" cy="639439"/>
          </a:xfrm>
          <a:prstGeom prst="rect">
            <a:avLst/>
          </a:prstGeom>
        </p:spPr>
      </p:pic>
      <p:sp>
        <p:nvSpPr>
          <p:cNvPr id="4" name="TextBox 3"/>
          <p:cNvSpPr txBox="1"/>
          <p:nvPr/>
        </p:nvSpPr>
        <p:spPr>
          <a:xfrm>
            <a:off x="362694" y="6215664"/>
            <a:ext cx="582211" cy="400110"/>
          </a:xfrm>
          <a:prstGeom prst="rect">
            <a:avLst/>
          </a:prstGeom>
          <a:noFill/>
        </p:spPr>
        <p:txBody>
          <a:bodyPr wrap="none" rtlCol="0">
            <a:spAutoFit/>
          </a:bodyPr>
          <a:lstStyle/>
          <a:p>
            <a:r>
              <a:rPr lang="en-US" sz="2000" dirty="0" smtClean="0">
                <a:solidFill>
                  <a:schemeClr val="bg1"/>
                </a:solidFill>
              </a:rPr>
              <a:t>TBP</a:t>
            </a:r>
            <a:endParaRPr lang="en-US" sz="2000" dirty="0">
              <a:solidFill>
                <a:schemeClr val="bg1"/>
              </a:solidFill>
            </a:endParaRPr>
          </a:p>
        </p:txBody>
      </p:sp>
      <p:sp>
        <p:nvSpPr>
          <p:cNvPr id="6" name="Content Placeholder 2"/>
          <p:cNvSpPr txBox="1">
            <a:spLocks/>
          </p:cNvSpPr>
          <p:nvPr/>
        </p:nvSpPr>
        <p:spPr>
          <a:xfrm>
            <a:off x="457200" y="1600200"/>
            <a:ext cx="82296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US" dirty="0" smtClean="0">
              <a:latin typeface="Monotype Corsiva" pitchFamily="66" charset="0"/>
            </a:endParaRPr>
          </a:p>
        </p:txBody>
      </p:sp>
      <p:sp>
        <p:nvSpPr>
          <p:cNvPr id="5" name="Title 1"/>
          <p:cNvSpPr txBox="1">
            <a:spLocks/>
          </p:cNvSpPr>
          <p:nvPr/>
        </p:nvSpPr>
        <p:spPr>
          <a:xfrm>
            <a:off x="457200" y="304800"/>
            <a:ext cx="7924800" cy="1143000"/>
          </a:xfrm>
          <a:prstGeom prst="rect">
            <a:avLst/>
          </a:prstGeom>
          <a:solidFill>
            <a:srgbClr val="C0000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smtClean="0">
                <a:solidFill>
                  <a:schemeClr val="bg1"/>
                </a:solidFill>
              </a:rPr>
              <a:t>References</a:t>
            </a:r>
            <a:endParaRPr lang="en-US" sz="3100" dirty="0">
              <a:solidFill>
                <a:schemeClr val="bg1"/>
              </a:solidFill>
            </a:endParaRPr>
          </a:p>
        </p:txBody>
      </p:sp>
      <p:sp>
        <p:nvSpPr>
          <p:cNvPr id="7" name="TextBox 6"/>
          <p:cNvSpPr txBox="1"/>
          <p:nvPr/>
        </p:nvSpPr>
        <p:spPr>
          <a:xfrm>
            <a:off x="533400" y="1502687"/>
            <a:ext cx="8077200" cy="5355313"/>
          </a:xfrm>
          <a:prstGeom prst="rect">
            <a:avLst/>
          </a:prstGeom>
          <a:noFill/>
        </p:spPr>
        <p:txBody>
          <a:bodyPr wrap="square" rtlCol="0">
            <a:spAutoFit/>
          </a:bodyPr>
          <a:lstStyle/>
          <a:p>
            <a:r>
              <a:rPr lang="en-US" dirty="0" smtClean="0"/>
              <a:t>Gill, M. D. (2005). </a:t>
            </a:r>
            <a:r>
              <a:rPr lang="en-US" i="1" dirty="0" smtClean="0"/>
              <a:t>Governing for results: A director’s guide to good governance</a:t>
            </a:r>
            <a:r>
              <a:rPr lang="en-US" dirty="0" smtClean="0"/>
              <a:t>. Victoria, Vancouver, CN: Trafford.</a:t>
            </a:r>
          </a:p>
          <a:p>
            <a:endParaRPr lang="en-US" dirty="0" smtClean="0"/>
          </a:p>
          <a:p>
            <a:r>
              <a:rPr lang="en-US" dirty="0" smtClean="0"/>
              <a:t>Holland, T.P. &amp; Jackson, D.K. (1998). Strengthening board performance: Findings and lessons from demonstration projects. </a:t>
            </a:r>
            <a:r>
              <a:rPr lang="en-US" i="1" dirty="0" smtClean="0"/>
              <a:t>Nonprofit Management and Leadership, 9</a:t>
            </a:r>
            <a:r>
              <a:rPr lang="en-US" dirty="0" smtClean="0"/>
              <a:t>(2), 121-134.</a:t>
            </a:r>
          </a:p>
          <a:p>
            <a:endParaRPr lang="en-US" dirty="0" smtClean="0"/>
          </a:p>
          <a:p>
            <a:r>
              <a:rPr lang="en-US" dirty="0" err="1" smtClean="0"/>
              <a:t>Masaoka</a:t>
            </a:r>
            <a:r>
              <a:rPr lang="en-US" dirty="0" smtClean="0"/>
              <a:t>, J. (1999). </a:t>
            </a:r>
            <a:r>
              <a:rPr lang="en-US" i="1" dirty="0" smtClean="0"/>
              <a:t>All hands on board: The boards of directors in all volunteer organizations.</a:t>
            </a:r>
            <a:r>
              <a:rPr lang="en-US" dirty="0" smtClean="0"/>
              <a:t> Washington, DC: </a:t>
            </a:r>
            <a:r>
              <a:rPr lang="en-US" dirty="0" err="1" smtClean="0"/>
              <a:t>BoardSource</a:t>
            </a:r>
            <a:r>
              <a:rPr lang="en-US" dirty="0" smtClean="0"/>
              <a:t>.</a:t>
            </a:r>
          </a:p>
          <a:p>
            <a:endParaRPr lang="en-US" dirty="0" smtClean="0"/>
          </a:p>
          <a:p>
            <a:r>
              <a:rPr lang="en-US" dirty="0" smtClean="0"/>
              <a:t>Miller-</a:t>
            </a:r>
            <a:r>
              <a:rPr lang="en-US" dirty="0" err="1" smtClean="0"/>
              <a:t>Millesen</a:t>
            </a:r>
            <a:r>
              <a:rPr lang="en-US" dirty="0" smtClean="0"/>
              <a:t>, J. L. (2003). Understanding the behavior of nonprofit boards of directors: A theory based approach. </a:t>
            </a:r>
            <a:r>
              <a:rPr lang="en-US" i="1" dirty="0" smtClean="0"/>
              <a:t>Nonprofit and Voluntary Sector Quarterly, 32</a:t>
            </a:r>
            <a:r>
              <a:rPr lang="en-US" dirty="0" smtClean="0"/>
              <a:t>(4), 521-547.</a:t>
            </a:r>
          </a:p>
          <a:p>
            <a:endParaRPr lang="en-US" dirty="0" smtClean="0"/>
          </a:p>
          <a:p>
            <a:r>
              <a:rPr lang="en-US" dirty="0" smtClean="0"/>
              <a:t>Stone, M. M., &amp; </a:t>
            </a:r>
            <a:r>
              <a:rPr lang="en-US" dirty="0" err="1" smtClean="0"/>
              <a:t>Ostrower</a:t>
            </a:r>
            <a:r>
              <a:rPr lang="en-US" dirty="0" smtClean="0"/>
              <a:t>, F. (2007). Acting in the public interest: Another look at research on nonprofit governance. </a:t>
            </a:r>
            <a:r>
              <a:rPr lang="en-US" i="1" dirty="0" smtClean="0"/>
              <a:t>Nonprofit and Voluntary Sector Quarterly,</a:t>
            </a:r>
            <a:r>
              <a:rPr lang="en-US" dirty="0" smtClean="0"/>
              <a:t> </a:t>
            </a:r>
            <a:r>
              <a:rPr lang="en-US" i="1" dirty="0" smtClean="0"/>
              <a:t>36</a:t>
            </a:r>
            <a:r>
              <a:rPr lang="en-US" dirty="0" smtClean="0"/>
              <a:t>(3), 416-438.</a:t>
            </a:r>
          </a:p>
          <a:p>
            <a:endParaRPr lang="en-US" dirty="0" smtClean="0"/>
          </a:p>
          <a:p>
            <a:endParaRPr lang="en-US" dirty="0"/>
          </a:p>
        </p:txBody>
      </p:sp>
    </p:spTree>
    <p:extLst>
      <p:ext uri="{BB962C8B-B14F-4D97-AF65-F5344CB8AC3E}">
        <p14:creationId xmlns:p14="http://schemas.microsoft.com/office/powerpoint/2010/main" val="3459022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E3304A"/>
          </a:solidFill>
        </p:spPr>
        <p:txBody>
          <a:bodyPr/>
          <a:lstStyle/>
          <a:p>
            <a:r>
              <a:rPr lang="en-US" smtClean="0">
                <a:solidFill>
                  <a:schemeClr val="bg1"/>
                </a:solidFill>
              </a:rPr>
              <a:t>Module 3</a:t>
            </a:r>
            <a:endParaRPr lang="en-US" dirty="0">
              <a:solidFill>
                <a:schemeClr val="bg1"/>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0" y="2209800"/>
            <a:ext cx="5422400" cy="3457612"/>
          </a:xfrm>
          <a:prstGeom prst="rect">
            <a:avLst/>
          </a:prstGeom>
        </p:spPr>
      </p:pic>
      <p:sp>
        <p:nvSpPr>
          <p:cNvPr id="10" name="Text Placeholder 9"/>
          <p:cNvSpPr>
            <a:spLocks noGrp="1"/>
          </p:cNvSpPr>
          <p:nvPr>
            <p:ph type="body" sz="quarter" idx="3"/>
          </p:nvPr>
        </p:nvSpPr>
        <p:spPr>
          <a:xfrm>
            <a:off x="2971800" y="3062306"/>
            <a:ext cx="3240088" cy="1752600"/>
          </a:xfrm>
        </p:spPr>
        <p:txBody>
          <a:bodyPr>
            <a:normAutofit/>
          </a:bodyPr>
          <a:lstStyle/>
          <a:p>
            <a:pPr algn="ctr"/>
            <a:r>
              <a:rPr lang="en-US" sz="3200" dirty="0" smtClean="0">
                <a:solidFill>
                  <a:schemeClr val="bg1"/>
                </a:solidFill>
              </a:rPr>
              <a:t>Introduction to Governance and Board Structure</a:t>
            </a:r>
            <a:endParaRPr lang="en-US" sz="3200" dirty="0">
              <a:solidFill>
                <a:schemeClr val="bg1"/>
              </a:solidFill>
            </a:endParaRPr>
          </a:p>
        </p:txBody>
      </p:sp>
    </p:spTree>
    <p:extLst>
      <p:ext uri="{BB962C8B-B14F-4D97-AF65-F5344CB8AC3E}">
        <p14:creationId xmlns:p14="http://schemas.microsoft.com/office/powerpoint/2010/main" val="6645860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620000" cy="1143000"/>
          </a:xfrm>
          <a:solidFill>
            <a:srgbClr val="C00000"/>
          </a:solidFill>
        </p:spPr>
        <p:txBody>
          <a:bodyPr>
            <a:normAutofit/>
          </a:bodyPr>
          <a:lstStyle/>
          <a:p>
            <a:pPr algn="ctr"/>
            <a:r>
              <a:rPr lang="en-US" sz="5400" dirty="0" smtClean="0">
                <a:solidFill>
                  <a:schemeClr val="bg1"/>
                </a:solidFill>
              </a:rPr>
              <a:t>Goals for this Module</a:t>
            </a:r>
            <a:endParaRPr lang="en-US" sz="4000" dirty="0">
              <a:solidFill>
                <a:schemeClr val="bg1"/>
              </a:solidFill>
            </a:endParaRPr>
          </a:p>
        </p:txBody>
      </p:sp>
      <p:sp>
        <p:nvSpPr>
          <p:cNvPr id="3" name="Content Placeholder 2"/>
          <p:cNvSpPr>
            <a:spLocks noGrp="1"/>
          </p:cNvSpPr>
          <p:nvPr>
            <p:ph idx="1"/>
          </p:nvPr>
        </p:nvSpPr>
        <p:spPr>
          <a:xfrm>
            <a:off x="580292" y="1676400"/>
            <a:ext cx="8229600" cy="4525963"/>
          </a:xfrm>
        </p:spPr>
        <p:txBody>
          <a:bodyPr/>
          <a:lstStyle/>
          <a:p>
            <a:pPr marL="0" indent="0" algn="ctr">
              <a:buNone/>
            </a:pPr>
            <a:endParaRPr lang="en-US" dirty="0" smtClean="0">
              <a:latin typeface="Monotype Corsiva" pitchFamily="66" charset="0"/>
            </a:endParaRPr>
          </a:p>
          <a:p>
            <a:pPr marL="0" indent="0" algn="ctr">
              <a:buNone/>
            </a:pPr>
            <a:endParaRPr lang="en-US" dirty="0" smtClean="0">
              <a:latin typeface="Monotype Corsiva" pitchFamily="66" charset="0"/>
            </a:endParaRPr>
          </a:p>
        </p:txBody>
      </p:sp>
      <p:sp>
        <p:nvSpPr>
          <p:cNvPr id="4" name="Rectangle 3"/>
          <p:cNvSpPr/>
          <p:nvPr/>
        </p:nvSpPr>
        <p:spPr>
          <a:xfrm>
            <a:off x="457200" y="1676400"/>
            <a:ext cx="8001000" cy="5016758"/>
          </a:xfrm>
          <a:prstGeom prst="rect">
            <a:avLst/>
          </a:prstGeom>
        </p:spPr>
        <p:txBody>
          <a:bodyPr wrap="square">
            <a:spAutoFit/>
          </a:bodyPr>
          <a:lstStyle/>
          <a:p>
            <a:pPr marL="457200" indent="-457200"/>
            <a:r>
              <a:rPr lang="en-US" sz="3200" b="1" dirty="0" smtClean="0"/>
              <a:t>Participants will be able to:</a:t>
            </a:r>
          </a:p>
          <a:p>
            <a:pPr marL="914400" lvl="1" indent="-457200">
              <a:buFont typeface="Arial" pitchFamily="34" charset="0"/>
              <a:buChar char="•"/>
            </a:pPr>
            <a:r>
              <a:rPr lang="en-US" sz="3200" dirty="0" smtClean="0"/>
              <a:t>Define the difference between Governance, Management and Work</a:t>
            </a:r>
          </a:p>
          <a:p>
            <a:pPr marL="914400" lvl="1" indent="-457200">
              <a:buFont typeface="Arial" pitchFamily="34" charset="0"/>
              <a:buChar char="•"/>
            </a:pPr>
            <a:r>
              <a:rPr lang="en-US" sz="3200" dirty="0" smtClean="0"/>
              <a:t>Describe the Board structure of their organization and clarify their main role</a:t>
            </a:r>
          </a:p>
          <a:p>
            <a:pPr lvl="1">
              <a:buFont typeface="Arial" pitchFamily="34" charset="0"/>
              <a:buChar char="•"/>
            </a:pPr>
            <a:r>
              <a:rPr lang="en-US" sz="3200" dirty="0" smtClean="0"/>
              <a:t>    Articulate the boundaries between their </a:t>
            </a:r>
          </a:p>
          <a:p>
            <a:pPr lvl="1"/>
            <a:r>
              <a:rPr lang="en-US" sz="3200" dirty="0" smtClean="0"/>
              <a:t>     Board, CEO and staff</a:t>
            </a:r>
          </a:p>
          <a:p>
            <a:pPr marL="914400" lvl="1" indent="-457200">
              <a:buFont typeface="Arial" pitchFamily="34" charset="0"/>
              <a:buChar char="•"/>
            </a:pPr>
            <a:r>
              <a:rPr lang="en-US" sz="3200" dirty="0" smtClean="0"/>
              <a:t>Understand and use self-evaluations tools</a:t>
            </a:r>
          </a:p>
          <a:p>
            <a:pPr marL="457200" indent="-457200">
              <a:buFont typeface="Arial" pitchFamily="34" charset="0"/>
              <a:buChar char="•"/>
            </a:pPr>
            <a:endParaRPr lang="en-US" sz="3200" dirty="0" smtClean="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096000"/>
            <a:ext cx="1002800" cy="639439"/>
          </a:xfrm>
          <a:prstGeom prst="rect">
            <a:avLst/>
          </a:prstGeom>
        </p:spPr>
      </p:pic>
      <p:sp>
        <p:nvSpPr>
          <p:cNvPr id="7" name="TextBox 6"/>
          <p:cNvSpPr txBox="1"/>
          <p:nvPr/>
        </p:nvSpPr>
        <p:spPr>
          <a:xfrm>
            <a:off x="362694" y="6215664"/>
            <a:ext cx="582211" cy="400110"/>
          </a:xfrm>
          <a:prstGeom prst="rect">
            <a:avLst/>
          </a:prstGeom>
          <a:noFill/>
        </p:spPr>
        <p:txBody>
          <a:bodyPr wrap="none" rtlCol="0">
            <a:spAutoFit/>
          </a:bodyPr>
          <a:lstStyle/>
          <a:p>
            <a:r>
              <a:rPr lang="en-US" sz="2000" dirty="0" smtClean="0">
                <a:solidFill>
                  <a:schemeClr val="bg1"/>
                </a:solidFill>
              </a:rPr>
              <a:t>TBP</a:t>
            </a:r>
            <a:endParaRPr lang="en-US" sz="2000" dirty="0">
              <a:solidFill>
                <a:schemeClr val="bg1"/>
              </a:solidFill>
            </a:endParaRPr>
          </a:p>
        </p:txBody>
      </p:sp>
    </p:spTree>
    <p:extLst>
      <p:ext uri="{BB962C8B-B14F-4D97-AF65-F5344CB8AC3E}">
        <p14:creationId xmlns:p14="http://schemas.microsoft.com/office/powerpoint/2010/main" val="24599303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096000"/>
            <a:ext cx="1002800" cy="639439"/>
          </a:xfrm>
          <a:prstGeom prst="rect">
            <a:avLst/>
          </a:prstGeom>
        </p:spPr>
      </p:pic>
      <p:sp>
        <p:nvSpPr>
          <p:cNvPr id="4" name="TextBox 3"/>
          <p:cNvSpPr txBox="1"/>
          <p:nvPr/>
        </p:nvSpPr>
        <p:spPr>
          <a:xfrm>
            <a:off x="362694" y="6215664"/>
            <a:ext cx="582211" cy="400110"/>
          </a:xfrm>
          <a:prstGeom prst="rect">
            <a:avLst/>
          </a:prstGeom>
          <a:noFill/>
        </p:spPr>
        <p:txBody>
          <a:bodyPr wrap="none" rtlCol="0">
            <a:spAutoFit/>
          </a:bodyPr>
          <a:lstStyle/>
          <a:p>
            <a:r>
              <a:rPr lang="en-US" sz="2000" dirty="0" smtClean="0">
                <a:solidFill>
                  <a:schemeClr val="bg1"/>
                </a:solidFill>
              </a:rPr>
              <a:t>TBP</a:t>
            </a:r>
            <a:endParaRPr lang="en-US" sz="2000" dirty="0">
              <a:solidFill>
                <a:schemeClr val="bg1"/>
              </a:solidFill>
            </a:endParaRPr>
          </a:p>
        </p:txBody>
      </p:sp>
      <p:sp>
        <p:nvSpPr>
          <p:cNvPr id="6" name="Content Placeholder 2"/>
          <p:cNvSpPr txBox="1">
            <a:spLocks/>
          </p:cNvSpPr>
          <p:nvPr/>
        </p:nvSpPr>
        <p:spPr>
          <a:xfrm>
            <a:off x="457200" y="1600200"/>
            <a:ext cx="82296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US" dirty="0" smtClean="0">
              <a:latin typeface="Monotype Corsiva" pitchFamily="66" charset="0"/>
            </a:endParaRPr>
          </a:p>
        </p:txBody>
      </p:sp>
      <p:sp>
        <p:nvSpPr>
          <p:cNvPr id="5" name="Title 1"/>
          <p:cNvSpPr txBox="1">
            <a:spLocks/>
          </p:cNvSpPr>
          <p:nvPr/>
        </p:nvSpPr>
        <p:spPr>
          <a:xfrm>
            <a:off x="457200" y="274638"/>
            <a:ext cx="8229600" cy="1143000"/>
          </a:xfrm>
          <a:prstGeom prst="rect">
            <a:avLst/>
          </a:prstGeom>
          <a:solidFill>
            <a:srgbClr val="C00000"/>
          </a:solidFill>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solidFill>
                  <a:schemeClr val="bg1"/>
                </a:solidFill>
              </a:rPr>
              <a:t>Activity</a:t>
            </a:r>
            <a:endParaRPr lang="en-US" sz="3100" dirty="0">
              <a:solidFill>
                <a:schemeClr val="bg1"/>
              </a:solidFill>
            </a:endParaRPr>
          </a:p>
        </p:txBody>
      </p:sp>
      <p:sp>
        <p:nvSpPr>
          <p:cNvPr id="7" name="TextBox 6"/>
          <p:cNvSpPr txBox="1"/>
          <p:nvPr/>
        </p:nvSpPr>
        <p:spPr>
          <a:xfrm>
            <a:off x="838200" y="2133600"/>
            <a:ext cx="7696200" cy="2308324"/>
          </a:xfrm>
          <a:prstGeom prst="rect">
            <a:avLst/>
          </a:prstGeom>
          <a:noFill/>
        </p:spPr>
        <p:txBody>
          <a:bodyPr wrap="square" rtlCol="0">
            <a:spAutoFit/>
          </a:bodyPr>
          <a:lstStyle/>
          <a:p>
            <a:pPr algn="ctr"/>
            <a:r>
              <a:rPr lang="en-US" sz="3600" b="1" dirty="0" smtClean="0"/>
              <a:t>The Distinction between </a:t>
            </a:r>
          </a:p>
          <a:p>
            <a:pPr algn="ctr"/>
            <a:r>
              <a:rPr lang="en-US" sz="3600" b="1" dirty="0" smtClean="0"/>
              <a:t>Governance and Operations</a:t>
            </a:r>
            <a:endParaRPr lang="en-US" sz="3600" dirty="0" smtClean="0"/>
          </a:p>
          <a:p>
            <a:pPr algn="ctr"/>
            <a:endParaRPr lang="en-US" sz="3600" dirty="0" smtClean="0"/>
          </a:p>
          <a:p>
            <a:pPr algn="ctr"/>
            <a:r>
              <a:rPr lang="en-US" sz="3600" dirty="0" smtClean="0"/>
              <a:t>See Worksheet 3.1</a:t>
            </a:r>
            <a:endParaRPr lang="en-US" sz="3600" dirty="0"/>
          </a:p>
        </p:txBody>
      </p:sp>
    </p:spTree>
    <p:extLst>
      <p:ext uri="{BB962C8B-B14F-4D97-AF65-F5344CB8AC3E}">
        <p14:creationId xmlns:p14="http://schemas.microsoft.com/office/powerpoint/2010/main" val="14184350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153400" cy="1143000"/>
          </a:xfrm>
          <a:solidFill>
            <a:srgbClr val="C00000"/>
          </a:solidFill>
        </p:spPr>
        <p:txBody>
          <a:bodyPr>
            <a:normAutofit/>
          </a:bodyPr>
          <a:lstStyle/>
          <a:p>
            <a:pPr algn="ctr"/>
            <a:r>
              <a:rPr lang="en-US" sz="5400" dirty="0" smtClean="0">
                <a:solidFill>
                  <a:schemeClr val="bg1"/>
                </a:solidFill>
              </a:rPr>
              <a:t>Governance Responsibilities</a:t>
            </a:r>
            <a:endParaRPr lang="en-US" sz="4000" dirty="0">
              <a:solidFill>
                <a:schemeClr val="bg1"/>
              </a:solidFill>
            </a:endParaRPr>
          </a:p>
        </p:txBody>
      </p:sp>
      <p:sp>
        <p:nvSpPr>
          <p:cNvPr id="3" name="Content Placeholder 2"/>
          <p:cNvSpPr>
            <a:spLocks noGrp="1"/>
          </p:cNvSpPr>
          <p:nvPr>
            <p:ph idx="1"/>
          </p:nvPr>
        </p:nvSpPr>
        <p:spPr/>
        <p:txBody>
          <a:bodyPr/>
          <a:lstStyle/>
          <a:p>
            <a:pPr marL="0" indent="0" algn="ctr">
              <a:buNone/>
            </a:pPr>
            <a:endParaRPr lang="en-US" dirty="0" smtClean="0">
              <a:latin typeface="Monotype Corsiva" pitchFamily="66" charset="0"/>
            </a:endParaRPr>
          </a:p>
          <a:p>
            <a:pPr marL="0" indent="0" algn="ctr">
              <a:buNone/>
            </a:pPr>
            <a:endParaRPr lang="en-US" dirty="0" smtClean="0">
              <a:latin typeface="Monotype Corsiva" pitchFamily="66" charset="0"/>
            </a:endParaRPr>
          </a:p>
        </p:txBody>
      </p:sp>
      <p:sp>
        <p:nvSpPr>
          <p:cNvPr id="4" name="Rectangle 3"/>
          <p:cNvSpPr/>
          <p:nvPr/>
        </p:nvSpPr>
        <p:spPr>
          <a:xfrm>
            <a:off x="533400" y="1569947"/>
            <a:ext cx="7620000" cy="5016758"/>
          </a:xfrm>
          <a:prstGeom prst="rect">
            <a:avLst/>
          </a:prstGeom>
        </p:spPr>
        <p:txBody>
          <a:bodyPr wrap="square">
            <a:spAutoFit/>
          </a:bodyPr>
          <a:lstStyle/>
          <a:p>
            <a:pPr marL="914400" lvl="1" indent="-457200">
              <a:buFont typeface="Arial" pitchFamily="34" charset="0"/>
              <a:buChar char="•"/>
            </a:pPr>
            <a:r>
              <a:rPr lang="en-US" sz="3200" dirty="0" smtClean="0">
                <a:solidFill>
                  <a:schemeClr val="tx1"/>
                </a:solidFill>
              </a:rPr>
              <a:t>Determining organization mission, purpose, and structure</a:t>
            </a:r>
          </a:p>
          <a:p>
            <a:pPr marL="914400" lvl="1" indent="-457200">
              <a:buFont typeface="Arial" pitchFamily="34" charset="0"/>
              <a:buChar char="•"/>
            </a:pPr>
            <a:r>
              <a:rPr lang="en-US" sz="3200" dirty="0" smtClean="0">
                <a:solidFill>
                  <a:schemeClr val="tx1"/>
                </a:solidFill>
              </a:rPr>
              <a:t>Selecting, supporting, and evaluating the chief executive</a:t>
            </a:r>
          </a:p>
          <a:p>
            <a:pPr marL="914400" lvl="1" indent="-457200">
              <a:buFont typeface="Arial" pitchFamily="34" charset="0"/>
              <a:buChar char="•"/>
            </a:pPr>
            <a:r>
              <a:rPr lang="en-US" sz="3200" dirty="0" smtClean="0">
                <a:solidFill>
                  <a:schemeClr val="tx1"/>
                </a:solidFill>
              </a:rPr>
              <a:t>Planning for the organization’s future</a:t>
            </a:r>
            <a:endParaRPr lang="en-US" sz="3200" dirty="0" smtClean="0"/>
          </a:p>
          <a:p>
            <a:pPr marL="914400" lvl="1" indent="-457200">
              <a:buFont typeface="Arial" pitchFamily="34" charset="0"/>
              <a:buChar char="•"/>
            </a:pPr>
            <a:r>
              <a:rPr lang="en-US" sz="3200" dirty="0" smtClean="0">
                <a:solidFill>
                  <a:schemeClr val="tx1"/>
                </a:solidFill>
              </a:rPr>
              <a:t>Determining, monitoring, and strengthening the organization’s programs and services</a:t>
            </a:r>
          </a:p>
          <a:p>
            <a:pPr marL="914400" lvl="1" indent="-457200">
              <a:buFont typeface="Arial" pitchFamily="34" charset="0"/>
              <a:buChar char="•"/>
            </a:pPr>
            <a:r>
              <a:rPr lang="en-US" sz="3200" dirty="0" smtClean="0">
                <a:solidFill>
                  <a:schemeClr val="tx1"/>
                </a:solidFill>
              </a:rPr>
              <a:t>Providing fiscal oversight</a:t>
            </a:r>
            <a:endParaRPr lang="en-US" sz="3200" dirty="0" smtClean="0"/>
          </a:p>
          <a:p>
            <a:pPr marL="2743200" lvl="5" indent="-457200">
              <a:buFont typeface="Arial" pitchFamily="34" charset="0"/>
              <a:buChar char="•"/>
            </a:pPr>
            <a:endParaRPr lang="en-US" sz="3200" dirty="0" smtClean="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096000"/>
            <a:ext cx="1002800" cy="639439"/>
          </a:xfrm>
          <a:prstGeom prst="rect">
            <a:avLst/>
          </a:prstGeom>
        </p:spPr>
      </p:pic>
      <p:sp>
        <p:nvSpPr>
          <p:cNvPr id="7" name="TextBox 6"/>
          <p:cNvSpPr txBox="1"/>
          <p:nvPr/>
        </p:nvSpPr>
        <p:spPr>
          <a:xfrm>
            <a:off x="362694" y="6215664"/>
            <a:ext cx="582211" cy="400110"/>
          </a:xfrm>
          <a:prstGeom prst="rect">
            <a:avLst/>
          </a:prstGeom>
          <a:noFill/>
        </p:spPr>
        <p:txBody>
          <a:bodyPr wrap="none" rtlCol="0">
            <a:spAutoFit/>
          </a:bodyPr>
          <a:lstStyle/>
          <a:p>
            <a:r>
              <a:rPr lang="en-US" sz="2000" dirty="0" smtClean="0">
                <a:solidFill>
                  <a:schemeClr val="bg1"/>
                </a:solidFill>
              </a:rPr>
              <a:t>TBP</a:t>
            </a:r>
            <a:endParaRPr lang="en-US" sz="2000" dirty="0">
              <a:solidFill>
                <a:schemeClr val="bg1"/>
              </a:solidFill>
            </a:endParaRPr>
          </a:p>
        </p:txBody>
      </p:sp>
    </p:spTree>
    <p:extLst>
      <p:ext uri="{BB962C8B-B14F-4D97-AF65-F5344CB8AC3E}">
        <p14:creationId xmlns:p14="http://schemas.microsoft.com/office/powerpoint/2010/main" val="32686438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153400" cy="1143000"/>
          </a:xfrm>
          <a:solidFill>
            <a:srgbClr val="C00000"/>
          </a:solidFill>
        </p:spPr>
        <p:txBody>
          <a:bodyPr>
            <a:normAutofit/>
          </a:bodyPr>
          <a:lstStyle/>
          <a:p>
            <a:pPr algn="ctr"/>
            <a:r>
              <a:rPr lang="en-US" sz="4000" dirty="0" smtClean="0">
                <a:solidFill>
                  <a:schemeClr val="bg1"/>
                </a:solidFill>
              </a:rPr>
              <a:t>Governance Responsibilities (cont’d)</a:t>
            </a:r>
            <a:endParaRPr lang="en-US" sz="4000" dirty="0">
              <a:solidFill>
                <a:schemeClr val="bg1"/>
              </a:solidFill>
            </a:endParaRPr>
          </a:p>
        </p:txBody>
      </p:sp>
      <p:sp>
        <p:nvSpPr>
          <p:cNvPr id="3" name="Content Placeholder 2"/>
          <p:cNvSpPr>
            <a:spLocks noGrp="1"/>
          </p:cNvSpPr>
          <p:nvPr>
            <p:ph idx="1"/>
          </p:nvPr>
        </p:nvSpPr>
        <p:spPr/>
        <p:txBody>
          <a:bodyPr/>
          <a:lstStyle/>
          <a:p>
            <a:pPr marL="0" indent="0" algn="ctr">
              <a:buNone/>
            </a:pPr>
            <a:endParaRPr lang="en-US" dirty="0" smtClean="0">
              <a:latin typeface="Monotype Corsiva" pitchFamily="66" charset="0"/>
            </a:endParaRPr>
          </a:p>
          <a:p>
            <a:pPr marL="0" indent="0" algn="ctr">
              <a:buNone/>
            </a:pPr>
            <a:endParaRPr lang="en-US" dirty="0" smtClean="0">
              <a:latin typeface="Monotype Corsiva" pitchFamily="66" charset="0"/>
            </a:endParaRPr>
          </a:p>
        </p:txBody>
      </p:sp>
      <p:sp>
        <p:nvSpPr>
          <p:cNvPr id="4" name="Rectangle 3"/>
          <p:cNvSpPr/>
          <p:nvPr/>
        </p:nvSpPr>
        <p:spPr>
          <a:xfrm>
            <a:off x="533400" y="1569947"/>
            <a:ext cx="7620000" cy="5016758"/>
          </a:xfrm>
          <a:prstGeom prst="rect">
            <a:avLst/>
          </a:prstGeom>
        </p:spPr>
        <p:txBody>
          <a:bodyPr wrap="square">
            <a:spAutoFit/>
          </a:bodyPr>
          <a:lstStyle/>
          <a:p>
            <a:pPr marL="457200" indent="-457200">
              <a:buFont typeface="Arial" pitchFamily="34" charset="0"/>
              <a:buChar char="•"/>
            </a:pPr>
            <a:r>
              <a:rPr lang="en-US" sz="3200" dirty="0" smtClean="0"/>
              <a:t>Ensuring adequate financial resources</a:t>
            </a:r>
          </a:p>
          <a:p>
            <a:pPr marL="457200" indent="-457200">
              <a:buFont typeface="Arial" pitchFamily="34" charset="0"/>
              <a:buChar char="•"/>
            </a:pPr>
            <a:r>
              <a:rPr lang="en-US" sz="3200" dirty="0" smtClean="0"/>
              <a:t>Facilitating access to and ensuring effective and efficient management of key resources</a:t>
            </a:r>
          </a:p>
          <a:p>
            <a:pPr marL="457200" indent="-457200">
              <a:buFont typeface="Arial" pitchFamily="34" charset="0"/>
              <a:buChar char="•"/>
            </a:pPr>
            <a:r>
              <a:rPr lang="en-US" sz="3200" dirty="0" smtClean="0"/>
              <a:t>Serving as a liaison to the organization’s stakeholders and its external environment</a:t>
            </a:r>
          </a:p>
          <a:p>
            <a:pPr marL="457200" indent="-457200">
              <a:buFont typeface="Arial" pitchFamily="34" charset="0"/>
              <a:buChar char="•"/>
            </a:pPr>
            <a:r>
              <a:rPr lang="en-US" sz="3200" dirty="0" smtClean="0"/>
              <a:t>Strengthening the board’s own effectiveness</a:t>
            </a:r>
          </a:p>
          <a:p>
            <a:pPr marL="457200" indent="-457200">
              <a:buFont typeface="Arial" pitchFamily="34" charset="0"/>
              <a:buChar char="•"/>
            </a:pPr>
            <a:r>
              <a:rPr lang="en-US" sz="3200" dirty="0" smtClean="0"/>
              <a:t>Ensuring legal and ethical integrity</a:t>
            </a:r>
          </a:p>
          <a:p>
            <a:pPr lvl="5"/>
            <a:endParaRPr lang="en-US" sz="3200" dirty="0" smtClean="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096000"/>
            <a:ext cx="1002800" cy="639439"/>
          </a:xfrm>
          <a:prstGeom prst="rect">
            <a:avLst/>
          </a:prstGeom>
        </p:spPr>
      </p:pic>
      <p:sp>
        <p:nvSpPr>
          <p:cNvPr id="7" name="TextBox 6"/>
          <p:cNvSpPr txBox="1"/>
          <p:nvPr/>
        </p:nvSpPr>
        <p:spPr>
          <a:xfrm>
            <a:off x="362694" y="6215664"/>
            <a:ext cx="582211" cy="400110"/>
          </a:xfrm>
          <a:prstGeom prst="rect">
            <a:avLst/>
          </a:prstGeom>
          <a:noFill/>
        </p:spPr>
        <p:txBody>
          <a:bodyPr wrap="none" rtlCol="0">
            <a:spAutoFit/>
          </a:bodyPr>
          <a:lstStyle/>
          <a:p>
            <a:r>
              <a:rPr lang="en-US" sz="2000" dirty="0" smtClean="0">
                <a:solidFill>
                  <a:schemeClr val="bg1"/>
                </a:solidFill>
              </a:rPr>
              <a:t>TBP</a:t>
            </a:r>
            <a:endParaRPr lang="en-US" sz="2000" dirty="0">
              <a:solidFill>
                <a:schemeClr val="bg1"/>
              </a:solidFill>
            </a:endParaRPr>
          </a:p>
        </p:txBody>
      </p:sp>
    </p:spTree>
    <p:extLst>
      <p:ext uri="{BB962C8B-B14F-4D97-AF65-F5344CB8AC3E}">
        <p14:creationId xmlns:p14="http://schemas.microsoft.com/office/powerpoint/2010/main" val="27320770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153400" cy="1143000"/>
          </a:xfrm>
          <a:solidFill>
            <a:srgbClr val="C00000"/>
          </a:solidFill>
        </p:spPr>
        <p:txBody>
          <a:bodyPr>
            <a:normAutofit/>
          </a:bodyPr>
          <a:lstStyle/>
          <a:p>
            <a:pPr algn="ctr"/>
            <a:r>
              <a:rPr lang="en-US" sz="4000" dirty="0" smtClean="0">
                <a:solidFill>
                  <a:schemeClr val="bg1"/>
                </a:solidFill>
              </a:rPr>
              <a:t>Governance vs. Operations</a:t>
            </a:r>
            <a:endParaRPr lang="en-US" sz="4000" dirty="0">
              <a:solidFill>
                <a:schemeClr val="bg1"/>
              </a:solidFill>
            </a:endParaRPr>
          </a:p>
        </p:txBody>
      </p:sp>
      <p:sp>
        <p:nvSpPr>
          <p:cNvPr id="3" name="Content Placeholder 2"/>
          <p:cNvSpPr>
            <a:spLocks noGrp="1"/>
          </p:cNvSpPr>
          <p:nvPr>
            <p:ph idx="1"/>
          </p:nvPr>
        </p:nvSpPr>
        <p:spPr/>
        <p:txBody>
          <a:bodyPr/>
          <a:lstStyle/>
          <a:p>
            <a:pPr marL="0" indent="0" algn="ctr">
              <a:buNone/>
            </a:pPr>
            <a:endParaRPr lang="en-US" dirty="0" smtClean="0">
              <a:latin typeface="Monotype Corsiva" pitchFamily="66" charset="0"/>
            </a:endParaRPr>
          </a:p>
          <a:p>
            <a:pPr marL="0" indent="0" algn="ctr">
              <a:buNone/>
            </a:pPr>
            <a:endParaRPr lang="en-US" dirty="0" smtClean="0">
              <a:latin typeface="Monotype Corsiva" pitchFamily="66" charset="0"/>
            </a:endParaRPr>
          </a:p>
        </p:txBody>
      </p:sp>
      <p:sp>
        <p:nvSpPr>
          <p:cNvPr id="4" name="Rectangle 3"/>
          <p:cNvSpPr/>
          <p:nvPr/>
        </p:nvSpPr>
        <p:spPr>
          <a:xfrm>
            <a:off x="533400" y="1569947"/>
            <a:ext cx="7620000" cy="5386090"/>
          </a:xfrm>
          <a:prstGeom prst="rect">
            <a:avLst/>
          </a:prstGeom>
        </p:spPr>
        <p:txBody>
          <a:bodyPr wrap="square">
            <a:spAutoFit/>
          </a:bodyPr>
          <a:lstStyle/>
          <a:p>
            <a:r>
              <a:rPr lang="en-US" sz="3200" dirty="0" smtClean="0"/>
              <a:t>Core BOD responsibility is governance, but operations must get done too.</a:t>
            </a:r>
          </a:p>
          <a:p>
            <a:endParaRPr lang="en-US" sz="1600" dirty="0" smtClean="0"/>
          </a:p>
          <a:p>
            <a:r>
              <a:rPr lang="en-US" sz="3200" dirty="0" smtClean="0"/>
              <a:t>Boards and CEOs must negotiate appropriate balance for their organization.</a:t>
            </a:r>
          </a:p>
          <a:p>
            <a:endParaRPr lang="en-US" sz="1600" dirty="0" smtClean="0"/>
          </a:p>
          <a:p>
            <a:r>
              <a:rPr lang="en-US" sz="3200" dirty="0" smtClean="0"/>
              <a:t>Three functions to be negotiated:</a:t>
            </a:r>
          </a:p>
          <a:p>
            <a:pPr marL="914400" lvl="1" indent="-457200">
              <a:buFont typeface="Arial" pitchFamily="34" charset="0"/>
              <a:buChar char="•"/>
            </a:pPr>
            <a:r>
              <a:rPr lang="en-US" sz="3200" dirty="0" smtClean="0"/>
              <a:t>Governance</a:t>
            </a:r>
          </a:p>
          <a:p>
            <a:pPr marL="914400" lvl="1" indent="-457200">
              <a:buFont typeface="Arial" pitchFamily="34" charset="0"/>
              <a:buChar char="•"/>
            </a:pPr>
            <a:r>
              <a:rPr lang="en-US" sz="3200" dirty="0" smtClean="0"/>
              <a:t>Management</a:t>
            </a:r>
          </a:p>
          <a:p>
            <a:pPr marL="914400" lvl="1" indent="-457200">
              <a:buFont typeface="Arial" pitchFamily="34" charset="0"/>
              <a:buChar char="•"/>
            </a:pPr>
            <a:r>
              <a:rPr lang="en-US" sz="3200" dirty="0" smtClean="0"/>
              <a:t>Work </a:t>
            </a:r>
          </a:p>
          <a:p>
            <a:endParaRPr lang="en-US" sz="2400" i="1" u="sng" dirty="0" smtClean="0"/>
          </a:p>
          <a:p>
            <a:pPr lvl="5"/>
            <a:endParaRPr lang="en-US" sz="3200" dirty="0" smtClean="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096000"/>
            <a:ext cx="1002800" cy="639439"/>
          </a:xfrm>
          <a:prstGeom prst="rect">
            <a:avLst/>
          </a:prstGeom>
        </p:spPr>
      </p:pic>
      <p:sp>
        <p:nvSpPr>
          <p:cNvPr id="7" name="TextBox 6"/>
          <p:cNvSpPr txBox="1"/>
          <p:nvPr/>
        </p:nvSpPr>
        <p:spPr>
          <a:xfrm>
            <a:off x="362694" y="6215664"/>
            <a:ext cx="582211" cy="400110"/>
          </a:xfrm>
          <a:prstGeom prst="rect">
            <a:avLst/>
          </a:prstGeom>
          <a:noFill/>
        </p:spPr>
        <p:txBody>
          <a:bodyPr wrap="none" rtlCol="0">
            <a:spAutoFit/>
          </a:bodyPr>
          <a:lstStyle/>
          <a:p>
            <a:r>
              <a:rPr lang="en-US" sz="2000" dirty="0" smtClean="0">
                <a:solidFill>
                  <a:schemeClr val="bg1"/>
                </a:solidFill>
              </a:rPr>
              <a:t>TBP</a:t>
            </a:r>
            <a:endParaRPr lang="en-US" sz="2000" dirty="0">
              <a:solidFill>
                <a:schemeClr val="bg1"/>
              </a:solidFill>
            </a:endParaRPr>
          </a:p>
        </p:txBody>
      </p:sp>
    </p:spTree>
    <p:extLst>
      <p:ext uri="{BB962C8B-B14F-4D97-AF65-F5344CB8AC3E}">
        <p14:creationId xmlns:p14="http://schemas.microsoft.com/office/powerpoint/2010/main" val="17670738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14350" indent="-514350">
              <a:buFont typeface="+mj-lt"/>
              <a:buAutoNum type="arabicPeriod"/>
            </a:pPr>
            <a:r>
              <a:rPr lang="en-US" dirty="0" smtClean="0"/>
              <a:t>Discuss the type of board you have – what are their primary tasks?</a:t>
            </a:r>
          </a:p>
          <a:p>
            <a:pPr marL="514350" indent="-514350">
              <a:buFont typeface="+mj-lt"/>
              <a:buAutoNum type="arabicPeriod"/>
            </a:pPr>
            <a:r>
              <a:rPr lang="en-US" dirty="0" smtClean="0"/>
              <a:t>Is the division of labor between board, CEO, and staff formally or informally designated? </a:t>
            </a:r>
          </a:p>
          <a:p>
            <a:pPr marL="514350" indent="-514350">
              <a:buFont typeface="+mj-lt"/>
              <a:buAutoNum type="arabicPeriod"/>
            </a:pPr>
            <a:r>
              <a:rPr lang="en-US" dirty="0" smtClean="0"/>
              <a:t>How do people know what they are supposed to do?</a:t>
            </a:r>
          </a:p>
          <a:p>
            <a:pPr marL="514350" indent="-514350">
              <a:buFont typeface="+mj-lt"/>
              <a:buAutoNum type="arabicPeriod"/>
            </a:pPr>
            <a:r>
              <a:rPr lang="en-US" dirty="0" smtClean="0"/>
              <a:t>Do you identify with any of the </a:t>
            </a:r>
          </a:p>
          <a:p>
            <a:pPr marL="0" indent="0">
              <a:buNone/>
            </a:pPr>
            <a:r>
              <a:rPr lang="en-US" dirty="0"/>
              <a:t> </a:t>
            </a:r>
            <a:r>
              <a:rPr lang="en-US" dirty="0" smtClean="0"/>
              <a:t>     following board types? </a:t>
            </a:r>
            <a:endParaRPr lang="en-US" dirty="0"/>
          </a:p>
        </p:txBody>
      </p:sp>
      <p:sp>
        <p:nvSpPr>
          <p:cNvPr id="5" name="Title 1"/>
          <p:cNvSpPr>
            <a:spLocks noGrp="1"/>
          </p:cNvSpPr>
          <p:nvPr>
            <p:ph type="title"/>
          </p:nvPr>
        </p:nvSpPr>
        <p:spPr>
          <a:xfrm>
            <a:off x="457200" y="304800"/>
            <a:ext cx="8153400" cy="1143000"/>
          </a:xfrm>
          <a:solidFill>
            <a:srgbClr val="C00000"/>
          </a:solidFill>
        </p:spPr>
        <p:txBody>
          <a:bodyPr>
            <a:normAutofit/>
          </a:bodyPr>
          <a:lstStyle/>
          <a:p>
            <a:pPr algn="ctr"/>
            <a:r>
              <a:rPr lang="en-US" sz="4000" dirty="0" smtClean="0">
                <a:solidFill>
                  <a:schemeClr val="bg1"/>
                </a:solidFill>
              </a:rPr>
              <a:t>Activity De-Brief</a:t>
            </a:r>
            <a:endParaRPr lang="en-US" sz="4000" dirty="0">
              <a:solidFill>
                <a:schemeClr val="bg1"/>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096000"/>
            <a:ext cx="1002800" cy="639439"/>
          </a:xfrm>
          <a:prstGeom prst="rect">
            <a:avLst/>
          </a:prstGeom>
        </p:spPr>
      </p:pic>
      <p:sp>
        <p:nvSpPr>
          <p:cNvPr id="7" name="TextBox 6"/>
          <p:cNvSpPr txBox="1"/>
          <p:nvPr/>
        </p:nvSpPr>
        <p:spPr>
          <a:xfrm>
            <a:off x="362694" y="6215664"/>
            <a:ext cx="582211" cy="400110"/>
          </a:xfrm>
          <a:prstGeom prst="rect">
            <a:avLst/>
          </a:prstGeom>
          <a:noFill/>
        </p:spPr>
        <p:txBody>
          <a:bodyPr wrap="none" rtlCol="0">
            <a:spAutoFit/>
          </a:bodyPr>
          <a:lstStyle/>
          <a:p>
            <a:r>
              <a:rPr lang="en-US" sz="2000" dirty="0" smtClean="0">
                <a:solidFill>
                  <a:schemeClr val="bg1"/>
                </a:solidFill>
              </a:rPr>
              <a:t>TBP</a:t>
            </a:r>
            <a:endParaRPr lang="en-US" sz="2000" dirty="0">
              <a:solidFill>
                <a:schemeClr val="bg1"/>
              </a:solidFil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2800" y="4205919"/>
            <a:ext cx="1473200" cy="2209800"/>
          </a:xfrm>
          <a:prstGeom prst="rect">
            <a:avLst/>
          </a:prstGeom>
          <a:ln>
            <a:solidFill>
              <a:schemeClr val="tx1"/>
            </a:solid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602</TotalTime>
  <Words>922</Words>
  <Application>Microsoft Office PowerPoint</Application>
  <PresentationFormat>On-screen Show (4:3)</PresentationFormat>
  <Paragraphs>210</Paragraphs>
  <Slides>25</Slides>
  <Notes>21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Custom Design</vt:lpstr>
      <vt:lpstr>PowerPoint Presentation</vt:lpstr>
      <vt:lpstr>PowerPoint Presentation</vt:lpstr>
      <vt:lpstr>Module 3</vt:lpstr>
      <vt:lpstr>Goals for this Module</vt:lpstr>
      <vt:lpstr>PowerPoint Presentation</vt:lpstr>
      <vt:lpstr>Governance Responsibilities</vt:lpstr>
      <vt:lpstr>Governance Responsibilities (cont’d)</vt:lpstr>
      <vt:lpstr>Governance vs. Operations</vt:lpstr>
      <vt:lpstr>Activity De-Brief</vt:lpstr>
      <vt:lpstr>Board Structures (Gill, 2005)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NC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Melonie S St John</dc:creator>
  <cp:lastModifiedBy>Jacqueline Murphy Miller</cp:lastModifiedBy>
  <cp:revision>51</cp:revision>
  <cp:lastPrinted>2013-04-17T21:07:40Z</cp:lastPrinted>
  <dcterms:created xsi:type="dcterms:W3CDTF">2013-10-07T11:16:39Z</dcterms:created>
  <dcterms:modified xsi:type="dcterms:W3CDTF">2014-03-19T22:31:46Z</dcterms:modified>
</cp:coreProperties>
</file>